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charts/chart39.xml" ContentType="application/vnd.openxmlformats-officedocument.drawingml.chart+xml"/>
  <Override PartName="/ppt/charts/chart57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charts/colors6.xml" ContentType="application/vnd.ms-office.chartcolor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charts/chart53.xml" ContentType="application/vnd.openxmlformats-officedocument.drawingml.chart+xml"/>
  <Override PartName="/ppt/charts/style11.xml" ContentType="application/vnd.ms-office.chartstyl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notesSlides/notesSlide16.xml" ContentType="application/vnd.openxmlformats-officedocument.presentationml.notesSlide+xml"/>
  <Override PartName="/ppt/charts/chart42.xml" ContentType="application/vnd.openxmlformats-officedocument.drawingml.char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notesSlides/notesSlide23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charts/style9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drawings/drawing7.xml" ContentType="application/vnd.openxmlformats-officedocument.drawingml.chartshapes+xml"/>
  <Override PartName="/ppt/charts/style5.xml" ContentType="application/vnd.ms-office.chartstyl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charts/chart29.xml" ContentType="application/vnd.openxmlformats-officedocument.drawingml.chart+xml"/>
  <Override PartName="/ppt/charts/chart58.xml" ContentType="application/vnd.openxmlformats-officedocument.drawingml.chart+xml"/>
  <Override PartName="/ppt/charts/style1.xml" ContentType="application/vnd.ms-office.chartstyl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25.xml" ContentType="application/vnd.openxmlformats-officedocument.drawingml.chart+xml"/>
  <Override PartName="/ppt/notesSlides/notesSlide17.xml" ContentType="application/vnd.openxmlformats-officedocument.presentationml.notesSlide+xml"/>
  <Override PartName="/ppt/charts/chart54.xml" ContentType="application/vnd.openxmlformats-officedocument.drawingml.char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charts/chart14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charts/style8.xml" ContentType="application/vnd.ms-office.chart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charts/style6.xml" ContentType="application/vnd.ms-office.chart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charts/style4.xml" ContentType="application/vnd.ms-office.chartstyle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charts/chart48.xml" ContentType="application/vnd.openxmlformats-officedocument.drawingml.chart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chart55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charts/chart26.xml" ContentType="application/vnd.openxmlformats-officedocument.drawingml.chart+xml"/>
  <Override PartName="/ppt/notesSlides/notesSlide18.xml" ContentType="application/vnd.openxmlformats-officedocument.presentationml.notesSlide+xml"/>
  <Override PartName="/ppt/charts/chart44.xml" ContentType="application/vnd.openxmlformats-officedocument.drawingml.chart+xml"/>
  <Override PartName="/ppt/charts/colors4.xml" ContentType="application/vnd.ms-office.chartcolorstyle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hart51.xml" ContentType="application/vnd.openxmlformats-officedocument.drawingml.char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drawings/drawing9.xml" ContentType="application/vnd.openxmlformats-officedocument.drawingml.chartshapes+xml"/>
  <Override PartName="/ppt/charts/style7.xml" ContentType="application/vnd.ms-office.chartstyle+xml"/>
  <Override PartName="/ppt/charts/colors10.xml" ContentType="application/vnd.ms-office.chartcolorstyl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charts/style3.xml" ContentType="application/vnd.ms-office.chartstyle+xml"/>
  <Override PartName="/ppt/notesSlides/notesSlide1.xml" ContentType="application/vnd.openxmlformats-officedocument.presentationml.notesSlide+xml"/>
  <Override PartName="/ppt/charts/chart49.xml" ContentType="application/vnd.openxmlformats-officedocument.drawingml.chart+xml"/>
  <Override PartName="/ppt/charts/colors9.xml" ContentType="application/vnd.ms-office.chartcolor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hart27.xml" ContentType="application/vnd.openxmlformats-officedocument.drawingml.chart+xml"/>
  <Override PartName="/ppt/notesSlides/notesSlide19.xml" ContentType="application/vnd.openxmlformats-officedocument.presentationml.notesSlide+xml"/>
  <Override PartName="/ppt/charts/chart38.xml" ContentType="application/vnd.openxmlformats-officedocument.drawingml.chart+xml"/>
  <Override PartName="/ppt/charts/chart56.xml" ContentType="application/vnd.openxmlformats-officedocument.drawingml.chart+xml"/>
  <Override PartName="/ppt/slides/slide24.xml" ContentType="application/vnd.openxmlformats-officedocument.presentationml.slide+xml"/>
  <Default Extension="jpeg" ContentType="image/jpeg"/>
  <Override PartName="/ppt/charts/chart16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charts/colors5.xml" ContentType="application/vnd.ms-office.chartcolorstyle+xml"/>
  <Override PartName="/ppt/charts/style10.xml" ContentType="application/vnd.ms-office.chartstyl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23.xml" ContentType="application/vnd.openxmlformats-officedocument.drawingml.chart+xml"/>
  <Override PartName="/ppt/charts/chart52.xml" ContentType="application/vnd.openxmlformats-officedocument.drawingml.chart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charts/chart12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notesSlides/notesSlide22.xml" ContentType="application/vnd.openxmlformats-officedocument.presentationml.notesSlide+xml"/>
  <Override PartName="/ppt/charts/colors11.xml" ContentType="application/vnd.ms-office.chartcolor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28"/>
  </p:notesMasterIdLst>
  <p:handoutMasterIdLst>
    <p:handoutMasterId r:id="rId29"/>
  </p:handoutMasterIdLst>
  <p:sldIdLst>
    <p:sldId id="368" r:id="rId2"/>
    <p:sldId id="364" r:id="rId3"/>
    <p:sldId id="303" r:id="rId4"/>
    <p:sldId id="266" r:id="rId5"/>
    <p:sldId id="390" r:id="rId6"/>
    <p:sldId id="389" r:id="rId7"/>
    <p:sldId id="369" r:id="rId8"/>
    <p:sldId id="370" r:id="rId9"/>
    <p:sldId id="371" r:id="rId10"/>
    <p:sldId id="372" r:id="rId11"/>
    <p:sldId id="374" r:id="rId12"/>
    <p:sldId id="375" r:id="rId13"/>
    <p:sldId id="376" r:id="rId14"/>
    <p:sldId id="377" r:id="rId15"/>
    <p:sldId id="378" r:id="rId16"/>
    <p:sldId id="379" r:id="rId17"/>
    <p:sldId id="380" r:id="rId18"/>
    <p:sldId id="385" r:id="rId19"/>
    <p:sldId id="386" r:id="rId20"/>
    <p:sldId id="387" r:id="rId21"/>
    <p:sldId id="388" r:id="rId22"/>
    <p:sldId id="381" r:id="rId23"/>
    <p:sldId id="382" r:id="rId24"/>
    <p:sldId id="383" r:id="rId25"/>
    <p:sldId id="384" r:id="rId26"/>
    <p:sldId id="329" r:id="rId27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33" userDrawn="1">
          <p15:clr>
            <a:srgbClr val="A4A3A4"/>
          </p15:clr>
        </p15:guide>
        <p15:guide id="2" pos="221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64A2"/>
    <a:srgbClr val="FFC000"/>
    <a:srgbClr val="99CC00"/>
    <a:srgbClr val="495778"/>
    <a:srgbClr val="003366"/>
    <a:srgbClr val="064488"/>
    <a:srgbClr val="99CCFF"/>
    <a:srgbClr val="1C1C54"/>
    <a:srgbClr val="2828F8"/>
    <a:srgbClr val="B9CDE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3" autoAdjust="0"/>
    <p:restoredTop sz="95057" autoAdjust="0"/>
  </p:normalViewPr>
  <p:slideViewPr>
    <p:cSldViewPr>
      <p:cViewPr varScale="1">
        <p:scale>
          <a:sx n="110" d="100"/>
          <a:sy n="110" d="100"/>
        </p:scale>
        <p:origin x="-172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04" y="-96"/>
      </p:cViewPr>
      <p:guideLst>
        <p:guide orient="horz" pos="2933"/>
        <p:guide pos="221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Saopstenje%2022.12.2016\Grafikoni\&#1045;xcel%20tabele%20obrazovanj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gnjicog\Desktop\Graf,%20pit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Saopstenje%2022.12.2016\Grafikoni\&#1045;xcel%20tabele%20obrazovanje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gnjicog\Desktop\Graf,%20pite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Saopstenje%2022.12.2016\Grafikoni\&#1045;xcel%20tabele%20obrazovanje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gnjicog\Desktop\Graf,%20pite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9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Office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gnjicog\Desktop\Graf,%20pite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1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Saopstenje%2022.12.2016\Grafikoni\&#1045;xcel%20tabele%20obrazovanje.xlsx" TargetMode="Externa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13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Saopstenje%2022.12.2016\Grafikoni\&#1045;xcel%20tabele%20obrazovanje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gnjicog\Desktop\Graf,%20pite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Office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gnjicog\Desktop\Graf,%20pite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18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Saopstenje%2022.12.2016\Grafikoni\&#1045;&#1082;&#1086;&#1085;&#1086;&#1084;&#1089;&#1082;&#1077;%20&#1082;&#1072;&#1088;&#1072;&#1082;&#1090;&#1077;&#1088;&#1080;&#1089;&#1090;&#1080;&#1082;&#1077;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9.xlsx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Office_Excel_Worksheet20.xlsx"/></Relationships>
</file>

<file path=ppt/charts/_rels/chart3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Book1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gnjicog\Desktop\Graf,%20pite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ecal\Desktop\Poppir.xlsx" TargetMode="External"/></Relationships>
</file>

<file path=ppt/charts/_rels/chart4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Office_Excel_Worksheet22.xlsx"/></Relationships>
</file>

<file path=ppt/charts/_rels/chart41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Office_Excel_Worksheet23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gnjicog\Desktop\Graf,%20pite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4.xlsx"/></Relationships>
</file>

<file path=ppt/charts/_rels/chart4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Office_Excel_Worksheet25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6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Office_Excel_Worksheet26.xlsx"/><Relationship Id="rId4" Type="http://schemas.microsoft.com/office/2011/relationships/chartStyle" Target="style8.xm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gnjicog\Desktop\Graf,%20pite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7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Office_Excel_Worksheet4.xlsx"/></Relationships>
</file>

<file path=ppt/charts/_rels/chart50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Microsoft_Office_Excel_Worksheet28.xlsx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gnjicog\Desktop\Graf,%20pite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9.xlsx"/></Relationships>
</file>

<file path=ppt/charts/_rels/chart5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Office_Excel_Worksheet30.xlsx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5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Microsoft_Office_Excel_Worksheet31.xlsx"/></Relationships>
</file>

<file path=ppt/charts/_rels/chart5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Office_Excel_Worksheet32.xlsx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8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Microsoft_Office_Excel_Worksheet33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Office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Saopstenje%2022.12.2016\Grafikoni\&#1045;xcel%20tabele%20obrazovanj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Saopstenje%2022.12.2016\Grafikoni\&#1045;xcel%20tabele%20obrazovanj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gnjicog\Desktop\Graf,%20pi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Sheet1!$A$6:$A$8</c:f>
              <c:strCache>
                <c:ptCount val="3"/>
                <c:pt idx="0">
                  <c:v>УКУПНО</c:v>
                </c:pt>
                <c:pt idx="1">
                  <c:v>Женски</c:v>
                </c:pt>
                <c:pt idx="2">
                  <c:v>Мушки</c:v>
                </c:pt>
              </c:strCache>
            </c:strRef>
          </c:cat>
          <c:val>
            <c:numRef>
              <c:f>Sheet1!$B$6:$B$8</c:f>
              <c:numCache>
                <c:formatCode>General</c:formatCode>
                <c:ptCount val="3"/>
                <c:pt idx="0">
                  <c:v>1170342</c:v>
                </c:pt>
                <c:pt idx="1">
                  <c:v>598530</c:v>
                </c:pt>
                <c:pt idx="2">
                  <c:v>571812</c:v>
                </c:pt>
              </c:numCache>
            </c:numRef>
          </c:val>
        </c:ser>
        <c:dLbls/>
        <c:gapWidth val="100"/>
        <c:overlap val="-13"/>
        <c:axId val="127237120"/>
        <c:axId val="127255296"/>
      </c:barChart>
      <c:catAx>
        <c:axId val="127237120"/>
        <c:scaling>
          <c:orientation val="minMax"/>
        </c:scaling>
        <c:axPos val="b"/>
        <c:majorGridlines>
          <c:spPr>
            <a:ln w="317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out"/>
        <c:tickLblPos val="nextTo"/>
        <c:spPr>
          <a:noFill/>
          <a:ln w="12700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27255296"/>
        <c:crosses val="autoZero"/>
        <c:auto val="1"/>
        <c:lblAlgn val="ctr"/>
        <c:lblOffset val="100"/>
      </c:catAx>
      <c:valAx>
        <c:axId val="127255296"/>
        <c:scaling>
          <c:orientation val="minMax"/>
        </c:scaling>
        <c:axPos val="l"/>
        <c:majorGridlines>
          <c:spPr>
            <a:ln w="317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#,##0" sourceLinked="0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27237120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 w="3175">
          <a:solidFill>
            <a:schemeClr val="bg1">
              <a:lumMod val="65000"/>
            </a:schemeClr>
          </a:solidFill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2679588767317371"/>
          <c:y val="0.15466230247921178"/>
          <c:w val="0.50990989053784963"/>
          <c:h val="0.72956338184646086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chemeClr val="tx2"/>
              </a:solidFill>
              <a:ln w="19050">
                <a:solidFill>
                  <a:schemeClr val="bg1"/>
                </a:solidFill>
              </a:ln>
            </c:spPr>
          </c:dPt>
          <c:dPt>
            <c:idx val="1"/>
            <c:spPr>
              <a:solidFill>
                <a:schemeClr val="accent1"/>
              </a:solidFill>
              <a:ln w="19050">
                <a:solidFill>
                  <a:schemeClr val="bg1"/>
                </a:solidFill>
              </a:ln>
            </c:spPr>
          </c:dPt>
          <c:dPt>
            <c:idx val="2"/>
            <c:spPr>
              <a:solidFill>
                <a:srgbClr val="C00000"/>
              </a:solidFill>
              <a:ln w="19050">
                <a:solidFill>
                  <a:schemeClr val="bg1"/>
                </a:solidFill>
              </a:ln>
            </c:spPr>
          </c:dPt>
          <c:dPt>
            <c:idx val="3"/>
            <c:spPr>
              <a:solidFill>
                <a:srgbClr val="FFC000"/>
              </a:solidFill>
              <a:ln w="19050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3.0912783884227916E-2"/>
                  <c:y val="-0.10779528770307581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27144758706619215"/>
                      <c:h val="0.1388704673839658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2365337543140373"/>
                  <c:y val="9.4124157144933537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16878351628791544"/>
                      <c:h val="0.1517801440865544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2.1741610549843336E-2"/>
                  <c:y val="-5.8518711596147459E-2"/>
                </c:manualLayout>
              </c:layout>
              <c:tx>
                <c:rich>
                  <a:bodyPr/>
                  <a:lstStyle/>
                  <a:p>
                    <a:r>
                      <a:rPr lang="sr-Cyrl-BA" sz="1300" dirty="0"/>
                      <a:t>Разведен/разведена</a:t>
                    </a:r>
                    <a:r>
                      <a:rPr lang="sr-Cyrl-BA" dirty="0"/>
                      <a:t>
3,60%</a:t>
                    </a:r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22561038618170262"/>
                      <c:h val="0.13887046738396588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9.1447575120088206E-2"/>
                  <c:y val="-7.1333313392529032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Arial Narrow" panose="020B0606020202030204" pitchFamily="34" charset="0"/>
                  </a:defRPr>
                </a:pPr>
                <a:endParaRPr lang="en-US"/>
              </a:p>
            </c:txPr>
            <c:showCatName val="1"/>
            <c:showPercent val="1"/>
            <c:showLeaderLines val="1"/>
            <c:leaderLines>
              <c:spPr>
                <a:ln w="3175">
                  <a:solidFill>
                    <a:schemeClr val="bg1">
                      <a:lumMod val="6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'Bracno stanje'!$B$5:$B$8</c:f>
              <c:strCache>
                <c:ptCount val="4"/>
                <c:pt idx="0">
                  <c:v>Никад ожењен/удата</c:v>
                </c:pt>
                <c:pt idx="1">
                  <c:v>Ожењен/удата</c:v>
                </c:pt>
                <c:pt idx="2">
                  <c:v>Разведен/разведена</c:v>
                </c:pt>
                <c:pt idx="3">
                  <c:v>Удовац/удовица</c:v>
                </c:pt>
              </c:strCache>
            </c:strRef>
          </c:cat>
          <c:val>
            <c:numRef>
              <c:f>'Bracno stanje'!$C$5:$C$8</c:f>
              <c:numCache>
                <c:formatCode>General</c:formatCode>
                <c:ptCount val="4"/>
                <c:pt idx="0">
                  <c:v>26.810000000000016</c:v>
                </c:pt>
                <c:pt idx="1">
                  <c:v>57.3</c:v>
                </c:pt>
                <c:pt idx="2">
                  <c:v>3.6</c:v>
                </c:pt>
                <c:pt idx="3">
                  <c:v>12.29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BA" dirty="0" smtClean="0"/>
              <a:t>Матерњи</a:t>
            </a:r>
            <a:r>
              <a:rPr lang="sr-Cyrl-BA" baseline="0" dirty="0" smtClean="0"/>
              <a:t> језик</a:t>
            </a:r>
            <a:endParaRPr lang="en-US" dirty="0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712949398127465E-2"/>
          <c:y val="0.22434658984087544"/>
          <c:w val="0.83316433300471604"/>
          <c:h val="0.68706187902086524"/>
        </c:manualLayout>
      </c:layout>
      <c:pie3DChart>
        <c:varyColors val="1"/>
        <c:dLbls/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sr-Cyrl-BA" b="0" dirty="0" smtClean="0"/>
              <a:t>Законско</a:t>
            </a:r>
            <a:r>
              <a:rPr lang="sr-Cyrl-BA" b="0" baseline="0" dirty="0" smtClean="0"/>
              <a:t> брачно стање</a:t>
            </a:r>
            <a:endParaRPr lang="sr-Cyrl-BA" b="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5121748540132108E-2"/>
          <c:y val="0.1302230307743584"/>
          <c:w val="0.73131799372739958"/>
          <c:h val="0.86977696922564152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'Bracno stanje'!$C$13</c:f>
              <c:strCache>
                <c:ptCount val="1"/>
                <c:pt idx="0">
                  <c:v>Мушки</c:v>
                </c:pt>
              </c:strCache>
            </c:strRef>
          </c:tx>
          <c:spPr>
            <a:solidFill>
              <a:schemeClr val="accent1"/>
            </a:solidFill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dLbls>
            <c:dLbl>
              <c:idx val="1"/>
              <c:layout>
                <c:manualLayout>
                  <c:x val="-1.5410909035997084E-2"/>
                  <c:y val="9.1225496017683927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'Bracno stanje'!$B$14:$B$17</c:f>
              <c:strCache>
                <c:ptCount val="4"/>
                <c:pt idx="0">
                  <c:v>Никад ожењен/удата</c:v>
                </c:pt>
                <c:pt idx="1">
                  <c:v>Ожењен/удата</c:v>
                </c:pt>
                <c:pt idx="2">
                  <c:v>Разведен/разведена</c:v>
                </c:pt>
                <c:pt idx="3">
                  <c:v>Удовац/удовица</c:v>
                </c:pt>
              </c:strCache>
            </c:strRef>
          </c:cat>
          <c:val>
            <c:numRef>
              <c:f>'Bracno stanje'!$C$14:$C$17</c:f>
              <c:numCache>
                <c:formatCode>0</c:formatCode>
                <c:ptCount val="4"/>
                <c:pt idx="0">
                  <c:v>160658</c:v>
                </c:pt>
                <c:pt idx="1">
                  <c:v>286075</c:v>
                </c:pt>
                <c:pt idx="2">
                  <c:v>16573</c:v>
                </c:pt>
                <c:pt idx="3">
                  <c:v>23986</c:v>
                </c:pt>
              </c:numCache>
            </c:numRef>
          </c:val>
        </c:ser>
        <c:ser>
          <c:idx val="1"/>
          <c:order val="1"/>
          <c:tx>
            <c:strRef>
              <c:f>'Bracno stanje'!$D$13</c:f>
              <c:strCache>
                <c:ptCount val="1"/>
                <c:pt idx="0">
                  <c:v>Женски</c:v>
                </c:pt>
              </c:strCache>
            </c:strRef>
          </c:tx>
          <c:spPr>
            <a:solidFill>
              <a:srgbClr val="C00000"/>
            </a:solidFill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dLbls>
            <c:dLbl>
              <c:idx val="1"/>
              <c:layout>
                <c:manualLayout>
                  <c:x val="6.8492929048875944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'Bracno stanje'!$B$14:$B$17</c:f>
              <c:strCache>
                <c:ptCount val="4"/>
                <c:pt idx="0">
                  <c:v>Никад ожењен/удата</c:v>
                </c:pt>
                <c:pt idx="1">
                  <c:v>Ожењен/удата</c:v>
                </c:pt>
                <c:pt idx="2">
                  <c:v>Разведен/разведена</c:v>
                </c:pt>
                <c:pt idx="3">
                  <c:v>Удовац/удовица</c:v>
                </c:pt>
              </c:strCache>
            </c:strRef>
          </c:cat>
          <c:val>
            <c:numRef>
              <c:f>'Bracno stanje'!$D$14:$D$17</c:f>
              <c:numCache>
                <c:formatCode>0</c:formatCode>
                <c:ptCount val="4"/>
                <c:pt idx="0">
                  <c:v>108960</c:v>
                </c:pt>
                <c:pt idx="1">
                  <c:v>290076</c:v>
                </c:pt>
                <c:pt idx="2">
                  <c:v>19655</c:v>
                </c:pt>
                <c:pt idx="3">
                  <c:v>99552</c:v>
                </c:pt>
              </c:numCache>
            </c:numRef>
          </c:val>
        </c:ser>
        <c:dLbls/>
        <c:axId val="90481024"/>
        <c:axId val="90482560"/>
      </c:barChart>
      <c:catAx>
        <c:axId val="90481024"/>
        <c:scaling>
          <c:orientation val="minMax"/>
        </c:scaling>
        <c:axPos val="b"/>
        <c:minorGridlines>
          <c:spPr>
            <a:ln w="3175"/>
          </c:spPr>
        </c:minorGridlines>
        <c:numFmt formatCode="General" sourceLinked="0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crossAx val="90482560"/>
        <c:crosses val="autoZero"/>
        <c:auto val="1"/>
        <c:lblAlgn val="ctr"/>
        <c:lblOffset val="100"/>
      </c:catAx>
      <c:valAx>
        <c:axId val="90482560"/>
        <c:scaling>
          <c:orientation val="minMax"/>
        </c:scaling>
        <c:axPos val="l"/>
        <c:majorGridlines>
          <c:spPr>
            <a:ln w="3175"/>
          </c:spPr>
        </c:majorGridlines>
        <c:numFmt formatCode="#,##0" sourceLinked="0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crossAx val="90481024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 w="3175"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8707686418059738"/>
          <c:y val="0.33065052158955544"/>
          <c:w val="0.1194053846953731"/>
          <c:h val="0.13192116584747299"/>
        </c:manualLayout>
      </c:layout>
    </c:legend>
    <c:plotVisOnly val="1"/>
    <c:dispBlanksAs val="gap"/>
  </c:chart>
  <c:txPr>
    <a:bodyPr/>
    <a:lstStyle/>
    <a:p>
      <a:pPr>
        <a:defRPr sz="1400">
          <a:latin typeface="Arial Narrow" panose="020B0606020202030204" pitchFamily="34" charset="0"/>
        </a:defRPr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BA" dirty="0" smtClean="0"/>
              <a:t>Матерњи</a:t>
            </a:r>
            <a:r>
              <a:rPr lang="sr-Cyrl-BA" baseline="0" dirty="0" smtClean="0"/>
              <a:t> језик</a:t>
            </a:r>
            <a:endParaRPr lang="en-US" dirty="0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712949398127465E-2"/>
          <c:y val="0.22434658984087544"/>
          <c:w val="0.83316433300471604"/>
          <c:h val="0.68706187902086524"/>
        </c:manualLayout>
      </c:layout>
      <c:pie3DChart>
        <c:varyColors val="1"/>
        <c:dLbls/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sr-Cyrl-BA" b="0" dirty="0" smtClean="0"/>
              <a:t>Законско</a:t>
            </a:r>
            <a:r>
              <a:rPr lang="sr-Cyrl-BA" b="0" baseline="0" dirty="0" smtClean="0"/>
              <a:t> брачно стање</a:t>
            </a:r>
            <a:endParaRPr lang="sr-Cyrl-BA" b="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5121748540132108E-2"/>
          <c:y val="0.1302230307743584"/>
          <c:w val="0.73131799372739958"/>
          <c:h val="0.86977696922564152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2196746194629738"/>
          <c:y val="0.10336131681899288"/>
          <c:w val="0.51333839290804406"/>
          <c:h val="0.82975895527389465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FFC000"/>
              </a:solidFill>
              <a:ln w="19050">
                <a:solidFill>
                  <a:schemeClr val="bg1"/>
                </a:solidFill>
              </a:ln>
            </c:spPr>
          </c:dPt>
          <c:dPt>
            <c:idx val="1"/>
            <c:spPr>
              <a:solidFill>
                <a:schemeClr val="tx2"/>
              </a:solidFill>
              <a:ln w="19050">
                <a:solidFill>
                  <a:schemeClr val="bg1"/>
                </a:solidFill>
              </a:ln>
            </c:spPr>
          </c:dPt>
          <c:dPt>
            <c:idx val="2"/>
            <c:spPr>
              <a:solidFill>
                <a:schemeClr val="accent1"/>
              </a:solidFill>
              <a:ln w="19050">
                <a:solidFill>
                  <a:schemeClr val="bg1"/>
                </a:solidFill>
              </a:ln>
            </c:spPr>
          </c:dPt>
          <c:dPt>
            <c:idx val="3"/>
            <c:spPr>
              <a:ln w="19050">
                <a:solidFill>
                  <a:schemeClr val="bg1"/>
                </a:solidFill>
              </a:ln>
            </c:spPr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bg1"/>
                </a:solidFill>
              </a:ln>
            </c:spPr>
          </c:dPt>
          <c:dPt>
            <c:idx val="5"/>
            <c:spPr>
              <a:solidFill>
                <a:srgbClr val="99CC00"/>
              </a:solidFill>
              <a:ln w="19050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8.0369659913656757E-2"/>
                  <c:y val="6.4305819671444456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072175059989309E-2"/>
                  <c:y val="8.457351450519808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172001732305093"/>
                      <c:h val="0.1429629055633277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3.9775804478857354E-2"/>
                  <c:y val="-1.2190494532480156E-16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8077834527937178E-2"/>
                  <c:y val="5.5204467584254076E-2"/>
                </c:manualLayout>
              </c:layout>
              <c:tx>
                <c:rich>
                  <a:bodyPr/>
                  <a:lstStyle/>
                  <a:p>
                    <a:r>
                      <a:rPr lang="sr-Cyrl-BA" baseline="0" dirty="0" smtClean="0"/>
                      <a:t>Троје дјеце
14,56%</a:t>
                    </a:r>
                  </a:p>
                </c:rich>
              </c:tx>
              <c:showVal val="1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9098753280839893E-2"/>
                  <c:y val="-2.8309273840769939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6432844349083456"/>
                  <c:y val="-9.9741562020926426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29166407533518868"/>
                      <c:h val="0.15021079240351509"/>
                    </c:manualLayout>
                  </c15:layout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Arial Narrow" panose="020B0606020202030204" pitchFamily="34" charset="0"/>
                  </a:defRPr>
                </a:pPr>
                <a:endParaRPr lang="en-US"/>
              </a:p>
            </c:txPr>
            <c:showCatName val="1"/>
            <c:showPercent val="1"/>
            <c:showLeaderLines val="1"/>
            <c:leaderLines>
              <c:spPr>
                <a:ln w="3175">
                  <a:solidFill>
                    <a:schemeClr val="bg1">
                      <a:lumMod val="6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Фертилитет!$B$7:$B$12</c:f>
              <c:strCache>
                <c:ptCount val="6"/>
                <c:pt idx="0">
                  <c:v>Није рађала</c:v>
                </c:pt>
                <c:pt idx="1">
                  <c:v>Једно дијете</c:v>
                </c:pt>
                <c:pt idx="2">
                  <c:v>Двоје дјеце</c:v>
                </c:pt>
                <c:pt idx="3">
                  <c:v>Троје дјеце</c:v>
                </c:pt>
                <c:pt idx="4">
                  <c:v>Четворо дјеце</c:v>
                </c:pt>
                <c:pt idx="5">
                  <c:v>Петоро или више дјеце</c:v>
                </c:pt>
              </c:strCache>
            </c:strRef>
          </c:cat>
          <c:val>
            <c:numRef>
              <c:f>Фертилитет!$C$7:$C$12</c:f>
              <c:numCache>
                <c:formatCode>General</c:formatCode>
                <c:ptCount val="6"/>
                <c:pt idx="0">
                  <c:v>25.419999999999987</c:v>
                </c:pt>
                <c:pt idx="1">
                  <c:v>13.47</c:v>
                </c:pt>
                <c:pt idx="2">
                  <c:v>38.839999999999996</c:v>
                </c:pt>
                <c:pt idx="3">
                  <c:v>14.56</c:v>
                </c:pt>
                <c:pt idx="4">
                  <c:v>4.37</c:v>
                </c:pt>
                <c:pt idx="5">
                  <c:v>3.3299999999999987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BA" dirty="0" smtClean="0"/>
              <a:t>Матерњи</a:t>
            </a:r>
            <a:r>
              <a:rPr lang="sr-Cyrl-BA" baseline="0" dirty="0" smtClean="0"/>
              <a:t> језик</a:t>
            </a:r>
            <a:endParaRPr lang="en-US" dirty="0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712949398127465E-2"/>
          <c:y val="0.22434658984087544"/>
          <c:w val="0.83316433300471604"/>
          <c:h val="0.68706187902086524"/>
        </c:manualLayout>
      </c:layout>
      <c:pie3DChart>
        <c:varyColors val="1"/>
        <c:dLbls/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sr-Cyrl-BA" b="0" dirty="0" smtClean="0"/>
              <a:t>Законско</a:t>
            </a:r>
            <a:r>
              <a:rPr lang="sr-Cyrl-BA" b="0" baseline="0" dirty="0" smtClean="0"/>
              <a:t> брачно стање</a:t>
            </a:r>
            <a:endParaRPr lang="sr-Cyrl-BA" b="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5121748540132108E-2"/>
          <c:y val="0.1302230307743584"/>
          <c:w val="0.73131799372739958"/>
          <c:h val="0.86977696922564152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5.5590898819766824E-2"/>
          <c:y val="0.20268673191551967"/>
          <c:w val="0.64534390154873178"/>
          <c:h val="0.79731326808448011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Sheet1!$C$24:$C$29</c:f>
              <c:strCache>
                <c:ptCount val="6"/>
                <c:pt idx="0">
                  <c:v>Требиње</c:v>
                </c:pt>
                <c:pt idx="1">
                  <c:v>Источно Сарајево</c:v>
                </c:pt>
                <c:pt idx="2">
                  <c:v>Добој</c:v>
                </c:pt>
                <c:pt idx="3">
                  <c:v>Приједор</c:v>
                </c:pt>
                <c:pt idx="4">
                  <c:v>Бијељина</c:v>
                </c:pt>
                <c:pt idx="5">
                  <c:v>Бања Лука</c:v>
                </c:pt>
              </c:strCache>
            </c:strRef>
          </c:cat>
          <c:val>
            <c:numRef>
              <c:f>Sheet1!$D$24:$D$29</c:f>
              <c:numCache>
                <c:formatCode>General</c:formatCode>
                <c:ptCount val="6"/>
                <c:pt idx="0">
                  <c:v>28239</c:v>
                </c:pt>
                <c:pt idx="1">
                  <c:v>59916</c:v>
                </c:pt>
                <c:pt idx="2">
                  <c:v>68514</c:v>
                </c:pt>
                <c:pt idx="3">
                  <c:v>80916</c:v>
                </c:pt>
                <c:pt idx="4">
                  <c:v>103874</c:v>
                </c:pt>
                <c:pt idx="5">
                  <c:v>180053</c:v>
                </c:pt>
              </c:numCache>
            </c:numRef>
          </c:val>
        </c:ser>
        <c:dLbls/>
        <c:gapWidth val="115"/>
        <c:overlap val="-20"/>
        <c:axId val="126739584"/>
        <c:axId val="126741120"/>
      </c:barChart>
      <c:catAx>
        <c:axId val="126739584"/>
        <c:scaling>
          <c:orientation val="minMax"/>
        </c:scaling>
        <c:axPos val="l"/>
        <c:majorGridlines>
          <c:spPr>
            <a:ln w="317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26741120"/>
        <c:crosses val="autoZero"/>
        <c:auto val="1"/>
        <c:lblAlgn val="ctr"/>
        <c:lblOffset val="100"/>
      </c:catAx>
      <c:valAx>
        <c:axId val="126741120"/>
        <c:scaling>
          <c:orientation val="minMax"/>
        </c:scaling>
        <c:axPos val="b"/>
        <c:majorGridlines>
          <c:spPr>
            <a:ln w="317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#,##0" sourceLinked="0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26739584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 w="3175">
          <a:solidFill>
            <a:schemeClr val="bg1">
              <a:lumMod val="65000"/>
            </a:schemeClr>
          </a:solidFill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7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Писмено становништво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Sheet1!$A$2:$A$4</c:f>
              <c:strCache>
                <c:ptCount val="3"/>
                <c:pt idx="0">
                  <c:v>УКУПНО</c:v>
                </c:pt>
                <c:pt idx="1">
                  <c:v>Женски</c:v>
                </c:pt>
                <c:pt idx="2">
                  <c:v>Mушки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1017457</c:v>
                </c:pt>
                <c:pt idx="1">
                  <c:v>509416</c:v>
                </c:pt>
                <c:pt idx="2">
                  <c:v>508041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Неписмено становништво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Sheet1!$A$2:$A$4</c:f>
              <c:strCache>
                <c:ptCount val="3"/>
                <c:pt idx="0">
                  <c:v>УКУПНО</c:v>
                </c:pt>
                <c:pt idx="1">
                  <c:v>Женски</c:v>
                </c:pt>
                <c:pt idx="2">
                  <c:v>Mушки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34928</c:v>
                </c:pt>
                <c:pt idx="1">
                  <c:v>29941</c:v>
                </c:pt>
                <c:pt idx="2">
                  <c:v>4987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Без одговора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Sheet1!$A$2:$A$4</c:f>
              <c:strCache>
                <c:ptCount val="3"/>
                <c:pt idx="0">
                  <c:v>УКУПНО</c:v>
                </c:pt>
                <c:pt idx="1">
                  <c:v>Женски</c:v>
                </c:pt>
                <c:pt idx="2">
                  <c:v>Mушки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10476</c:v>
                </c:pt>
                <c:pt idx="1">
                  <c:v>6801</c:v>
                </c:pt>
                <c:pt idx="2">
                  <c:v>3675</c:v>
                </c:pt>
              </c:numCache>
            </c:numRef>
          </c:val>
        </c:ser>
        <c:dLbls/>
        <c:overlap val="100"/>
        <c:axId val="90700416"/>
        <c:axId val="90841472"/>
      </c:barChart>
      <c:catAx>
        <c:axId val="90700416"/>
        <c:scaling>
          <c:orientation val="minMax"/>
        </c:scaling>
        <c:axPos val="b"/>
        <c:majorGridlines>
          <c:spPr>
            <a:ln w="3175"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1"/>
        <c:tickLblPos val="nextTo"/>
        <c:spPr>
          <a:ln>
            <a:solidFill>
              <a:schemeClr val="bg1">
                <a:lumMod val="65000"/>
              </a:schemeClr>
            </a:solidFill>
          </a:ln>
        </c:spPr>
        <c:txPr>
          <a:bodyPr rot="-60000000" vert="horz"/>
          <a:lstStyle/>
          <a:p>
            <a:pPr>
              <a:defRPr sz="1400">
                <a:latin typeface="Arial Narrow" panose="020B0606020202030204" pitchFamily="34" charset="0"/>
              </a:defRPr>
            </a:pPr>
            <a:endParaRPr lang="en-US"/>
          </a:p>
        </c:txPr>
        <c:crossAx val="90841472"/>
        <c:crosses val="autoZero"/>
        <c:auto val="1"/>
        <c:lblAlgn val="ctr"/>
        <c:lblOffset val="100"/>
      </c:catAx>
      <c:valAx>
        <c:axId val="90841472"/>
        <c:scaling>
          <c:orientation val="minMax"/>
          <c:min val="0.1"/>
        </c:scaling>
        <c:axPos val="l"/>
        <c:majorGridlines>
          <c:spPr>
            <a:ln w="3175">
              <a:solidFill>
                <a:schemeClr val="bg1">
                  <a:lumMod val="65000"/>
                </a:schemeClr>
              </a:solidFill>
            </a:ln>
          </c:spPr>
        </c:majorGridlines>
        <c:numFmt formatCode="0%" sourceLinked="1"/>
        <c:tickLblPos val="nextTo"/>
        <c:spPr>
          <a:ln>
            <a:solidFill>
              <a:schemeClr val="bg1">
                <a:lumMod val="65000"/>
              </a:schemeClr>
            </a:solidFill>
          </a:ln>
        </c:spPr>
        <c:txPr>
          <a:bodyPr rot="-60000000" vert="horz"/>
          <a:lstStyle/>
          <a:p>
            <a:pPr>
              <a:defRPr sz="1400">
                <a:latin typeface="Arial Narrow" panose="020B0606020202030204" pitchFamily="34" charset="0"/>
              </a:defRPr>
            </a:pPr>
            <a:endParaRPr lang="en-US"/>
          </a:p>
        </c:txPr>
        <c:crossAx val="90700416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 w="3175">
          <a:solidFill>
            <a:schemeClr val="bg1">
              <a:lumMod val="65000"/>
            </a:schemeClr>
          </a:solidFill>
        </a:ln>
      </c:spPr>
    </c:plotArea>
    <c:legend>
      <c:legendPos val="b"/>
      <c:layout/>
      <c:txPr>
        <a:bodyPr rot="0" vert="horz"/>
        <a:lstStyle/>
        <a:p>
          <a:pPr>
            <a:defRPr sz="1400">
              <a:latin typeface="Arial Narrow" panose="020B0606020202030204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BA" dirty="0" smtClean="0"/>
              <a:t>Матерњи</a:t>
            </a:r>
            <a:r>
              <a:rPr lang="sr-Cyrl-BA" baseline="0" dirty="0" smtClean="0"/>
              <a:t> језик</a:t>
            </a:r>
            <a:endParaRPr lang="en-US" dirty="0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712949398127507E-2"/>
          <c:y val="0.22434658984087544"/>
          <c:w val="0.83316433300471604"/>
          <c:h val="0.68706187902086524"/>
        </c:manualLayout>
      </c:layout>
      <c:pie3DChart>
        <c:varyColors val="1"/>
        <c:dLbls/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sr-Cyrl-BA" b="0" dirty="0" smtClean="0"/>
              <a:t>Законско</a:t>
            </a:r>
            <a:r>
              <a:rPr lang="sr-Cyrl-BA" b="0" baseline="0" dirty="0" smtClean="0"/>
              <a:t> брачно стање</a:t>
            </a:r>
            <a:endParaRPr lang="sr-Cyrl-BA" b="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5121748540132112E-2"/>
          <c:y val="0.1302230307743584"/>
          <c:w val="0.73131799372739958"/>
          <c:h val="0.86977696922564152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5.5590898819766824E-2"/>
          <c:y val="0.20268673191551967"/>
          <c:w val="0.64534390154873189"/>
          <c:h val="0.79731326808448011"/>
        </c:manualLayout>
      </c:layout>
      <c:bar3DChart>
        <c:barDir val="bar"/>
        <c:grouping val="clustered"/>
        <c:dLbls/>
        <c:gapWidth val="100"/>
        <c:shape val="cylinder"/>
        <c:axId val="90994944"/>
        <c:axId val="90993408"/>
        <c:axId val="0"/>
      </c:bar3DChart>
      <c:valAx>
        <c:axId val="90993408"/>
        <c:scaling>
          <c:orientation val="minMax"/>
        </c:scaling>
        <c:axPos val="b"/>
        <c:majorGridlines/>
        <c:tickLblPos val="nextTo"/>
        <c:crossAx val="90994944"/>
        <c:crosses val="autoZero"/>
        <c:crossBetween val="between"/>
      </c:valAx>
      <c:catAx>
        <c:axId val="90994944"/>
        <c:scaling>
          <c:orientation val="minMax"/>
        </c:scaling>
        <c:axPos val="l"/>
        <c:tickLblPos val="nextTo"/>
        <c:crossAx val="90993408"/>
        <c:crosses val="autoZero"/>
        <c:auto val="1"/>
        <c:lblAlgn val="ctr"/>
        <c:lblOffset val="100"/>
      </c:catAx>
    </c:plotArea>
    <c:legend>
      <c:legendPos val="r"/>
      <c:layout/>
    </c:legend>
    <c:plotVisOnly val="1"/>
    <c:dispBlanksAs val="zero"/>
  </c:chart>
  <c:externalData r:id="rId1"/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plotArea>
      <c:layout>
        <c:manualLayout>
          <c:layoutTarget val="inner"/>
          <c:xMode val="edge"/>
          <c:yMode val="edge"/>
          <c:x val="0.38479920785500632"/>
          <c:y val="0.13928675657635092"/>
          <c:w val="0.57870792226590972"/>
          <c:h val="0.70266036745406824"/>
        </c:manualLayout>
      </c:layout>
      <c:barChart>
        <c:barDir val="bar"/>
        <c:grouping val="clustered"/>
        <c:ser>
          <c:idx val="0"/>
          <c:order val="0"/>
          <c:spPr>
            <a:solidFill>
              <a:schemeClr val="accent1"/>
            </a:solidFill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5,83%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9,65%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21,17%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50,56%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0,76%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3,38%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8,66%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Sheet1!$C$4:$C$10</c:f>
              <c:strCache>
                <c:ptCount val="7"/>
                <c:pt idx="0">
                  <c:v>Без икаквог образовања</c:v>
                </c:pt>
                <c:pt idx="1">
                  <c:v>Непотпуно основно образовање</c:v>
                </c:pt>
                <c:pt idx="2">
                  <c:v>Основна школа</c:v>
                </c:pt>
                <c:pt idx="3">
                  <c:v>Средња школа</c:v>
                </c:pt>
                <c:pt idx="4">
                  <c:v>Специјализација послије средње школе</c:v>
                </c:pt>
                <c:pt idx="5">
                  <c:v>Виша школа и први степен факултета</c:v>
                </c:pt>
                <c:pt idx="6">
                  <c:v>Висока школа/факултет/академија/универзитет</c:v>
                </c:pt>
              </c:strCache>
            </c:strRef>
          </c:cat>
          <c:val>
            <c:numRef>
              <c:f>Sheet1!$D$4:$D$10</c:f>
              <c:numCache>
                <c:formatCode>General</c:formatCode>
                <c:ptCount val="7"/>
                <c:pt idx="0">
                  <c:v>5.83</c:v>
                </c:pt>
                <c:pt idx="1">
                  <c:v>9.65</c:v>
                </c:pt>
                <c:pt idx="2">
                  <c:v>21.17</c:v>
                </c:pt>
                <c:pt idx="3">
                  <c:v>50.56</c:v>
                </c:pt>
                <c:pt idx="4">
                  <c:v>0.76000000000000045</c:v>
                </c:pt>
                <c:pt idx="5">
                  <c:v>3.38</c:v>
                </c:pt>
                <c:pt idx="6">
                  <c:v>8.66</c:v>
                </c:pt>
              </c:numCache>
            </c:numRef>
          </c:val>
        </c:ser>
        <c:dLbls/>
        <c:gapWidth val="70"/>
        <c:axId val="91024384"/>
        <c:axId val="91136768"/>
      </c:barChart>
      <c:catAx>
        <c:axId val="91024384"/>
        <c:scaling>
          <c:orientation val="minMax"/>
        </c:scaling>
        <c:axPos val="l"/>
        <c:majorGridlines>
          <c:spPr>
            <a:ln w="3175"/>
          </c:spPr>
        </c:majorGridlines>
        <c:numFmt formatCode="General" sourceLinked="0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91136768"/>
        <c:crosses val="autoZero"/>
        <c:auto val="1"/>
        <c:lblAlgn val="ctr"/>
        <c:lblOffset val="100"/>
      </c:catAx>
      <c:valAx>
        <c:axId val="91136768"/>
        <c:scaling>
          <c:orientation val="minMax"/>
        </c:scaling>
        <c:axPos val="b"/>
        <c:majorGridlines>
          <c:spPr>
            <a:ln w="3175"/>
          </c:spPr>
        </c:majorGridlines>
        <c:numFmt formatCode="#,##0" sourceLinked="0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1024384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 w="3175">
          <a:solidFill>
            <a:schemeClr val="bg1">
              <a:lumMod val="65000"/>
            </a:schemeClr>
          </a:solidFill>
        </a:ln>
      </c:spPr>
    </c:plotArea>
    <c:plotVisOnly val="1"/>
    <c:dispBlanksAs val="gap"/>
  </c:chart>
  <c:txPr>
    <a:bodyPr/>
    <a:lstStyle/>
    <a:p>
      <a:pPr>
        <a:defRPr sz="1100">
          <a:latin typeface="Arial Narrow" panose="020B0606020202030204" pitchFamily="34" charset="0"/>
        </a:defRPr>
      </a:pPr>
      <a:endParaRPr lang="en-U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5.5590898819766879E-2"/>
          <c:y val="0.20268673191551967"/>
          <c:w val="0.645343901548732"/>
          <c:h val="0.79731326808448011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4809953038689973"/>
          <c:y val="5.1144458810879881E-2"/>
          <c:w val="0.48176570958890896"/>
          <c:h val="0.77515431717036165"/>
        </c:manualLayout>
      </c:layout>
      <c:barChart>
        <c:barDir val="bar"/>
        <c:grouping val="clustered"/>
        <c:ser>
          <c:idx val="0"/>
          <c:order val="0"/>
          <c:tx>
            <c:strRef>
              <c:f>Sheet2!$G$5</c:f>
              <c:strCache>
                <c:ptCount val="1"/>
                <c:pt idx="0">
                  <c:v>Мушки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1,92%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6,87%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19,64%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57,61%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1,30%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3,93%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8,73%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Sheet2!$B$6:$F$12</c:f>
              <c:strCache>
                <c:ptCount val="7"/>
                <c:pt idx="0">
                  <c:v>Без икаквог образовања</c:v>
                </c:pt>
                <c:pt idx="1">
                  <c:v>Непотпуно основно образовање</c:v>
                </c:pt>
                <c:pt idx="2">
                  <c:v>Основна школа</c:v>
                </c:pt>
                <c:pt idx="3">
                  <c:v>Средња школа</c:v>
                </c:pt>
                <c:pt idx="4">
                  <c:v>Специјализација послије средње школе</c:v>
                </c:pt>
                <c:pt idx="5">
                  <c:v>Виша школа и први степен факултета</c:v>
                </c:pt>
                <c:pt idx="6">
                  <c:v>Висока школа/факултет/академија/универзитет</c:v>
                </c:pt>
              </c:strCache>
            </c:strRef>
          </c:cat>
          <c:val>
            <c:numRef>
              <c:f>Sheet2!$G$6:$G$12</c:f>
              <c:numCache>
                <c:formatCode>0.00</c:formatCode>
                <c:ptCount val="7"/>
                <c:pt idx="0">
                  <c:v>1.9228717073130688</c:v>
                </c:pt>
                <c:pt idx="1">
                  <c:v>6.8675455373779872</c:v>
                </c:pt>
                <c:pt idx="2">
                  <c:v>19.635454717089566</c:v>
                </c:pt>
                <c:pt idx="3">
                  <c:v>57.613710054751564</c:v>
                </c:pt>
                <c:pt idx="4">
                  <c:v>1.2977844906134302</c:v>
                </c:pt>
                <c:pt idx="5">
                  <c:v>3.9282401516954932</c:v>
                </c:pt>
                <c:pt idx="6">
                  <c:v>8.7343933411588814</c:v>
                </c:pt>
              </c:numCache>
            </c:numRef>
          </c:val>
        </c:ser>
        <c:ser>
          <c:idx val="1"/>
          <c:order val="1"/>
          <c:tx>
            <c:strRef>
              <c:f>Sheet2!$H$5</c:f>
              <c:strCache>
                <c:ptCount val="1"/>
                <c:pt idx="0">
                  <c:v>Женски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9,51%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12,26%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22,61%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43,93%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0,25%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2,86%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8,58%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Sheet2!$B$6:$F$12</c:f>
              <c:strCache>
                <c:ptCount val="7"/>
                <c:pt idx="0">
                  <c:v>Без икаквог образовања</c:v>
                </c:pt>
                <c:pt idx="1">
                  <c:v>Непотпуно основно образовање</c:v>
                </c:pt>
                <c:pt idx="2">
                  <c:v>Основна школа</c:v>
                </c:pt>
                <c:pt idx="3">
                  <c:v>Средња школа</c:v>
                </c:pt>
                <c:pt idx="4">
                  <c:v>Специјализација послије средње школе</c:v>
                </c:pt>
                <c:pt idx="5">
                  <c:v>Виша школа и први степен факултета</c:v>
                </c:pt>
                <c:pt idx="6">
                  <c:v>Висока школа/факултет/академија/универзитет</c:v>
                </c:pt>
              </c:strCache>
            </c:strRef>
          </c:cat>
          <c:val>
            <c:numRef>
              <c:f>Sheet2!$H$6:$H$12</c:f>
              <c:numCache>
                <c:formatCode>0.00</c:formatCode>
                <c:ptCount val="7"/>
                <c:pt idx="0">
                  <c:v>9.5092456627489508</c:v>
                </c:pt>
                <c:pt idx="1">
                  <c:v>12.263937959605824</c:v>
                </c:pt>
                <c:pt idx="2">
                  <c:v>22.605611653220596</c:v>
                </c:pt>
                <c:pt idx="3">
                  <c:v>43.930549954365041</c:v>
                </c:pt>
                <c:pt idx="4">
                  <c:v>0.24968981732507722</c:v>
                </c:pt>
                <c:pt idx="5">
                  <c:v>2.8592764398168389</c:v>
                </c:pt>
                <c:pt idx="6">
                  <c:v>8.5816885129176868</c:v>
                </c:pt>
              </c:numCache>
            </c:numRef>
          </c:val>
        </c:ser>
        <c:dLbls/>
        <c:gapWidth val="80"/>
        <c:axId val="91253376"/>
        <c:axId val="91316608"/>
      </c:barChart>
      <c:catAx>
        <c:axId val="91253376"/>
        <c:scaling>
          <c:orientation val="minMax"/>
        </c:scaling>
        <c:axPos val="l"/>
        <c:minorGridlines>
          <c:spPr>
            <a:ln w="3175"/>
          </c:spPr>
        </c:minorGridlines>
        <c:numFmt formatCode="General" sourceLinked="0"/>
        <c:tickLblPos val="nextTo"/>
        <c:crossAx val="91316608"/>
        <c:crosses val="autoZero"/>
        <c:auto val="1"/>
        <c:lblAlgn val="ctr"/>
        <c:lblOffset val="100"/>
      </c:catAx>
      <c:valAx>
        <c:axId val="91316608"/>
        <c:scaling>
          <c:orientation val="minMax"/>
          <c:max val="70"/>
        </c:scaling>
        <c:axPos val="b"/>
        <c:majorGridlines>
          <c:spPr>
            <a:ln w="3175"/>
          </c:spPr>
        </c:majorGridlines>
        <c:numFmt formatCode="General" sourceLinked="0"/>
        <c:tickLblPos val="nextTo"/>
        <c:crossAx val="91253376"/>
        <c:crosses val="autoZero"/>
        <c:crossBetween val="between"/>
        <c:majorUnit val="10"/>
      </c:valAx>
      <c:spPr>
        <a:solidFill>
          <a:schemeClr val="accent1">
            <a:lumMod val="20000"/>
            <a:lumOff val="80000"/>
          </a:schemeClr>
        </a:solidFill>
        <a:ln w="3175">
          <a:solidFill>
            <a:schemeClr val="tx1">
              <a:tint val="75000"/>
              <a:shade val="95000"/>
              <a:satMod val="10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59237957935716556"/>
          <c:y val="0.93249206076562929"/>
          <c:w val="0.25440475372456756"/>
          <c:h val="5.9843691230188935E-2"/>
        </c:manualLayout>
      </c:layout>
    </c:legend>
    <c:plotVisOnly val="1"/>
    <c:dispBlanksAs val="gap"/>
  </c:chart>
  <c:txPr>
    <a:bodyPr/>
    <a:lstStyle/>
    <a:p>
      <a:pPr>
        <a:defRPr sz="1400">
          <a:latin typeface="Arial Narrow" panose="020B0606020202030204" pitchFamily="34" charset="0"/>
        </a:defRPr>
      </a:pPr>
      <a:endParaRPr lang="en-US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BA" dirty="0" smtClean="0"/>
              <a:t>Матерњи</a:t>
            </a:r>
            <a:r>
              <a:rPr lang="sr-Cyrl-BA" baseline="0" dirty="0" smtClean="0"/>
              <a:t> језик</a:t>
            </a:r>
            <a:endParaRPr lang="en-US" dirty="0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71294939812752E-2"/>
          <c:y val="0.22434658984087544"/>
          <c:w val="0.83316433300471604"/>
          <c:h val="0.68706187902086524"/>
        </c:manualLayout>
      </c:layout>
      <c:pie3DChart>
        <c:varyColors val="1"/>
        <c:dLbls/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sr-Cyrl-BA" b="0" dirty="0" smtClean="0"/>
              <a:t>Законско</a:t>
            </a:r>
            <a:r>
              <a:rPr lang="sr-Cyrl-BA" b="0" baseline="0" dirty="0" smtClean="0"/>
              <a:t> брачно стање</a:t>
            </a:r>
            <a:endParaRPr lang="sr-Cyrl-BA" b="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512174854013212E-2"/>
          <c:y val="0.1302230307743584"/>
          <c:w val="0.73131799372739958"/>
          <c:h val="0.86977696922564152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8.1917468649752245E-2"/>
          <c:y val="3.4690210540179518E-2"/>
          <c:w val="0.87369438604627092"/>
          <c:h val="0.6095768499877702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Компјутерски писмена лица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УКУПНО</c:v>
                </c:pt>
                <c:pt idx="1">
                  <c:v>Мушки</c:v>
                </c:pt>
                <c:pt idx="2">
                  <c:v>Женски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337061</c:v>
                </c:pt>
                <c:pt idx="1">
                  <c:v>170934</c:v>
                </c:pt>
                <c:pt idx="2">
                  <c:v>166127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Лица која дјелимично познају рад на рачунару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УКУПНО</c:v>
                </c:pt>
                <c:pt idx="1">
                  <c:v>Мушки</c:v>
                </c:pt>
                <c:pt idx="2">
                  <c:v>Женски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246022</c:v>
                </c:pt>
                <c:pt idx="1">
                  <c:v>127230</c:v>
                </c:pt>
                <c:pt idx="2">
                  <c:v>118792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Компјутерски неписмена лица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УКУПНО</c:v>
                </c:pt>
                <c:pt idx="1">
                  <c:v>Мушки</c:v>
                </c:pt>
                <c:pt idx="2">
                  <c:v>Женски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466952</c:v>
                </c:pt>
                <c:pt idx="1">
                  <c:v>212664</c:v>
                </c:pt>
                <c:pt idx="2">
                  <c:v>254288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Непознато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УКУПНО</c:v>
                </c:pt>
                <c:pt idx="1">
                  <c:v>Мушки</c:v>
                </c:pt>
                <c:pt idx="2">
                  <c:v>Женски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12826</c:v>
                </c:pt>
                <c:pt idx="1">
                  <c:v>5875</c:v>
                </c:pt>
                <c:pt idx="2">
                  <c:v>6951</c:v>
                </c:pt>
              </c:numCache>
            </c:numRef>
          </c:val>
        </c:ser>
        <c:dLbls/>
        <c:axId val="92536832"/>
        <c:axId val="92538368"/>
      </c:barChart>
      <c:catAx>
        <c:axId val="92536832"/>
        <c:scaling>
          <c:orientation val="minMax"/>
        </c:scaling>
        <c:axPos val="b"/>
        <c:majorGridlines>
          <c:spPr>
            <a:ln w="3175"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1"/>
        <c:minorTickMark val="out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92538368"/>
        <c:crosses val="autoZero"/>
        <c:auto val="1"/>
        <c:lblAlgn val="ctr"/>
        <c:lblOffset val="100"/>
      </c:catAx>
      <c:valAx>
        <c:axId val="92538368"/>
        <c:scaling>
          <c:orientation val="minMax"/>
          <c:max val="550000"/>
        </c:scaling>
        <c:axPos val="l"/>
        <c:majorGridlines>
          <c:spPr>
            <a:ln w="317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#,##0" sourceLinked="0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92536832"/>
        <c:crosses val="autoZero"/>
        <c:crossBetween val="between"/>
        <c:majorUnit val="50000"/>
        <c:minorUnit val="20000"/>
      </c:valAx>
      <c:spPr>
        <a:solidFill>
          <a:schemeClr val="accent1">
            <a:lumMod val="20000"/>
            <a:lumOff val="80000"/>
          </a:schemeClr>
        </a:solidFill>
        <a:ln w="3175">
          <a:solidFill>
            <a:schemeClr val="bg1">
              <a:lumMod val="6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12831406739987092"/>
          <c:y val="0.7550520342912721"/>
          <c:w val="0.77365200556251346"/>
          <c:h val="0.2257592963259091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solidFill>
      <a:schemeClr val="bg1"/>
    </a:solidFill>
    <a:ln w="0" cap="flat" cmpd="dbl" algn="ctr">
      <a:noFill/>
      <a:round/>
    </a:ln>
    <a:effectLst/>
  </c:spPr>
  <c:txPr>
    <a:bodyPr/>
    <a:lstStyle/>
    <a:p>
      <a:pPr>
        <a:defRPr sz="800">
          <a:latin typeface="Arial Narrow" panose="020B0606020202030204" pitchFamily="34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8206822049012114"/>
          <c:y val="0.1162829350530717"/>
          <c:w val="0.68394935198582685"/>
          <c:h val="0.76012736958814464"/>
        </c:manualLayout>
      </c:layout>
      <c:pieChart>
        <c:varyColors val="1"/>
        <c:ser>
          <c:idx val="0"/>
          <c:order val="0"/>
          <c:spPr>
            <a:ln w="25400">
              <a:solidFill>
                <a:schemeClr val="bg1"/>
              </a:solidFill>
            </a:ln>
          </c:spPr>
          <c:dPt>
            <c:idx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</c:dPt>
          <c:dPt>
            <c:idx val="1"/>
            <c:spPr>
              <a:solidFill>
                <a:srgbClr val="C00000"/>
              </a:solidFill>
              <a:ln w="25400"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</c:dPt>
          <c:dLbls>
            <c:dLbl>
              <c:idx val="0"/>
              <c:layout>
                <c:manualLayout>
                  <c:x val="3.8452598834047669E-2"/>
                  <c:y val="-0.21705436609336187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5203449616709259E-2"/>
                  <c:y val="-0.16817399477659448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Sheet1!$A$7:$A$8</c:f>
              <c:strCache>
                <c:ptCount val="2"/>
                <c:pt idx="0">
                  <c:v>Мушки</c:v>
                </c:pt>
                <c:pt idx="1">
                  <c:v>Женски</c:v>
                </c:pt>
              </c:strCache>
            </c:strRef>
          </c:cat>
          <c:val>
            <c:numRef>
              <c:f>Sheet1!$B$7:$B$8</c:f>
              <c:numCache>
                <c:formatCode>General</c:formatCode>
                <c:ptCount val="2"/>
                <c:pt idx="0">
                  <c:v>571812</c:v>
                </c:pt>
                <c:pt idx="1">
                  <c:v>598530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6070945323420402"/>
          <c:y val="3.5071720426125524E-2"/>
          <c:w val="0.51353318011113047"/>
          <c:h val="0.8564717089047722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8.4513506657918458E-2"/>
                  <c:y val="-2.0299699210375801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9998226713861799E-2"/>
                  <c:y val="5.5256977619770664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Arial Narrow" pitchFamily="34" charset="0"/>
                  </a:defRPr>
                </a:pPr>
                <a:endParaRPr lang="en-US"/>
              </a:p>
            </c:txPr>
            <c:showCatName val="1"/>
            <c:showPercent val="1"/>
            <c:showLeaderLines val="1"/>
            <c:leaderLines>
              <c:spPr>
                <a:ln w="3175" cap="flat" cmpd="sng" algn="ctr">
                  <a:solidFill>
                    <a:schemeClr val="bg1">
                      <a:lumMod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'Radna snaga'!$B$4:$B$5</c:f>
              <c:strCache>
                <c:ptCount val="2"/>
                <c:pt idx="0">
                  <c:v>Запослени</c:v>
                </c:pt>
                <c:pt idx="1">
                  <c:v>Незапослени</c:v>
                </c:pt>
              </c:strCache>
            </c:strRef>
          </c:cat>
          <c:val>
            <c:numRef>
              <c:f>'Radna snaga'!$C$4:$C$5</c:f>
              <c:numCache>
                <c:formatCode>General</c:formatCode>
                <c:ptCount val="2"/>
                <c:pt idx="0">
                  <c:v>350670</c:v>
                </c:pt>
                <c:pt idx="1">
                  <c:v>118189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BA" dirty="0" smtClean="0"/>
              <a:t>Матерњи</a:t>
            </a:r>
            <a:r>
              <a:rPr lang="sr-Cyrl-BA" baseline="0" dirty="0" smtClean="0"/>
              <a:t> језик</a:t>
            </a:r>
            <a:endParaRPr lang="en-US" dirty="0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712949398127534E-2"/>
          <c:y val="0.22434658984087544"/>
          <c:w val="0.83316433300471604"/>
          <c:h val="0.68706187902086524"/>
        </c:manualLayout>
      </c:layout>
      <c:pie3DChart>
        <c:varyColors val="1"/>
        <c:dLbls/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sr-Cyrl-BA" b="0" dirty="0" smtClean="0"/>
              <a:t>Законско</a:t>
            </a:r>
            <a:r>
              <a:rPr lang="sr-Cyrl-BA" b="0" baseline="0" dirty="0" smtClean="0"/>
              <a:t> брачно стање</a:t>
            </a:r>
            <a:endParaRPr lang="sr-Cyrl-BA" b="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5121748540132122E-2"/>
          <c:y val="0.1302230307743584"/>
          <c:w val="0.73131799372739958"/>
          <c:h val="0.86977696922564152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5.5590898819766879E-2"/>
          <c:y val="0.20268673191551967"/>
          <c:w val="0.64534390154873233"/>
          <c:h val="0.79731326808448011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  <c:userShapes r:id="rId2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bg1"/>
                </a:solidFill>
              </a:ln>
            </c:spPr>
          </c:dPt>
          <c:dPt>
            <c:idx val="1"/>
            <c:spPr>
              <a:solidFill>
                <a:srgbClr val="C00000"/>
              </a:solidFill>
              <a:ln w="19050">
                <a:solidFill>
                  <a:schemeClr val="bg1"/>
                </a:solidFill>
              </a:ln>
            </c:spPr>
          </c:dPt>
          <c:dPt>
            <c:idx val="2"/>
            <c:spPr>
              <a:solidFill>
                <a:srgbClr val="FFC000"/>
              </a:solidFill>
              <a:ln w="19050">
                <a:solidFill>
                  <a:schemeClr val="bg1"/>
                </a:solidFill>
              </a:ln>
            </c:spPr>
          </c:dPt>
          <c:dPt>
            <c:idx val="3"/>
            <c:spPr>
              <a:ln w="19050">
                <a:solidFill>
                  <a:schemeClr val="bg1"/>
                </a:solidFill>
              </a:ln>
            </c:spPr>
          </c:dPt>
          <c:dPt>
            <c:idx val="4"/>
            <c:spPr>
              <a:solidFill>
                <a:schemeClr val="tx2"/>
              </a:solidFill>
              <a:ln w="19050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6.9526395302434332E-2"/>
                  <c:y val="1.9912662033967566E-2"/>
                </c:manualLayout>
              </c:layout>
              <c:tx>
                <c:rich>
                  <a:bodyPr/>
                  <a:lstStyle/>
                  <a:p>
                    <a:r>
                      <a:rPr lang="sr-Cyrl-BA" sz="1300" dirty="0" smtClean="0"/>
                      <a:t>У</a:t>
                    </a:r>
                    <a:r>
                      <a:rPr lang="sr-Cyrl-BA" dirty="0" smtClean="0"/>
                      <a:t>ченици/студенти</a:t>
                    </a:r>
                    <a:r>
                      <a:rPr lang="sr-Cyrl-BA" dirty="0"/>
                      <a:t>
14,93%</a:t>
                    </a:r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0756357831781176E-2"/>
                  <c:y val="0.12107256899771003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0.15151665495948471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24596043814232629"/>
                      <c:h val="0.1912753421662825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"/>
                  <c:y val="-5.4178119993835816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25978260024565825"/>
                      <c:h val="0.1455900061283513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1.4708559427004745E-2"/>
                  <c:y val="-1.965798603022603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300">
                      <a:latin typeface="Arial Narrow" panose="020B0606020202030204" pitchFamily="34" charset="0"/>
                    </a:defRPr>
                  </a:pPr>
                  <a:endParaRPr lang="en-US"/>
                </a:p>
              </c:txPr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23242623774948043"/>
                      <c:h val="0.10525264217954276"/>
                    </c:manualLayout>
                  </c15:layout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00">
                    <a:latin typeface="Arial Narrow" panose="020B0606020202030204" pitchFamily="34" charset="0"/>
                  </a:defRPr>
                </a:pPr>
                <a:endParaRPr lang="en-US"/>
              </a:p>
            </c:txPr>
            <c:showCatName val="1"/>
            <c:showPercent val="1"/>
            <c:showLeaderLines val="1"/>
            <c:leaderLines>
              <c:spPr>
                <a:ln w="3175">
                  <a:solidFill>
                    <a:schemeClr val="bg1">
                      <a:lumMod val="6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'Економски неактивни'!$B$9:$B$13</c:f>
              <c:strCache>
                <c:ptCount val="5"/>
                <c:pt idx="0">
                  <c:v>Ученици/студенти</c:v>
                </c:pt>
                <c:pt idx="1">
                  <c:v>Пензионери</c:v>
                </c:pt>
                <c:pt idx="2">
                  <c:v>Лица која обављају кућне послове</c:v>
                </c:pt>
                <c:pt idx="3">
                  <c:v>Неспособни за рад</c:v>
                </c:pt>
                <c:pt idx="4">
                  <c:v>Остали</c:v>
                </c:pt>
              </c:strCache>
            </c:strRef>
          </c:cat>
          <c:val>
            <c:numRef>
              <c:f>'Економски неактивни'!$C$9:$C$13</c:f>
              <c:numCache>
                <c:formatCode>0.00</c:formatCode>
                <c:ptCount val="5"/>
                <c:pt idx="0">
                  <c:v>14.9253926018678</c:v>
                </c:pt>
                <c:pt idx="1">
                  <c:v>40.311286511787266</c:v>
                </c:pt>
                <c:pt idx="2">
                  <c:v>25.734521387205692</c:v>
                </c:pt>
                <c:pt idx="3">
                  <c:v>4.5250765825190618</c:v>
                </c:pt>
                <c:pt idx="4">
                  <c:v>14.503722916620086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sr-Cyrl-BA" b="0" dirty="0" smtClean="0"/>
              <a:t>Законско</a:t>
            </a:r>
            <a:r>
              <a:rPr lang="sr-Cyrl-BA" b="0" baseline="0" dirty="0" smtClean="0"/>
              <a:t> брачно стање</a:t>
            </a:r>
            <a:endParaRPr lang="sr-Cyrl-BA" b="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5121748540132122E-2"/>
          <c:y val="0.1302230307743584"/>
          <c:w val="0.73131799372739958"/>
          <c:h val="0.86977696922564152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5.5590898819766824E-2"/>
          <c:y val="0.20268673191551967"/>
          <c:w val="0.64534390154873233"/>
          <c:h val="0.79731326808448011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  <c:userShapes r:id="rId2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stacked"/>
        <c:ser>
          <c:idx val="0"/>
          <c:order val="0"/>
          <c:tx>
            <c:strRef>
              <c:f>Sheet1!$B$11</c:f>
              <c:strCache>
                <c:ptCount val="1"/>
                <c:pt idx="0">
                  <c:v>Има поте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0.1538190338664415"/>
                  <c:y val="2.3835373839962162E-7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9786030206431828E-2"/>
                  <c:y val="0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7297768574775904"/>
                  <c:y val="5.5491848241635627E-17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3852546113396695E-2"/>
                  <c:y val="0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9464803058787151E-2"/>
                  <c:y val="1.109836964832713E-16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7.9203153239063032E-2"/>
                  <c:y val="1.109836964832713E-16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Sheet1!$C$10:$H$10</c:f>
              <c:strCache>
                <c:ptCount val="6"/>
                <c:pt idx="0">
                  <c:v>Вид, иако носи наочаре</c:v>
                </c:pt>
                <c:pt idx="1">
                  <c:v>Слух, иако користи слушни апарат</c:v>
                </c:pt>
                <c:pt idx="2">
                  <c:v>Ход или пењање уз степенице</c:v>
                </c:pt>
                <c:pt idx="3">
                  <c:v>Памћење или концентрација</c:v>
                </c:pt>
                <c:pt idx="4">
                  <c:v>Одијевање и одржавање личне хигијене</c:v>
                </c:pt>
                <c:pt idx="5">
                  <c:v>Комуникација (споразумијевање са другима)</c:v>
                </c:pt>
              </c:strCache>
            </c:strRef>
          </c:cat>
          <c:val>
            <c:numRef>
              <c:f>Sheet1!$C$11:$H$11</c:f>
              <c:numCache>
                <c:formatCode>0.00</c:formatCode>
                <c:ptCount val="6"/>
                <c:pt idx="0">
                  <c:v>3.6758485981020932E-2</c:v>
                </c:pt>
                <c:pt idx="1">
                  <c:v>2.2262723203986531E-2</c:v>
                </c:pt>
                <c:pt idx="2">
                  <c:v>5.415596466673845E-2</c:v>
                </c:pt>
                <c:pt idx="3">
                  <c:v>1.566208851771534E-2</c:v>
                </c:pt>
                <c:pt idx="4">
                  <c:v>1.1536798645182353E-2</c:v>
                </c:pt>
                <c:pt idx="5">
                  <c:v>9.1622790603088661E-3</c:v>
                </c:pt>
              </c:numCache>
            </c:numRef>
          </c:val>
        </c:ser>
        <c:ser>
          <c:idx val="1"/>
          <c:order val="1"/>
          <c:tx>
            <c:strRef>
              <c:f>Sheet1!$B$12</c:f>
              <c:strCache>
                <c:ptCount val="1"/>
                <c:pt idx="0">
                  <c:v>Nema</c:v>
                </c:pt>
              </c:strCache>
            </c:strRef>
          </c:tx>
          <c:spPr>
            <a:noFill/>
            <a:ln>
              <a:noFill/>
            </a:ln>
            <a:effectLst/>
          </c:spPr>
          <c:cat>
            <c:strRef>
              <c:f>Sheet1!$C$10:$H$10</c:f>
              <c:strCache>
                <c:ptCount val="6"/>
                <c:pt idx="0">
                  <c:v>Вид, иако носи наочаре</c:v>
                </c:pt>
                <c:pt idx="1">
                  <c:v>Слух, иако користи слушни апарат</c:v>
                </c:pt>
                <c:pt idx="2">
                  <c:v>Ход или пењање уз степенице</c:v>
                </c:pt>
                <c:pt idx="3">
                  <c:v>Памћење или концентрација</c:v>
                </c:pt>
                <c:pt idx="4">
                  <c:v>Одијевање и одржавање личне хигијене</c:v>
                </c:pt>
                <c:pt idx="5">
                  <c:v>Комуникација (споразумијевање са другима)</c:v>
                </c:pt>
              </c:strCache>
            </c:strRef>
          </c:cat>
          <c:val>
            <c:numRef>
              <c:f>Sheet1!$C$12:$H$12</c:f>
              <c:numCache>
                <c:formatCode>0.00</c:formatCode>
                <c:ptCount val="6"/>
                <c:pt idx="0">
                  <c:v>0.96324151401897928</c:v>
                </c:pt>
                <c:pt idx="1">
                  <c:v>0.97773727679601363</c:v>
                </c:pt>
                <c:pt idx="2">
                  <c:v>0.94584403533326178</c:v>
                </c:pt>
                <c:pt idx="3">
                  <c:v>0.98433791148228456</c:v>
                </c:pt>
                <c:pt idx="4">
                  <c:v>0.98846320135481758</c:v>
                </c:pt>
                <c:pt idx="5">
                  <c:v>0.99083772093969102</c:v>
                </c:pt>
              </c:numCache>
            </c:numRef>
          </c:val>
        </c:ser>
        <c:dLbls/>
        <c:overlap val="100"/>
        <c:axId val="97624064"/>
        <c:axId val="97625600"/>
      </c:barChart>
      <c:catAx>
        <c:axId val="97624064"/>
        <c:scaling>
          <c:orientation val="maxMin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97625600"/>
        <c:crosses val="autoZero"/>
        <c:auto val="1"/>
        <c:lblAlgn val="ctr"/>
        <c:lblOffset val="100"/>
      </c:catAx>
      <c:valAx>
        <c:axId val="97625600"/>
        <c:scaling>
          <c:orientation val="minMax"/>
          <c:max val="0.1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tickLblPos val="none"/>
        <c:crossAx val="97624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Arial Narrow" panose="020B0606020202030204" pitchFamily="34" charset="0"/>
        </a:defRPr>
      </a:pPr>
      <a:endParaRPr lang="en-US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BA" dirty="0" smtClean="0"/>
              <a:t>Матерњи</a:t>
            </a:r>
            <a:r>
              <a:rPr lang="sr-Cyrl-BA" baseline="0" dirty="0" smtClean="0"/>
              <a:t> језик</a:t>
            </a:r>
            <a:endParaRPr lang="en-US" dirty="0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712949398127534E-2"/>
          <c:y val="0.22434658984087544"/>
          <c:w val="0.83316433300471604"/>
          <c:h val="0.68706187902086524"/>
        </c:manualLayout>
      </c:layout>
      <c:pie3DChart>
        <c:varyColors val="1"/>
        <c:dLbls/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sr-Cyrl-BA" b="0" dirty="0" smtClean="0"/>
              <a:t>Законско</a:t>
            </a:r>
            <a:r>
              <a:rPr lang="sr-Cyrl-BA" b="0" baseline="0" dirty="0" smtClean="0"/>
              <a:t> брачно стање</a:t>
            </a:r>
            <a:endParaRPr lang="sr-Cyrl-BA" b="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5121748540132122E-2"/>
          <c:y val="0.1302230307743584"/>
          <c:w val="0.73131799372739958"/>
          <c:h val="0.86977696922564152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21757187621723423"/>
          <c:y val="0.14204607591664678"/>
          <c:w val="0.7420172787621937"/>
          <c:h val="0.71715224754102713"/>
        </c:manualLayout>
      </c:layout>
      <c:barChart>
        <c:barDir val="bar"/>
        <c:grouping val="stacked"/>
        <c:ser>
          <c:idx val="0"/>
          <c:order val="0"/>
          <c:tx>
            <c:strRef>
              <c:f>'rs piramida'!$E$1</c:f>
              <c:strCache>
                <c:ptCount val="1"/>
                <c:pt idx="0">
                  <c:v>Мушки</c:v>
                </c:pt>
              </c:strCache>
            </c:strRef>
          </c:tx>
          <c:spPr>
            <a:solidFill>
              <a:schemeClr val="accent1"/>
            </a:solidFill>
            <a:ln w="15875">
              <a:solidFill>
                <a:schemeClr val="bg1"/>
              </a:solidFill>
            </a:ln>
          </c:spPr>
          <c:cat>
            <c:strRef>
              <c:f>'rs piramida'!$A$2:$A$19</c:f>
              <c:strCache>
                <c:ptCount val="18"/>
                <c:pt idx="0">
                  <c:v>0-4 </c:v>
                </c:pt>
                <c:pt idx="1">
                  <c:v>5-9</c:v>
                </c:pt>
                <c:pt idx="2">
                  <c:v>10-14</c:v>
                </c:pt>
                <c:pt idx="3">
                  <c:v>15-19 </c:v>
                </c:pt>
                <c:pt idx="4">
                  <c:v>20-24 </c:v>
                </c:pt>
                <c:pt idx="5">
                  <c:v>25-29 </c:v>
                </c:pt>
                <c:pt idx="6">
                  <c:v>30-34 </c:v>
                </c:pt>
                <c:pt idx="7">
                  <c:v>35-39 </c:v>
                </c:pt>
                <c:pt idx="8">
                  <c:v>40-44 </c:v>
                </c:pt>
                <c:pt idx="9">
                  <c:v>45-49 </c:v>
                </c:pt>
                <c:pt idx="10">
                  <c:v>50-54 </c:v>
                </c:pt>
                <c:pt idx="11">
                  <c:v>55-59 </c:v>
                </c:pt>
                <c:pt idx="12">
                  <c:v>60-64 </c:v>
                </c:pt>
                <c:pt idx="13">
                  <c:v>65-69 </c:v>
                </c:pt>
                <c:pt idx="14">
                  <c:v>70-74 </c:v>
                </c:pt>
                <c:pt idx="15">
                  <c:v>75-79 </c:v>
                </c:pt>
                <c:pt idx="16">
                  <c:v>80-84 </c:v>
                </c:pt>
                <c:pt idx="17">
                  <c:v>85 +</c:v>
                </c:pt>
              </c:strCache>
            </c:strRef>
          </c:cat>
          <c:val>
            <c:numRef>
              <c:f>'rs piramida'!$E$2:$E$19</c:f>
              <c:numCache>
                <c:formatCode>General</c:formatCode>
                <c:ptCount val="18"/>
                <c:pt idx="0">
                  <c:v>-4.7905605338817674</c:v>
                </c:pt>
                <c:pt idx="1">
                  <c:v>-4.8470476310395725</c:v>
                </c:pt>
                <c:pt idx="2">
                  <c:v>-5.1434737291277557</c:v>
                </c:pt>
                <c:pt idx="3">
                  <c:v>-6.3966828258238797</c:v>
                </c:pt>
                <c:pt idx="4">
                  <c:v>-5.9272977831874814</c:v>
                </c:pt>
                <c:pt idx="5">
                  <c:v>-6.8482298377788506</c:v>
                </c:pt>
                <c:pt idx="6">
                  <c:v>-7.1367862164487539</c:v>
                </c:pt>
                <c:pt idx="7">
                  <c:v>-7.2163578239001698</c:v>
                </c:pt>
                <c:pt idx="8">
                  <c:v>-6.7686582303274445</c:v>
                </c:pt>
                <c:pt idx="9">
                  <c:v>-7.2439892831909791</c:v>
                </c:pt>
                <c:pt idx="10">
                  <c:v>-7.8975257602148945</c:v>
                </c:pt>
                <c:pt idx="11">
                  <c:v>-7.9202605052010124</c:v>
                </c:pt>
                <c:pt idx="12">
                  <c:v>-7.2436395178835014</c:v>
                </c:pt>
                <c:pt idx="13">
                  <c:v>-4.7807671052723801</c:v>
                </c:pt>
                <c:pt idx="14">
                  <c:v>-4.1141144292179739</c:v>
                </c:pt>
                <c:pt idx="15">
                  <c:v>-3.3684147936734448</c:v>
                </c:pt>
                <c:pt idx="16">
                  <c:v>-1.6802725371275891</c:v>
                </c:pt>
                <c:pt idx="17">
                  <c:v>-0.67592145670255432</c:v>
                </c:pt>
              </c:numCache>
            </c:numRef>
          </c:val>
        </c:ser>
        <c:ser>
          <c:idx val="1"/>
          <c:order val="1"/>
          <c:tx>
            <c:strRef>
              <c:f>'rs piramida'!$F$1</c:f>
              <c:strCache>
                <c:ptCount val="1"/>
                <c:pt idx="0">
                  <c:v>Женски</c:v>
                </c:pt>
              </c:strCache>
            </c:strRef>
          </c:tx>
          <c:spPr>
            <a:solidFill>
              <a:srgbClr val="C00000"/>
            </a:solidFill>
            <a:ln w="15875">
              <a:solidFill>
                <a:schemeClr val="bg1"/>
              </a:solidFill>
            </a:ln>
          </c:spPr>
          <c:cat>
            <c:strRef>
              <c:f>'rs piramida'!$A$2:$A$19</c:f>
              <c:strCache>
                <c:ptCount val="18"/>
                <c:pt idx="0">
                  <c:v>0-4 </c:v>
                </c:pt>
                <c:pt idx="1">
                  <c:v>5-9</c:v>
                </c:pt>
                <c:pt idx="2">
                  <c:v>10-14</c:v>
                </c:pt>
                <c:pt idx="3">
                  <c:v>15-19 </c:v>
                </c:pt>
                <c:pt idx="4">
                  <c:v>20-24 </c:v>
                </c:pt>
                <c:pt idx="5">
                  <c:v>25-29 </c:v>
                </c:pt>
                <c:pt idx="6">
                  <c:v>30-34 </c:v>
                </c:pt>
                <c:pt idx="7">
                  <c:v>35-39 </c:v>
                </c:pt>
                <c:pt idx="8">
                  <c:v>40-44 </c:v>
                </c:pt>
                <c:pt idx="9">
                  <c:v>45-49 </c:v>
                </c:pt>
                <c:pt idx="10">
                  <c:v>50-54 </c:v>
                </c:pt>
                <c:pt idx="11">
                  <c:v>55-59 </c:v>
                </c:pt>
                <c:pt idx="12">
                  <c:v>60-64 </c:v>
                </c:pt>
                <c:pt idx="13">
                  <c:v>65-69 </c:v>
                </c:pt>
                <c:pt idx="14">
                  <c:v>70-74 </c:v>
                </c:pt>
                <c:pt idx="15">
                  <c:v>75-79 </c:v>
                </c:pt>
                <c:pt idx="16">
                  <c:v>80-84 </c:v>
                </c:pt>
                <c:pt idx="17">
                  <c:v>85 +</c:v>
                </c:pt>
              </c:strCache>
            </c:strRef>
          </c:cat>
          <c:val>
            <c:numRef>
              <c:f>'rs piramida'!$F$2:$F$19</c:f>
              <c:numCache>
                <c:formatCode>General</c:formatCode>
                <c:ptCount val="18"/>
                <c:pt idx="0">
                  <c:v>4.3459809867508685</c:v>
                </c:pt>
                <c:pt idx="1">
                  <c:v>4.4041234357509307</c:v>
                </c:pt>
                <c:pt idx="2">
                  <c:v>4.6639266202195309</c:v>
                </c:pt>
                <c:pt idx="3">
                  <c:v>5.7203481863899892</c:v>
                </c:pt>
                <c:pt idx="4">
                  <c:v>5.257881810435558</c:v>
                </c:pt>
                <c:pt idx="5">
                  <c:v>6.2810552520341503</c:v>
                </c:pt>
                <c:pt idx="6">
                  <c:v>6.6267355019798435</c:v>
                </c:pt>
                <c:pt idx="7">
                  <c:v>6.5700967370056684</c:v>
                </c:pt>
                <c:pt idx="8">
                  <c:v>6.1783035102668213</c:v>
                </c:pt>
                <c:pt idx="9">
                  <c:v>6.9149416069369849</c:v>
                </c:pt>
                <c:pt idx="10">
                  <c:v>7.8260070506073216</c:v>
                </c:pt>
                <c:pt idx="11">
                  <c:v>8.0478839824235919</c:v>
                </c:pt>
                <c:pt idx="12">
                  <c:v>7.6494077155698124</c:v>
                </c:pt>
                <c:pt idx="13">
                  <c:v>5.4694000300736834</c:v>
                </c:pt>
                <c:pt idx="14">
                  <c:v>5.283444438875244</c:v>
                </c:pt>
                <c:pt idx="15">
                  <c:v>4.8077790586938001</c:v>
                </c:pt>
                <c:pt idx="16">
                  <c:v>2.6661988538586203</c:v>
                </c:pt>
                <c:pt idx="17">
                  <c:v>1.286485222127546</c:v>
                </c:pt>
              </c:numCache>
            </c:numRef>
          </c:val>
        </c:ser>
        <c:dLbls/>
        <c:gapWidth val="0"/>
        <c:overlap val="100"/>
        <c:axId val="86221952"/>
        <c:axId val="86223872"/>
      </c:barChart>
      <c:catAx>
        <c:axId val="8622195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sr-Cyrl-BA" sz="1400" dirty="0" err="1"/>
                  <a:t>Петогодишта</a:t>
                </a:r>
                <a:endParaRPr lang="en-US" sz="1400" dirty="0"/>
              </a:p>
            </c:rich>
          </c:tx>
          <c:layout>
            <c:manualLayout>
              <c:xMode val="edge"/>
              <c:yMode val="edge"/>
              <c:x val="2.2222222222222275E-2"/>
              <c:y val="0.42490706896031238"/>
            </c:manualLayout>
          </c:layout>
        </c:title>
        <c:numFmt formatCode="General" sourceLinked="0"/>
        <c:tickLblPos val="low"/>
        <c:spPr>
          <a:ln>
            <a:noFill/>
          </a:ln>
        </c:spPr>
        <c:crossAx val="86223872"/>
        <c:crosses val="autoZero"/>
        <c:auto val="1"/>
        <c:lblAlgn val="ctr"/>
        <c:lblOffset val="100"/>
      </c:catAx>
      <c:valAx>
        <c:axId val="86223872"/>
        <c:scaling>
          <c:orientation val="minMax"/>
          <c:max val="10"/>
        </c:scaling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sr-Cyrl-BA" sz="1200"/>
                  <a:t>Становништво</a:t>
                </a:r>
                <a:r>
                  <a:rPr lang="en-US" sz="1200"/>
                  <a:t>, %</a:t>
                </a:r>
              </a:p>
            </c:rich>
          </c:tx>
          <c:layout>
            <c:manualLayout>
              <c:xMode val="edge"/>
              <c:yMode val="edge"/>
              <c:x val="0.49266229455094035"/>
              <c:y val="0.94686613510432383"/>
            </c:manualLayout>
          </c:layout>
        </c:title>
        <c:numFmt formatCode="0;0" sourceLinked="0"/>
        <c:tickLblPos val="nextTo"/>
        <c:crossAx val="86221952"/>
        <c:crosses val="autoZero"/>
        <c:crossBetween val="between"/>
        <c:majorUnit val="2"/>
      </c:valAx>
    </c:plotArea>
    <c:legend>
      <c:legendPos val="t"/>
      <c:layout>
        <c:manualLayout>
          <c:xMode val="edge"/>
          <c:yMode val="edge"/>
          <c:x val="0.30571481068648065"/>
          <c:y val="6.5106445027704893E-2"/>
          <c:w val="0.6095437376213676"/>
          <c:h val="3.7214899335389601E-2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100">
          <a:latin typeface="Arial Narrow" pitchFamily="34" charset="0"/>
        </a:defRPr>
      </a:pPr>
      <a:endParaRPr lang="en-US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5.5590898819766879E-2"/>
          <c:y val="0.20268673191551967"/>
          <c:w val="0.64534390154873233"/>
          <c:h val="0.79731326808448011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  <c:userShapes r:id="rId2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28304173378831465"/>
          <c:y val="0.10498509688412946"/>
          <c:w val="0.49810495923306802"/>
          <c:h val="0.83259434477169847"/>
        </c:manualLayout>
      </c:layout>
      <c:pieChart>
        <c:varyColors val="1"/>
        <c:ser>
          <c:idx val="0"/>
          <c:order val="0"/>
          <c:spPr>
            <a:effectLst/>
          </c:spPr>
          <c:dPt>
            <c:idx val="0"/>
            <c:spPr>
              <a:solidFill>
                <a:schemeClr val="accent1"/>
              </a:solidFill>
              <a:ln w="19050">
                <a:solidFill>
                  <a:schemeClr val="bg1"/>
                </a:solidFill>
              </a:ln>
              <a:effectLst/>
            </c:spPr>
          </c:dPt>
          <c:dPt>
            <c:idx val="1"/>
            <c:spPr>
              <a:solidFill>
                <a:srgbClr val="C00000"/>
              </a:solidFill>
              <a:ln w="19050">
                <a:solidFill>
                  <a:schemeClr val="bg1"/>
                </a:solidFill>
              </a:ln>
              <a:effectLst/>
            </c:spPr>
          </c:dPt>
          <c:dPt>
            <c:idx val="2"/>
            <c:spPr>
              <a:solidFill>
                <a:srgbClr val="FFC000"/>
              </a:solidFill>
              <a:ln w="19050">
                <a:solidFill>
                  <a:schemeClr val="bg1"/>
                </a:solidFill>
              </a:ln>
              <a:effectLst/>
            </c:spPr>
          </c:dPt>
          <c:dPt>
            <c:idx val="3"/>
            <c:spPr>
              <a:solidFill>
                <a:srgbClr val="8064A2"/>
              </a:solidFill>
              <a:ln w="19050">
                <a:solidFill>
                  <a:schemeClr val="bg1"/>
                </a:solidFill>
              </a:ln>
              <a:effectLst/>
            </c:spPr>
          </c:dPt>
          <c:dPt>
            <c:idx val="4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bg1"/>
                </a:solidFill>
              </a:ln>
              <a:effectLst/>
            </c:spPr>
          </c:dPt>
          <c:dPt>
            <c:idx val="6"/>
            <c:spPr>
              <a:solidFill>
                <a:schemeClr val="tx2"/>
              </a:solidFill>
              <a:ln w="19050">
                <a:solidFill>
                  <a:schemeClr val="bg1"/>
                </a:solidFill>
              </a:ln>
              <a:effectLst/>
            </c:spPr>
          </c:dPt>
          <c:dPt>
            <c:idx val="7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19050"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8.8825426177788658E-2"/>
                  <c:y val="-1.8915818772023796E-2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5014187384795233E-2"/>
                  <c:y val="2.1125660858848427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12651591846696578"/>
                      <c:h val="0.1615429304095720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4.5475754924573883E-2"/>
                  <c:y val="2.1540490688034281E-2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0257436570428714E-2"/>
                  <c:y val="-0.11838108778069409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2224475728412751"/>
                  <c:y val="-1.8255353471244316E-2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9.7122471433495144E-2"/>
                  <c:y val="-5.5943857143801679E-2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2325618388610472E-2"/>
                  <c:y val="-7.2241284700873376E-2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7546114027413257"/>
                  <c:y val="-7.1867748269501583E-2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CatName val="1"/>
            <c:showPercent val="1"/>
            <c:showLeaderLines val="1"/>
            <c:leaderLines>
              <c:spPr>
                <a:ln w="3175">
                  <a:solidFill>
                    <a:schemeClr val="bg1">
                      <a:lumMod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'Domacinstva prema broju clanova'!$B$7:$B$14</c:f>
              <c:strCache>
                <c:ptCount val="8"/>
                <c:pt idx="0">
                  <c:v>1 члан</c:v>
                </c:pt>
                <c:pt idx="1">
                  <c:v>2 члана</c:v>
                </c:pt>
                <c:pt idx="2">
                  <c:v>3 члана</c:v>
                </c:pt>
                <c:pt idx="3">
                  <c:v>4 члана</c:v>
                </c:pt>
                <c:pt idx="4">
                  <c:v>5 чланова</c:v>
                </c:pt>
                <c:pt idx="5">
                  <c:v>6 чланова</c:v>
                </c:pt>
                <c:pt idx="6">
                  <c:v>7 чланова</c:v>
                </c:pt>
                <c:pt idx="7">
                  <c:v>8 и више чланова</c:v>
                </c:pt>
              </c:strCache>
            </c:strRef>
          </c:cat>
          <c:val>
            <c:numRef>
              <c:f>'Domacinstva prema broju clanova'!$C$7:$C$14</c:f>
              <c:numCache>
                <c:formatCode>0.00</c:formatCode>
                <c:ptCount val="8"/>
                <c:pt idx="0">
                  <c:v>20.430257445117103</c:v>
                </c:pt>
                <c:pt idx="1">
                  <c:v>25.114902464379639</c:v>
                </c:pt>
                <c:pt idx="2">
                  <c:v>19.10744205956092</c:v>
                </c:pt>
                <c:pt idx="3">
                  <c:v>19.094233473980299</c:v>
                </c:pt>
                <c:pt idx="4">
                  <c:v>9.0402984161927424</c:v>
                </c:pt>
                <c:pt idx="5">
                  <c:v>4.4818687702562245</c:v>
                </c:pt>
                <c:pt idx="6">
                  <c:v>1.6552314560019568</c:v>
                </c:pt>
                <c:pt idx="7">
                  <c:v>1.0757659145110989</c:v>
                </c:pt>
              </c:numCache>
            </c:numRef>
          </c:val>
        </c:ser>
        <c:dLbls>
          <c:showCatName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BA" dirty="0" smtClean="0"/>
              <a:t>Матерњи</a:t>
            </a:r>
            <a:r>
              <a:rPr lang="sr-Cyrl-BA" baseline="0" dirty="0" smtClean="0"/>
              <a:t> језик</a:t>
            </a:r>
            <a:endParaRPr lang="en-US" dirty="0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71294939812752E-2"/>
          <c:y val="0.22434658984087541"/>
          <c:w val="0.83316433300471604"/>
          <c:h val="0.68706187902086513"/>
        </c:manualLayout>
      </c:layout>
      <c:pie3DChart>
        <c:varyColors val="1"/>
        <c:dLbls/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sr-Cyrl-BA" b="0" dirty="0" smtClean="0"/>
              <a:t>Законско</a:t>
            </a:r>
            <a:r>
              <a:rPr lang="sr-Cyrl-BA" b="0" baseline="0" dirty="0" smtClean="0"/>
              <a:t> брачно стање</a:t>
            </a:r>
            <a:endParaRPr lang="sr-Cyrl-BA" b="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5121748540132117E-2"/>
          <c:y val="0.1302230307743584"/>
          <c:w val="0.73131799372739958"/>
          <c:h val="0.86977696922564152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5.5590898819766824E-2"/>
          <c:y val="0.20268673191551967"/>
          <c:w val="0.64534390154873211"/>
          <c:h val="0.79731326808448011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  <c:userShapes r:id="rId2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0659667541557308E-2"/>
          <c:y val="0.1134259259259261"/>
          <c:w val="0.56979177602799802"/>
          <c:h val="0.8842592592592593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2832174103237096"/>
          <c:y val="0.26026712926311224"/>
          <c:w val="0.84112270341207362"/>
          <c:h val="0.65054139034602865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'зграде према броју станова'!$C$6:$C$8</c:f>
              <c:strCache>
                <c:ptCount val="3"/>
                <c:pt idx="0">
                  <c:v>Један стан</c:v>
                </c:pt>
                <c:pt idx="1">
                  <c:v>Два стана</c:v>
                </c:pt>
                <c:pt idx="2">
                  <c:v>Три стана</c:v>
                </c:pt>
              </c:strCache>
            </c:strRef>
          </c:cat>
          <c:val>
            <c:numRef>
              <c:f>'зграде према броју станова'!$D$6:$D$8</c:f>
              <c:numCache>
                <c:formatCode>General</c:formatCode>
                <c:ptCount val="3"/>
                <c:pt idx="0">
                  <c:v>363926</c:v>
                </c:pt>
                <c:pt idx="1">
                  <c:v>48632</c:v>
                </c:pt>
                <c:pt idx="2">
                  <c:v>5775</c:v>
                </c:pt>
              </c:numCache>
            </c:numRef>
          </c:val>
        </c:ser>
        <c:dLbls/>
        <c:gapWidth val="100"/>
        <c:overlap val="-24"/>
        <c:axId val="98657024"/>
        <c:axId val="98658560"/>
      </c:barChart>
      <c:catAx>
        <c:axId val="98657024"/>
        <c:scaling>
          <c:orientation val="minMax"/>
        </c:scaling>
        <c:axPos val="b"/>
        <c:minorGridlines>
          <c:spPr>
            <a:ln w="3175">
              <a:solidFill>
                <a:schemeClr val="bg1">
                  <a:lumMod val="65000"/>
                </a:schemeClr>
              </a:solidFill>
            </a:ln>
            <a:effectLst/>
          </c:spPr>
        </c:minorGridlines>
        <c:numFmt formatCode="General" sourceLinked="0"/>
        <c:majorTickMark val="none"/>
        <c:minorTickMark val="out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98658560"/>
        <c:crosses val="autoZero"/>
        <c:auto val="1"/>
        <c:lblAlgn val="ctr"/>
        <c:lblOffset val="100"/>
      </c:catAx>
      <c:valAx>
        <c:axId val="98658560"/>
        <c:scaling>
          <c:orientation val="minMax"/>
        </c:scaling>
        <c:axPos val="l"/>
        <c:majorGridlines>
          <c:spPr>
            <a:ln w="317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#,##0" sourceLinked="0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98657024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 w="3175">
          <a:solidFill>
            <a:schemeClr val="bg1">
              <a:lumMod val="65000"/>
            </a:schemeClr>
          </a:solidFill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 Narrow" panose="020B0606020202030204" pitchFamily="34" charset="0"/>
        </a:defRPr>
      </a:pPr>
      <a:endParaRPr lang="en-US"/>
    </a:p>
  </c:txPr>
  <c:externalData r:id="rId1"/>
  <c:userShapes r:id="rId2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BA" dirty="0" smtClean="0"/>
              <a:t>Матерњи</a:t>
            </a:r>
            <a:r>
              <a:rPr lang="sr-Cyrl-BA" baseline="0" dirty="0" smtClean="0"/>
              <a:t> језик</a:t>
            </a:r>
            <a:endParaRPr lang="en-US" dirty="0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71294939812752E-2"/>
          <c:y val="0.22434658984087541"/>
          <c:w val="0.83316433300471604"/>
          <c:h val="0.68706187902086513"/>
        </c:manualLayout>
      </c:layout>
      <c:pie3DChart>
        <c:varyColors val="1"/>
        <c:dLbls/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sr-Cyrl-BA" b="0" dirty="0" smtClean="0"/>
              <a:t>Законско</a:t>
            </a:r>
            <a:r>
              <a:rPr lang="sr-Cyrl-BA" b="0" baseline="0" dirty="0" smtClean="0"/>
              <a:t> брачно стање</a:t>
            </a:r>
            <a:endParaRPr lang="sr-Cyrl-BA" b="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5121748540132117E-2"/>
          <c:y val="0.1302230307743584"/>
          <c:w val="0.73131799372739958"/>
          <c:h val="0.86977696922564152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0659667541557308E-2"/>
          <c:y val="0.1134259259259261"/>
          <c:w val="0.56979177602799802"/>
          <c:h val="0.8842592592592593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Sheet1!$D$38</c:f>
              <c:strCache>
                <c:ptCount val="1"/>
                <c:pt idx="0">
                  <c:v>0-14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7F7F7F"/>
              </a:solidFill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Sheet1!$E$39:$G$39</c:f>
              <c:strCache>
                <c:ptCount val="3"/>
                <c:pt idx="0">
                  <c:v>УКУПНО</c:v>
                </c:pt>
                <c:pt idx="1">
                  <c:v>Женски</c:v>
                </c:pt>
                <c:pt idx="2">
                  <c:v>Мушки</c:v>
                </c:pt>
              </c:strCache>
            </c:strRef>
          </c:cat>
          <c:val>
            <c:numRef>
              <c:f>Sheet1!$E$40:$G$40</c:f>
              <c:numCache>
                <c:formatCode>General</c:formatCode>
                <c:ptCount val="3"/>
                <c:pt idx="0">
                  <c:v>164807</c:v>
                </c:pt>
                <c:pt idx="1">
                  <c:v>80287</c:v>
                </c:pt>
                <c:pt idx="2">
                  <c:v>84520</c:v>
                </c:pt>
              </c:numCache>
            </c:numRef>
          </c:val>
        </c:ser>
        <c:ser>
          <c:idx val="1"/>
          <c:order val="1"/>
          <c:tx>
            <c:strRef>
              <c:f>Sheet1!$D$39</c:f>
              <c:strCache>
                <c:ptCount val="1"/>
                <c:pt idx="0">
                  <c:v>65+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Sheet1!$E$39:$G$39</c:f>
              <c:strCache>
                <c:ptCount val="3"/>
                <c:pt idx="0">
                  <c:v>УКУПНО</c:v>
                </c:pt>
                <c:pt idx="1">
                  <c:v>Женски</c:v>
                </c:pt>
                <c:pt idx="2">
                  <c:v>Мушки</c:v>
                </c:pt>
              </c:strCache>
            </c:strRef>
          </c:cat>
          <c:val>
            <c:numRef>
              <c:f>Sheet1!$E$41:$G$41</c:f>
              <c:numCache>
                <c:formatCode>General</c:formatCode>
                <c:ptCount val="3"/>
                <c:pt idx="0">
                  <c:v>200389</c:v>
                </c:pt>
                <c:pt idx="1">
                  <c:v>116793</c:v>
                </c:pt>
                <c:pt idx="2">
                  <c:v>83596</c:v>
                </c:pt>
              </c:numCache>
            </c:numRef>
          </c:val>
        </c:ser>
        <c:dLbls/>
        <c:gapWidth val="100"/>
        <c:axId val="126869504"/>
        <c:axId val="126871040"/>
      </c:barChart>
      <c:catAx>
        <c:axId val="126869504"/>
        <c:scaling>
          <c:orientation val="minMax"/>
        </c:scaling>
        <c:axPos val="b"/>
        <c:majorGridlines>
          <c:spPr>
            <a:ln w="317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out"/>
        <c:tickLblPos val="nextTo"/>
        <c:spPr>
          <a:noFill/>
          <a:ln w="222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26871040"/>
        <c:crosses val="autoZero"/>
        <c:auto val="1"/>
        <c:lblAlgn val="ctr"/>
        <c:lblOffset val="100"/>
      </c:catAx>
      <c:valAx>
        <c:axId val="126871040"/>
        <c:scaling>
          <c:orientation val="minMax"/>
        </c:scaling>
        <c:axPos val="l"/>
        <c:majorGridlines>
          <c:spPr>
            <a:ln w="317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#,##0" sourceLinked="0"/>
        <c:tickLblPos val="nextTo"/>
        <c:spPr>
          <a:noFill/>
          <a:ln w="19050"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26869504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 w="3175">
          <a:solidFill>
            <a:schemeClr val="bg1">
              <a:lumMod val="6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41873363296993099"/>
          <c:y val="0.92723485269313577"/>
          <c:w val="0.17938065964271785"/>
          <c:h val="6.9558432901394823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400">
          <a:latin typeface="Arial Narrow" panose="020B0606020202030204" pitchFamily="34" charset="0"/>
        </a:defRPr>
      </a:pPr>
      <a:endParaRPr lang="en-US"/>
    </a:p>
  </c:txPr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26746139319230888"/>
          <c:y val="0.1071622989290521"/>
          <c:w val="0.52293857445701941"/>
          <c:h val="0.85423661146301522"/>
        </c:manualLayout>
      </c:layout>
      <c:pieChart>
        <c:varyColors val="1"/>
        <c:ser>
          <c:idx val="0"/>
          <c:order val="0"/>
          <c:spPr>
            <a:effectLst/>
          </c:spPr>
          <c:dPt>
            <c:idx val="0"/>
            <c:spPr>
              <a:solidFill>
                <a:schemeClr val="accent1"/>
              </a:solidFill>
              <a:ln w="19050">
                <a:solidFill>
                  <a:schemeClr val="bg1"/>
                </a:solidFill>
              </a:ln>
              <a:effectLst/>
            </c:spPr>
          </c:dPt>
          <c:dPt>
            <c:idx val="1"/>
            <c:spPr>
              <a:solidFill>
                <a:srgbClr val="C00000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/>
            </c:spPr>
          </c:dPt>
          <c:dPt>
            <c:idx val="3"/>
            <c:spPr>
              <a:solidFill>
                <a:srgbClr val="8064A2"/>
              </a:solidFill>
              <a:ln w="19050">
                <a:solidFill>
                  <a:schemeClr val="bg1"/>
                </a:solidFill>
              </a:ln>
              <a:effectLst/>
            </c:spPr>
          </c:dPt>
          <c:dPt>
            <c:idx val="4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/>
            </c:spPr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bg1"/>
                </a:solidFill>
              </a:ln>
              <a:effectLst/>
            </c:spPr>
          </c:dPt>
          <c:dPt>
            <c:idx val="6"/>
            <c:spPr>
              <a:solidFill>
                <a:schemeClr val="tx2"/>
              </a:solidFill>
              <a:ln w="19050">
                <a:solidFill>
                  <a:schemeClr val="bg1"/>
                </a:solidFill>
              </a:ln>
              <a:effectLst/>
            </c:spPr>
          </c:dPt>
          <c:dPt>
            <c:idx val="7"/>
            <c:spPr>
              <a:solidFill>
                <a:srgbClr val="FFC000"/>
              </a:solidFill>
              <a:ln w="19050"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9.8031636120191508E-3"/>
                  <c:y val="6.3645189512601244E-2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156523530686211E-2"/>
                  <c:y val="0.18562149552763169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17685250395971039"/>
                      <c:h val="0.177828180622838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8.0333270953996533E-2"/>
                  <c:y val="4.3488124392164353E-2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19106938451666147"/>
                      <c:h val="0.135667470444179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7.7481630072428948E-2"/>
                  <c:y val="-7.471177078406159E-2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16740587164693846"/>
                      <c:h val="0.1356674704441799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7.4613607235688273E-2"/>
                  <c:y val="-0.20115822073456682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2216679250763163"/>
                      <c:h val="0.17782818062283837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4.2295699308770057E-2"/>
                  <c:y val="-0.32705138052524735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27605158869544733"/>
                      <c:h val="0.1538238256627307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3.8147375020440563E-2"/>
                  <c:y val="-0.44830485877961801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7.3666165261892888E-2"/>
                  <c:y val="-0.15052944994778888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CatName val="1"/>
            <c:showPercent val="1"/>
            <c:showLeaderLines val="1"/>
            <c:leaderLines>
              <c:spPr>
                <a:ln w="3175">
                  <a:solidFill>
                    <a:schemeClr val="bg1">
                      <a:lumMod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'Станови према основу кориштења'!$B$10:$B$17</c:f>
              <c:strCache>
                <c:ptCount val="8"/>
                <c:pt idx="0">
                  <c:v>Само за становање</c:v>
                </c:pt>
                <c:pt idx="1">
                  <c:v>За становање и обављање дјелатности</c:v>
                </c:pt>
                <c:pt idx="2">
                  <c:v>Само за обављање дјелатности</c:v>
                </c:pt>
                <c:pt idx="3">
                  <c:v>За одмор и рекреацију</c:v>
                </c:pt>
                <c:pt idx="4">
                  <c:v>У вријеме сезонских радова у пољопривреди</c:v>
                </c:pt>
                <c:pt idx="5">
                  <c:v>Као други стан и који се налази у истом објекту</c:v>
                </c:pt>
                <c:pt idx="6">
                  <c:v>Од стране привремено присутног лица</c:v>
                </c:pt>
                <c:pt idx="7">
                  <c:v>Празан</c:v>
                </c:pt>
              </c:strCache>
            </c:strRef>
          </c:cat>
          <c:val>
            <c:numRef>
              <c:f>'Станови према основу кориштења'!$C$10:$C$17</c:f>
              <c:numCache>
                <c:formatCode>General</c:formatCode>
                <c:ptCount val="8"/>
                <c:pt idx="0">
                  <c:v>399113</c:v>
                </c:pt>
                <c:pt idx="1">
                  <c:v>2077</c:v>
                </c:pt>
                <c:pt idx="2">
                  <c:v>813</c:v>
                </c:pt>
                <c:pt idx="3">
                  <c:v>11611</c:v>
                </c:pt>
                <c:pt idx="4">
                  <c:v>2220</c:v>
                </c:pt>
                <c:pt idx="5">
                  <c:v>7555</c:v>
                </c:pt>
                <c:pt idx="6">
                  <c:v>6129</c:v>
                </c:pt>
                <c:pt idx="7">
                  <c:v>154743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BA" dirty="0" smtClean="0"/>
              <a:t>Матерњи</a:t>
            </a:r>
            <a:r>
              <a:rPr lang="sr-Cyrl-BA" baseline="0" dirty="0" smtClean="0"/>
              <a:t> језик</a:t>
            </a:r>
            <a:endParaRPr lang="en-US" dirty="0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71294939812752E-2"/>
          <c:y val="0.22434658984087541"/>
          <c:w val="0.83316433300471604"/>
          <c:h val="0.68706187902086513"/>
        </c:manualLayout>
      </c:layout>
      <c:pie3DChart>
        <c:varyColors val="1"/>
        <c:dLbls/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sr-Cyrl-BA" b="0" dirty="0" smtClean="0"/>
              <a:t>Законско</a:t>
            </a:r>
            <a:r>
              <a:rPr lang="sr-Cyrl-BA" b="0" baseline="0" dirty="0" smtClean="0"/>
              <a:t> брачно стање</a:t>
            </a:r>
            <a:endParaRPr lang="sr-Cyrl-BA" b="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5121748540132117E-2"/>
          <c:y val="0.1302230307743584"/>
          <c:w val="0.73131799372739958"/>
          <c:h val="0.86977696922564152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5.5590898819766824E-2"/>
          <c:y val="0.20268673191551967"/>
          <c:w val="0.64534390154873211"/>
          <c:h val="0.79731326808448011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  <c:userShapes r:id="rId2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0659667541557308E-2"/>
          <c:y val="0.1134259259259261"/>
          <c:w val="0.56979177602799802"/>
          <c:h val="0.8842592592592593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542857738187928"/>
          <c:y val="0.18500639194484594"/>
          <c:w val="0.53358533001753838"/>
          <c:h val="0.74554736513691588"/>
        </c:manualLayout>
      </c:layout>
      <c:pieChart>
        <c:varyColors val="1"/>
        <c:ser>
          <c:idx val="0"/>
          <c:order val="0"/>
          <c:spPr>
            <a:effectLst/>
          </c:spPr>
          <c:dPt>
            <c:idx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/>
            </c:spPr>
          </c:dPt>
          <c:dPt>
            <c:idx val="1"/>
            <c:spPr>
              <a:solidFill>
                <a:schemeClr val="accent1"/>
              </a:solidFill>
              <a:ln w="19050">
                <a:solidFill>
                  <a:schemeClr val="bg1"/>
                </a:solidFill>
              </a:ln>
              <a:effectLst/>
            </c:spPr>
          </c:dPt>
          <c:dPt>
            <c:idx val="2"/>
            <c:spPr>
              <a:solidFill>
                <a:srgbClr val="FFC000"/>
              </a:solidFill>
              <a:ln w="19050">
                <a:solidFill>
                  <a:schemeClr val="bg1"/>
                </a:solidFill>
              </a:ln>
              <a:effectLst/>
            </c:spPr>
          </c:dPt>
          <c:dPt>
            <c:idx val="3"/>
            <c:spPr>
              <a:solidFill>
                <a:srgbClr val="C00000"/>
              </a:solidFill>
              <a:ln w="19050">
                <a:solidFill>
                  <a:schemeClr val="bg1"/>
                </a:solidFill>
              </a:ln>
              <a:effectLst/>
            </c:spPr>
          </c:dPt>
          <c:dPt>
            <c:idx val="4"/>
            <c:spPr>
              <a:solidFill>
                <a:schemeClr val="tx2"/>
              </a:solidFill>
              <a:ln w="19050">
                <a:solidFill>
                  <a:schemeClr val="bg1"/>
                </a:solidFill>
              </a:ln>
              <a:effectLst/>
            </c:spPr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bg1"/>
                </a:solidFill>
              </a:ln>
              <a:effectLst/>
            </c:spPr>
          </c:dPt>
          <c:dPt>
            <c:idx val="6"/>
            <c:spPr>
              <a:solidFill>
                <a:srgbClr val="FF0000"/>
              </a:solidFill>
              <a:ln w="15875">
                <a:solidFill>
                  <a:schemeClr val="bg1"/>
                </a:solidFill>
              </a:ln>
              <a:effectLst/>
            </c:spPr>
          </c:dPt>
          <c:dPt>
            <c:idx val="7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0.25292499483364844"/>
                  <c:y val="8.9466370374747889E-2"/>
                </c:manualLayout>
              </c:layout>
              <c:numFmt formatCode="0.00%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16983264129875167"/>
                      <c:h val="0.1352041902652983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5.8568597114595319E-2"/>
                  <c:y val="0.19028209035730356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842054289304915E-2"/>
                  <c:y val="4.3128819844916323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0504720757255306"/>
                  <c:y val="0.1109764025713369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21079792798528915"/>
                  <c:y val="5.7542150683345908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9533909621106721"/>
                  <c:y val="-1.6427477675109547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6671183823075503E-2"/>
                  <c:y val="-5.6175027179887808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20298600365695299"/>
                  <c:y val="-5.2425897327376236E-2"/>
                </c:manualLayout>
              </c:layout>
              <c:numFmt formatCode="0.00%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24648466491484963"/>
                      <c:h val="0.11557340220932728"/>
                    </c:manualLayout>
                  </c15:layout>
                </c:ext>
              </c:extLst>
            </c:dLbl>
            <c:numFmt formatCode="0.00%" sourceLinked="0"/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CatName val="1"/>
            <c:showPercent val="1"/>
            <c:showLeaderLines val="1"/>
            <c:leaderLines>
              <c:spPr>
                <a:ln w="3175">
                  <a:solidFill>
                    <a:schemeClr val="bg1">
                      <a:lumMod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'Станови према броју соба'!$C$5:$C$12</c:f>
              <c:strCache>
                <c:ptCount val="8"/>
                <c:pt idx="0">
                  <c:v>Једнособни</c:v>
                </c:pt>
                <c:pt idx="1">
                  <c:v>Двособни</c:v>
                </c:pt>
                <c:pt idx="2">
                  <c:v>Трособни</c:v>
                </c:pt>
                <c:pt idx="3">
                  <c:v>Четворособни</c:v>
                </c:pt>
                <c:pt idx="4">
                  <c:v>Петособни</c:v>
                </c:pt>
                <c:pt idx="5">
                  <c:v>Шестособни</c:v>
                </c:pt>
                <c:pt idx="6">
                  <c:v>Седмособни</c:v>
                </c:pt>
                <c:pt idx="7">
                  <c:v>Осмособни и више</c:v>
                </c:pt>
              </c:strCache>
            </c:strRef>
          </c:cat>
          <c:val>
            <c:numRef>
              <c:f>'Станови према броју соба'!$D$5:$D$12</c:f>
              <c:numCache>
                <c:formatCode>0.00</c:formatCode>
                <c:ptCount val="8"/>
                <c:pt idx="0">
                  <c:v>2.4913523237046427</c:v>
                </c:pt>
                <c:pt idx="1">
                  <c:v>49.130953460867644</c:v>
                </c:pt>
                <c:pt idx="2">
                  <c:v>30.500923388691014</c:v>
                </c:pt>
                <c:pt idx="3">
                  <c:v>11.133893927542655</c:v>
                </c:pt>
                <c:pt idx="4">
                  <c:v>4.0096806050720506</c:v>
                </c:pt>
                <c:pt idx="5">
                  <c:v>1.8223020191318613</c:v>
                </c:pt>
                <c:pt idx="6">
                  <c:v>0.47324740141820176</c:v>
                </c:pt>
                <c:pt idx="7">
                  <c:v>0.43764687357191406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5.5590898819766824E-2"/>
          <c:y val="0.20268673191551967"/>
          <c:w val="0.64534390154873211"/>
          <c:h val="0.79731326808448011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  <c:userShapes r:id="rId2"/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0659667541557308E-2"/>
          <c:y val="0.1134259259259261"/>
          <c:w val="0.56979177602799802"/>
          <c:h val="0.8842592592592593"/>
        </c:manualLayout>
      </c:layout>
      <c:pie3DChart>
        <c:varyColors val="1"/>
        <c:dLbls/>
      </c:pie3DChart>
    </c:plotArea>
    <c:legend>
      <c:legendPos val="r"/>
      <c:layout/>
    </c:legend>
    <c:plotVisOnly val="1"/>
    <c:dispBlanksAs val="zero"/>
  </c:chart>
  <c:externalData r:id="rId1"/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'Пољопривредна активност'!$B$9:$B$11</c:f>
              <c:strCache>
                <c:ptCount val="3"/>
                <c:pt idx="0">
                  <c:v>Укупан број домаћинстава </c:v>
                </c:pt>
                <c:pt idx="1">
                  <c:v>Број домаћинстава која обављају пољопривредну активност</c:v>
                </c:pt>
                <c:pt idx="2">
                  <c:v>Број домаћинстава која обављају пољопривредну активност и продају производе на тржишту</c:v>
                </c:pt>
              </c:strCache>
            </c:strRef>
          </c:cat>
          <c:val>
            <c:numRef>
              <c:f>'Пољопривредна активност'!$C$9:$C$11</c:f>
              <c:numCache>
                <c:formatCode>General</c:formatCode>
                <c:ptCount val="3"/>
                <c:pt idx="0">
                  <c:v>408825</c:v>
                </c:pt>
                <c:pt idx="1">
                  <c:v>140960</c:v>
                </c:pt>
                <c:pt idx="2">
                  <c:v>25335</c:v>
                </c:pt>
              </c:numCache>
            </c:numRef>
          </c:val>
        </c:ser>
        <c:dLbls/>
        <c:gapWidth val="100"/>
        <c:overlap val="-24"/>
        <c:axId val="99681792"/>
        <c:axId val="99683328"/>
      </c:barChart>
      <c:catAx>
        <c:axId val="99681792"/>
        <c:scaling>
          <c:orientation val="minMax"/>
        </c:scaling>
        <c:axPos val="b"/>
        <c:majorGridlines>
          <c:spPr>
            <a:ln w="317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99683328"/>
        <c:crosses val="autoZero"/>
        <c:auto val="1"/>
        <c:lblAlgn val="ctr"/>
        <c:lblOffset val="100"/>
      </c:catAx>
      <c:valAx>
        <c:axId val="99683328"/>
        <c:scaling>
          <c:orientation val="minMax"/>
        </c:scaling>
        <c:axPos val="l"/>
        <c:majorGridlines>
          <c:spPr>
            <a:ln w="317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#,##0" sourceLinked="0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99681792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 w="9525">
          <a:solidFill>
            <a:schemeClr val="bg1">
              <a:lumMod val="65000"/>
            </a:schemeClr>
          </a:solidFill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 Narrow" panose="020B0606020202030204" pitchFamily="34" charset="0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22601750663524006"/>
          <c:y val="0.17042571869118919"/>
          <c:w val="0.54445072842327835"/>
          <c:h val="0.8049091288707384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6.9180008748906424E-2"/>
                  <c:y val="-1.1490230387868193E-3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3732502187226522E-2"/>
                  <c:y val="-5.0306211723534647E-3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3569545609847891"/>
                  <c:y val="-8.7787173479041053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1022715174893052"/>
                  <c:y val="-1.4841785256183666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571303587052127E-3"/>
                  <c:y val="-9.0073272090988643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13784623797025386"/>
                  <c:y val="-4.2619568387284847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CatName val="1"/>
            <c:showPercent val="1"/>
            <c:showLeaderLines val="1"/>
            <c:leaderLines>
              <c:spPr>
                <a:ln w="3175" cap="flat" cmpd="sng" algn="ctr">
                  <a:solidFill>
                    <a:schemeClr val="bg1">
                      <a:lumMod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Sheet4!$B$6:$B$11</c:f>
              <c:strCache>
                <c:ptCount val="6"/>
                <c:pt idx="0">
                  <c:v>Бошњаци</c:v>
                </c:pt>
                <c:pt idx="1">
                  <c:v>Хрвати</c:v>
                </c:pt>
                <c:pt idx="2">
                  <c:v>Срби</c:v>
                </c:pt>
                <c:pt idx="3">
                  <c:v>Не изјашњава се</c:v>
                </c:pt>
                <c:pt idx="4">
                  <c:v>Остали</c:v>
                </c:pt>
                <c:pt idx="5">
                  <c:v>Непознато</c:v>
                </c:pt>
              </c:strCache>
            </c:strRef>
          </c:cat>
          <c:val>
            <c:numRef>
              <c:f>Sheet4!$C$6:$C$11</c:f>
              <c:numCache>
                <c:formatCode>0.00</c:formatCode>
                <c:ptCount val="6"/>
                <c:pt idx="0">
                  <c:v>12.69</c:v>
                </c:pt>
                <c:pt idx="1">
                  <c:v>2.27</c:v>
                </c:pt>
                <c:pt idx="2">
                  <c:v>82.95</c:v>
                </c:pt>
                <c:pt idx="3">
                  <c:v>0.67000000000000082</c:v>
                </c:pt>
                <c:pt idx="4">
                  <c:v>1.25</c:v>
                </c:pt>
                <c:pt idx="5">
                  <c:v>0.17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 sz="1400">
          <a:latin typeface="Arial Narrow" panose="020B0606020202030204" pitchFamily="34" charset="0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9181168543535795"/>
          <c:y val="0.18676620045028824"/>
          <c:w val="0.52524715770622377"/>
          <c:h val="0.70355162756790635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rgbClr val="C0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 w="25400">
                <a:noFill/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spPr>
              <a:solidFill>
                <a:schemeClr val="accent6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0.10697651334195195"/>
                  <c:y val="5.0761666922548979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76291270666895"/>
                  <c:y val="7.4452315937039173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7649674026118332E-2"/>
                  <c:y val="-1.3112622480510882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22044157341103518"/>
                  <c:y val="5.6261076159151935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8448281630323904"/>
                  <c:y val="-2.8678572977030716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6787882154508106E-2"/>
                  <c:y val="-7.3241256209508721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>
                    <a:latin typeface="Arial Narrow" pitchFamily="34" charset="0"/>
                  </a:defRPr>
                </a:pPr>
                <a:endParaRPr lang="en-US"/>
              </a:p>
            </c:txPr>
            <c:showCatName val="1"/>
            <c:showPercent val="1"/>
            <c:showLeaderLines val="1"/>
            <c:leaderLines>
              <c:spPr>
                <a:ln w="3175">
                  <a:solidFill>
                    <a:schemeClr val="bg1">
                      <a:lumMod val="6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Vjeroispovjest!$B$8:$B$15</c:f>
              <c:strCache>
                <c:ptCount val="8"/>
                <c:pt idx="0">
                  <c:v>Исламска</c:v>
                </c:pt>
                <c:pt idx="1">
                  <c:v>Католичка</c:v>
                </c:pt>
                <c:pt idx="2">
                  <c:v>Православна</c:v>
                </c:pt>
                <c:pt idx="3">
                  <c:v>Агностик</c:v>
                </c:pt>
                <c:pt idx="4">
                  <c:v>Атеист</c:v>
                </c:pt>
                <c:pt idx="5">
                  <c:v>Не изјашњава се</c:v>
                </c:pt>
                <c:pt idx="6">
                  <c:v>Остали</c:v>
                </c:pt>
                <c:pt idx="7">
                  <c:v>Непознато</c:v>
                </c:pt>
              </c:strCache>
            </c:strRef>
          </c:cat>
          <c:val>
            <c:numRef>
              <c:f>Vjeroispovjest!$C$8:$C$15</c:f>
              <c:numCache>
                <c:formatCode>0.00</c:formatCode>
                <c:ptCount val="8"/>
                <c:pt idx="0">
                  <c:v>12.77</c:v>
                </c:pt>
                <c:pt idx="1">
                  <c:v>2.2000000000000002</c:v>
                </c:pt>
                <c:pt idx="2">
                  <c:v>82.82</c:v>
                </c:pt>
                <c:pt idx="3">
                  <c:v>0.1</c:v>
                </c:pt>
                <c:pt idx="4">
                  <c:v>0.49000000000000027</c:v>
                </c:pt>
                <c:pt idx="5">
                  <c:v>0.6900000000000005</c:v>
                </c:pt>
                <c:pt idx="6">
                  <c:v>0.75000000000000056</c:v>
                </c:pt>
                <c:pt idx="7">
                  <c:v>0.18000000000000013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  <a:sp3d/>
      </c:spPr>
    </c:plotArea>
    <c:plotVisOnly val="1"/>
    <c:dispBlanksAs val="zero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1796662073008441"/>
          <c:y val="0.20128228011095317"/>
          <c:w val="0.49652107212673768"/>
          <c:h val="0.76513083245759694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chemeClr val="accent1"/>
              </a:solidFill>
              <a:ln w="22225">
                <a:solidFill>
                  <a:schemeClr val="bg1"/>
                </a:solidFill>
              </a:ln>
            </c:spPr>
          </c:dPt>
          <c:dPt>
            <c:idx val="3"/>
            <c:spPr>
              <a:solidFill>
                <a:schemeClr val="tx2"/>
              </a:solidFill>
              <a:ln w="15875">
                <a:solidFill>
                  <a:schemeClr val="bg1"/>
                </a:solidFill>
              </a:ln>
            </c:spPr>
          </c:dPt>
          <c:dPt>
            <c:idx val="4"/>
            <c:spPr>
              <a:solidFill>
                <a:srgbClr val="FF0000"/>
              </a:solidFill>
              <a:ln w="3175">
                <a:noFill/>
              </a:ln>
            </c:spPr>
          </c:dPt>
          <c:dLbls>
            <c:dLbl>
              <c:idx val="0"/>
              <c:layout>
                <c:manualLayout>
                  <c:x val="1.2144903762029742E-2"/>
                  <c:y val="8.7926509186351826E-4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6776793525809333E-2"/>
                  <c:y val="-4.5873067949839731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8148622047244098E-2"/>
                  <c:y val="4.1364100320793306E-3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2736045494313211"/>
                  <c:y val="-3.9280766987459956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1151027996500442E-2"/>
                  <c:y val="-6.0114100320793305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Arial Narrow" panose="020B0606020202030204" pitchFamily="34" charset="0"/>
                  </a:defRPr>
                </a:pPr>
                <a:endParaRPr lang="en-US"/>
              </a:p>
            </c:txPr>
            <c:showCatName val="1"/>
            <c:showPercent val="1"/>
            <c:showLeaderLines val="1"/>
            <c:leaderLines>
              <c:spPr>
                <a:ln w="3175">
                  <a:solidFill>
                    <a:schemeClr val="bg1">
                      <a:lumMod val="6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'Maternji jezik'!$B$5:$B$9</c:f>
              <c:strCache>
                <c:ptCount val="5"/>
                <c:pt idx="0">
                  <c:v>Босански</c:v>
                </c:pt>
                <c:pt idx="1">
                  <c:v>Хрватски</c:v>
                </c:pt>
                <c:pt idx="2">
                  <c:v>Српски</c:v>
                </c:pt>
                <c:pt idx="3">
                  <c:v>Остали</c:v>
                </c:pt>
                <c:pt idx="4">
                  <c:v>Непознато</c:v>
                </c:pt>
              </c:strCache>
            </c:strRef>
          </c:cat>
          <c:val>
            <c:numRef>
              <c:f>'Maternji jezik'!$C$5:$C$9</c:f>
              <c:numCache>
                <c:formatCode>General</c:formatCode>
                <c:ptCount val="5"/>
                <c:pt idx="0">
                  <c:v>12.84</c:v>
                </c:pt>
                <c:pt idx="1">
                  <c:v>1.48</c:v>
                </c:pt>
                <c:pt idx="2">
                  <c:v>83.95</c:v>
                </c:pt>
                <c:pt idx="3">
                  <c:v>1.52</c:v>
                </c:pt>
                <c:pt idx="4">
                  <c:v>0.21000000000000013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BA" dirty="0" smtClean="0"/>
              <a:t>Матерњи</a:t>
            </a:r>
            <a:r>
              <a:rPr lang="sr-Cyrl-BA" baseline="0" dirty="0" smtClean="0"/>
              <a:t> језик</a:t>
            </a:r>
            <a:endParaRPr lang="en-US" dirty="0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712949398127465E-2"/>
          <c:y val="0.22434658984087544"/>
          <c:w val="0.83316433300471604"/>
          <c:h val="0.68706187902086524"/>
        </c:manualLayout>
      </c:layout>
      <c:pie3DChart>
        <c:varyColors val="1"/>
        <c:dLbls/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0.13411</cdr:x>
      <cdr:y>0.04206</cdr:y>
    </cdr:from>
    <cdr:to>
      <cdr:x>0.88742</cdr:x>
      <cdr:y>0.17056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1525" y="171450"/>
          <a:ext cx="4333875" cy="523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0.13907</cdr:x>
      <cdr:y>0.02804</cdr:y>
    </cdr:from>
    <cdr:to>
      <cdr:x>0.81457</cdr:x>
      <cdr:y>0.1285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00101" y="114300"/>
          <a:ext cx="3886200" cy="409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0.13411</cdr:x>
      <cdr:y>0.04206</cdr:y>
    </cdr:from>
    <cdr:to>
      <cdr:x>0.88742</cdr:x>
      <cdr:y>0.17056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1525" y="171450"/>
          <a:ext cx="4333875" cy="523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0.13907</cdr:x>
      <cdr:y>0.02804</cdr:y>
    </cdr:from>
    <cdr:to>
      <cdr:x>0.81457</cdr:x>
      <cdr:y>0.1285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00101" y="114300"/>
          <a:ext cx="3886200" cy="409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0.13411</cdr:x>
      <cdr:y>0.04206</cdr:y>
    </cdr:from>
    <cdr:to>
      <cdr:x>0.88742</cdr:x>
      <cdr:y>0.17056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1525" y="171450"/>
          <a:ext cx="4333875" cy="523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0.13907</cdr:x>
      <cdr:y>0.02804</cdr:y>
    </cdr:from>
    <cdr:to>
      <cdr:x>0.81457</cdr:x>
      <cdr:y>0.1285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00101" y="114300"/>
          <a:ext cx="3886200" cy="409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0.13411</cdr:x>
      <cdr:y>0.04206</cdr:y>
    </cdr:from>
    <cdr:to>
      <cdr:x>0.88742</cdr:x>
      <cdr:y>0.17056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1525" y="171450"/>
          <a:ext cx="4333875" cy="523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0.13907</cdr:x>
      <cdr:y>0.02804</cdr:y>
    </cdr:from>
    <cdr:to>
      <cdr:x>0.81457</cdr:x>
      <cdr:y>0.1285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00101" y="114300"/>
          <a:ext cx="3886200" cy="409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0.13411</cdr:x>
      <cdr:y>0.04206</cdr:y>
    </cdr:from>
    <cdr:to>
      <cdr:x>0.88742</cdr:x>
      <cdr:y>0.17056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1525" y="171450"/>
          <a:ext cx="4333875" cy="523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0.13411</cdr:x>
      <cdr:y>0.04206</cdr:y>
    </cdr:from>
    <cdr:to>
      <cdr:x>0.88742</cdr:x>
      <cdr:y>0.17056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1525" y="171450"/>
          <a:ext cx="4333875" cy="523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0.13411</cdr:x>
      <cdr:y>0.04206</cdr:y>
    </cdr:from>
    <cdr:to>
      <cdr:x>0.88742</cdr:x>
      <cdr:y>0.17056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1525" y="171450"/>
          <a:ext cx="4333875" cy="523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0.13411</cdr:x>
      <cdr:y>0.04206</cdr:y>
    </cdr:from>
    <cdr:to>
      <cdr:x>0.88742</cdr:x>
      <cdr:y>0.17056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1525" y="171450"/>
          <a:ext cx="4333875" cy="523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0.13907</cdr:x>
      <cdr:y>0.02804</cdr:y>
    </cdr:from>
    <cdr:to>
      <cdr:x>0.81457</cdr:x>
      <cdr:y>0.1285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00101" y="114300"/>
          <a:ext cx="3886200" cy="409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0.27083</cdr:x>
      <cdr:y>0.0534</cdr:y>
    </cdr:from>
    <cdr:to>
      <cdr:x>0.78958</cdr:x>
      <cdr:y>0.14419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38250" y="190500"/>
          <a:ext cx="2371725" cy="323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0.13411</cdr:x>
      <cdr:y>0.04206</cdr:y>
    </cdr:from>
    <cdr:to>
      <cdr:x>0.88742</cdr:x>
      <cdr:y>0.17056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1525" y="171450"/>
          <a:ext cx="4333875" cy="523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0.13907</cdr:x>
      <cdr:y>0.02804</cdr:y>
    </cdr:from>
    <cdr:to>
      <cdr:x>0.81457</cdr:x>
      <cdr:y>0.1285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00101" y="114300"/>
          <a:ext cx="3886200" cy="409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43655" cy="465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9" tIns="46644" rIns="93289" bIns="46644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447" y="0"/>
            <a:ext cx="3043655" cy="465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9" tIns="46644" rIns="93289" bIns="4664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843199"/>
            <a:ext cx="3043655" cy="465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9" tIns="46644" rIns="93289" bIns="46644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447" y="8843199"/>
            <a:ext cx="3043655" cy="465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89" tIns="46644" rIns="93289" bIns="46644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48E9A703-0230-4711-B5FE-0F20C69BAC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2410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43655" cy="465902"/>
          </a:xfrm>
          <a:prstGeom prst="rect">
            <a:avLst/>
          </a:prstGeom>
        </p:spPr>
        <p:txBody>
          <a:bodyPr vert="horz" lIns="93289" tIns="46644" rIns="93289" bIns="46644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887" y="0"/>
            <a:ext cx="3043655" cy="465902"/>
          </a:xfrm>
          <a:prstGeom prst="rect">
            <a:avLst/>
          </a:prstGeom>
        </p:spPr>
        <p:txBody>
          <a:bodyPr vert="horz" lIns="93289" tIns="46644" rIns="93289" bIns="46644" rtlCol="0"/>
          <a:lstStyle>
            <a:lvl1pPr algn="r">
              <a:defRPr sz="1200"/>
            </a:lvl1pPr>
          </a:lstStyle>
          <a:p>
            <a:pPr>
              <a:defRPr/>
            </a:pPr>
            <a:fld id="{DFAC1A6B-8EC5-4D74-8A9C-F438CDC15072}" type="datetimeFigureOut">
              <a:rPr lang="en-US"/>
              <a:pPr>
                <a:defRPr/>
              </a:pPr>
              <a:t>1/3/2017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9" tIns="46644" rIns="93289" bIns="46644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3" y="4422344"/>
            <a:ext cx="5617856" cy="4188648"/>
          </a:xfrm>
          <a:prstGeom prst="rect">
            <a:avLst/>
          </a:prstGeom>
        </p:spPr>
        <p:txBody>
          <a:bodyPr vert="horz" lIns="93289" tIns="46644" rIns="93289" bIns="4664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41710"/>
            <a:ext cx="3043655" cy="465902"/>
          </a:xfrm>
          <a:prstGeom prst="rect">
            <a:avLst/>
          </a:prstGeom>
        </p:spPr>
        <p:txBody>
          <a:bodyPr vert="horz" lIns="93289" tIns="46644" rIns="93289" bIns="4664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887" y="8841710"/>
            <a:ext cx="3043655" cy="465902"/>
          </a:xfrm>
          <a:prstGeom prst="rect">
            <a:avLst/>
          </a:prstGeom>
        </p:spPr>
        <p:txBody>
          <a:bodyPr vert="horz" lIns="93289" tIns="46644" rIns="93289" bIns="46644" rtlCol="0" anchor="b"/>
          <a:lstStyle>
            <a:lvl1pPr algn="r">
              <a:defRPr sz="1200"/>
            </a:lvl1pPr>
          </a:lstStyle>
          <a:p>
            <a:pPr>
              <a:defRPr/>
            </a:pPr>
            <a:fld id="{1824069F-116B-43D9-A488-3E20CBF3B8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5802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xmlns="" val="17786666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2301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230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230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2301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2301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2301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2301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2301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2301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230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4F3C36-7EB8-4F0F-AAA7-50A07D0DC94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2168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2301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2301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2301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2301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2301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92301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1D39E6-68D7-47DB-A353-AEFD6BF01170}" type="slidenum">
              <a:rPr lang="en-US" smtClean="0"/>
              <a:pPr/>
              <a:t>26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65044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42AF50-1051-4240-8140-56599BFBC63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0753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A83F56-B6D4-4514-9CB2-46B1127FCB6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7020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42AF50-1051-4240-8140-56599BFBC63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0753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42AF50-1051-4240-8140-56599BFBC63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0753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870D9A-6979-453F-A562-15938E283DB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1502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9394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531F1-78AB-4797-841C-4D846279D36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8364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2E47E-6E09-4C5C-885B-C74247B575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298AF-912D-4A91-8360-3ED68D237D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0B72F-A198-4B1F-A33D-8637774A79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A2F13-36F6-421E-A38E-73043756C79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417CE-96E1-493C-AD39-EB0418A9BFD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BB18D-8E6E-4081-9881-E433AE88C5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E8949-6482-4DAD-8708-FB30AB45D84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4A423D-B345-4740-B4BA-A1C7AC96B9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CA9DC-0F26-4BE9-B174-3D70FE5048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B660B-B779-4A24-9029-D00D2E3711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9D7DD-C12A-4EA9-8498-CBCF932BD2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23CD3-DA52-4F4C-938F-96067A123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8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chart" Target="../charts/chart1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0.xml"/><Relationship Id="rId3" Type="http://schemas.openxmlformats.org/officeDocument/2006/relationships/image" Target="../media/image1.jpeg"/><Relationship Id="rId7" Type="http://schemas.openxmlformats.org/officeDocument/2006/relationships/chart" Target="../charts/chart1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4.xml"/><Relationship Id="rId3" Type="http://schemas.openxmlformats.org/officeDocument/2006/relationships/image" Target="../media/image1.jpeg"/><Relationship Id="rId7" Type="http://schemas.openxmlformats.org/officeDocument/2006/relationships/chart" Target="../charts/chart2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2.xml"/><Relationship Id="rId5" Type="http://schemas.openxmlformats.org/officeDocument/2006/relationships/chart" Target="../charts/chart2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6.xml"/><Relationship Id="rId5" Type="http://schemas.openxmlformats.org/officeDocument/2006/relationships/chart" Target="../charts/chart25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chart" Target="../charts/chart2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8.xml"/><Relationship Id="rId5" Type="http://schemas.openxmlformats.org/officeDocument/2006/relationships/chart" Target="../charts/chart27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0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4.xml"/><Relationship Id="rId3" Type="http://schemas.openxmlformats.org/officeDocument/2006/relationships/image" Target="../media/image1.jpeg"/><Relationship Id="rId7" Type="http://schemas.openxmlformats.org/officeDocument/2006/relationships/chart" Target="../charts/chart3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2.xml"/><Relationship Id="rId5" Type="http://schemas.openxmlformats.org/officeDocument/2006/relationships/chart" Target="../charts/chart3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chart" Target="../charts/chart3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6.xml"/><Relationship Id="rId5" Type="http://schemas.openxmlformats.org/officeDocument/2006/relationships/chart" Target="../charts/chart35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1.xml"/><Relationship Id="rId3" Type="http://schemas.openxmlformats.org/officeDocument/2006/relationships/image" Target="../media/image1.jpeg"/><Relationship Id="rId7" Type="http://schemas.openxmlformats.org/officeDocument/2006/relationships/chart" Target="../charts/chart4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9.xml"/><Relationship Id="rId5" Type="http://schemas.openxmlformats.org/officeDocument/2006/relationships/chart" Target="../charts/chart38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5.xml"/><Relationship Id="rId3" Type="http://schemas.openxmlformats.org/officeDocument/2006/relationships/image" Target="../media/image1.jpeg"/><Relationship Id="rId7" Type="http://schemas.openxmlformats.org/officeDocument/2006/relationships/chart" Target="../charts/chart4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3.xml"/><Relationship Id="rId5" Type="http://schemas.openxmlformats.org/officeDocument/2006/relationships/chart" Target="../charts/chart42.xml"/><Relationship Id="rId4" Type="http://schemas.openxmlformats.org/officeDocument/2006/relationships/image" Target="../media/image2.png"/><Relationship Id="rId9" Type="http://schemas.openxmlformats.org/officeDocument/2006/relationships/chart" Target="../charts/chart4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0.xml"/><Relationship Id="rId3" Type="http://schemas.openxmlformats.org/officeDocument/2006/relationships/image" Target="../media/image1.jpeg"/><Relationship Id="rId7" Type="http://schemas.openxmlformats.org/officeDocument/2006/relationships/chart" Target="../charts/chart49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8.xml"/><Relationship Id="rId5" Type="http://schemas.openxmlformats.org/officeDocument/2006/relationships/chart" Target="../charts/chart47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4.xml"/><Relationship Id="rId3" Type="http://schemas.openxmlformats.org/officeDocument/2006/relationships/image" Target="../media/image1.jpeg"/><Relationship Id="rId7" Type="http://schemas.openxmlformats.org/officeDocument/2006/relationships/chart" Target="../charts/chart5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2.xml"/><Relationship Id="rId5" Type="http://schemas.openxmlformats.org/officeDocument/2006/relationships/chart" Target="../charts/chart51.xml"/><Relationship Id="rId4" Type="http://schemas.openxmlformats.org/officeDocument/2006/relationships/image" Target="../media/image2.png"/><Relationship Id="rId9" Type="http://schemas.openxmlformats.org/officeDocument/2006/relationships/chart" Target="../charts/chart5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chart" Target="../charts/chart58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7.xml"/><Relationship Id="rId5" Type="http://schemas.openxmlformats.org/officeDocument/2006/relationships/chart" Target="../charts/chart56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4" name="Picture 7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1500188" y="2143125"/>
            <a:ext cx="7315200" cy="330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Cyrl-BA" sz="3200" b="1" dirty="0" smtClean="0">
                <a:solidFill>
                  <a:srgbClr val="495778"/>
                </a:solidFill>
                <a:latin typeface="Arial Narrow" pitchFamily="34" charset="0"/>
              </a:rPr>
              <a:t>РЕЗУЛТАТИ ПОПИСА СТАНОВНИШТВА, ДОМАЋИНСТАВА И СТАНОВА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Cyrl-BA" sz="3200" b="1" dirty="0" smtClean="0">
                <a:solidFill>
                  <a:srgbClr val="495778"/>
                </a:solidFill>
                <a:latin typeface="Arial Narrow" pitchFamily="34" charset="0"/>
              </a:rPr>
              <a:t>У РЕПУБЛИЦИ СРПСКОЈ 2013. ГОДИНЕ</a:t>
            </a:r>
            <a:endParaRPr lang="sr-Latn-CS" sz="32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CS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Latn-CS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Cyrl-BA" sz="2400" dirty="0" smtClean="0">
                <a:solidFill>
                  <a:srgbClr val="495778"/>
                </a:solidFill>
                <a:latin typeface="Arial Narrow" pitchFamily="34" charset="0"/>
              </a:rPr>
              <a:t>децембар</a:t>
            </a:r>
            <a:r>
              <a:rPr lang="en-US" sz="2400" dirty="0" smtClean="0">
                <a:solidFill>
                  <a:srgbClr val="495778"/>
                </a:solidFill>
                <a:latin typeface="Arial Narrow" pitchFamily="34" charset="0"/>
              </a:rPr>
              <a:t> </a:t>
            </a:r>
            <a:r>
              <a:rPr lang="sr-Cyrl-CS" sz="2400" dirty="0" smtClean="0">
                <a:solidFill>
                  <a:srgbClr val="495778"/>
                </a:solidFill>
                <a:latin typeface="Arial Narrow" pitchFamily="34" charset="0"/>
              </a:rPr>
              <a:t>2016</a:t>
            </a:r>
            <a:r>
              <a:rPr lang="en-US" sz="2400" dirty="0" smtClean="0">
                <a:solidFill>
                  <a:srgbClr val="495778"/>
                </a:solidFill>
                <a:latin typeface="Arial Narrow" pitchFamily="34" charset="0"/>
              </a:rPr>
              <a:t>.</a:t>
            </a:r>
            <a:endParaRPr lang="sr-Latn-CS" sz="2400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Latn-CS" sz="1600" dirty="0">
                <a:solidFill>
                  <a:srgbClr val="495778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6347026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1880" y="62068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itchFamily="34" charset="0"/>
              </a:rPr>
              <a:t>Матерњи језик</a:t>
            </a:r>
            <a:endParaRPr lang="en-US" b="1" dirty="0">
              <a:solidFill>
                <a:schemeClr val="accent1"/>
              </a:solidFill>
              <a:latin typeface="Arial Narrow" pitchFamily="34" charset="0"/>
            </a:endParaRP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xmlns="" val="2788331778"/>
              </p:ext>
            </p:extLst>
          </p:nvPr>
        </p:nvGraphicFramePr>
        <p:xfrm>
          <a:off x="1907704" y="1268760"/>
          <a:ext cx="676875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752066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3652021"/>
              </p:ext>
            </p:extLst>
          </p:nvPr>
        </p:nvGraphicFramePr>
        <p:xfrm>
          <a:off x="1860948" y="1484784"/>
          <a:ext cx="6678488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131840" y="76470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itchFamily="34" charset="0"/>
              </a:rPr>
              <a:t>Законско брачно стање</a:t>
            </a:r>
            <a:endParaRPr lang="en-US" b="1" dirty="0">
              <a:solidFill>
                <a:schemeClr val="accent1"/>
              </a:solidFill>
              <a:latin typeface="Arial Narrow" pitchFamily="34" charset="0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xmlns="" val="1511907519"/>
              </p:ext>
            </p:extLst>
          </p:nvPr>
        </p:nvGraphicFramePr>
        <p:xfrm>
          <a:off x="1825109" y="1498630"/>
          <a:ext cx="669674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966366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06111488"/>
              </p:ext>
            </p:extLst>
          </p:nvPr>
        </p:nvGraphicFramePr>
        <p:xfrm>
          <a:off x="1860948" y="1484784"/>
          <a:ext cx="6678488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03861080"/>
              </p:ext>
            </p:extLst>
          </p:nvPr>
        </p:nvGraphicFramePr>
        <p:xfrm>
          <a:off x="2051720" y="1628800"/>
          <a:ext cx="633670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99792" y="89942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Законско брачно стање</a:t>
            </a:r>
            <a:endParaRPr lang="en-US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xmlns="" val="2464395686"/>
              </p:ext>
            </p:extLst>
          </p:nvPr>
        </p:nvGraphicFramePr>
        <p:xfrm>
          <a:off x="1403648" y="1628800"/>
          <a:ext cx="741682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xmlns="" val="8631735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6962520"/>
              </p:ext>
            </p:extLst>
          </p:nvPr>
        </p:nvGraphicFramePr>
        <p:xfrm>
          <a:off x="1860948" y="1484784"/>
          <a:ext cx="6678488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70874115"/>
              </p:ext>
            </p:extLst>
          </p:nvPr>
        </p:nvGraphicFramePr>
        <p:xfrm>
          <a:off x="2051720" y="1628800"/>
          <a:ext cx="633670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771800" y="677297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Женско становништво старо 15 и више година према укупном броју живорођене дјеце</a:t>
            </a:r>
            <a:endParaRPr lang="en-US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xmlns="" val="2008168920"/>
              </p:ext>
            </p:extLst>
          </p:nvPr>
        </p:nvGraphicFramePr>
        <p:xfrm>
          <a:off x="1970559" y="1769368"/>
          <a:ext cx="6174432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xmlns="" val="6382216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 smtClean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Републички </a:t>
            </a: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96713665"/>
              </p:ext>
            </p:extLst>
          </p:nvPr>
        </p:nvGraphicFramePr>
        <p:xfrm>
          <a:off x="1763688" y="1484784"/>
          <a:ext cx="6775748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65693050"/>
              </p:ext>
            </p:extLst>
          </p:nvPr>
        </p:nvGraphicFramePr>
        <p:xfrm>
          <a:off x="2051720" y="1628800"/>
          <a:ext cx="633670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79712" y="98072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Становништво </a:t>
            </a:r>
            <a:r>
              <a:rPr lang="sr-Cyrl-BA" b="1" dirty="0">
                <a:solidFill>
                  <a:schemeClr val="accent1"/>
                </a:solidFill>
                <a:latin typeface="Arial Narrow" panose="020B0606020202030204" pitchFamily="34" charset="0"/>
              </a:rPr>
              <a:t>старо 10 и више </a:t>
            </a:r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година према писмености и полу</a:t>
            </a:r>
            <a:endParaRPr lang="en-US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34833949"/>
              </p:ext>
            </p:extLst>
          </p:nvPr>
        </p:nvGraphicFramePr>
        <p:xfrm>
          <a:off x="1835696" y="1772815"/>
          <a:ext cx="6257156" cy="3882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xmlns="" val="610009563"/>
              </p:ext>
            </p:extLst>
          </p:nvPr>
        </p:nvGraphicFramePr>
        <p:xfrm>
          <a:off x="1472564" y="1988840"/>
          <a:ext cx="6987868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1207844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96713665"/>
              </p:ext>
            </p:extLst>
          </p:nvPr>
        </p:nvGraphicFramePr>
        <p:xfrm>
          <a:off x="1763688" y="1484784"/>
          <a:ext cx="6775748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65693050"/>
              </p:ext>
            </p:extLst>
          </p:nvPr>
        </p:nvGraphicFramePr>
        <p:xfrm>
          <a:off x="2051720" y="1628800"/>
          <a:ext cx="633670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185529" y="982469"/>
            <a:ext cx="6329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Становништво старо 15 и више и година према </a:t>
            </a:r>
          </a:p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највишој завршеној школи</a:t>
            </a:r>
            <a:endParaRPr lang="en-US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34833949"/>
              </p:ext>
            </p:extLst>
          </p:nvPr>
        </p:nvGraphicFramePr>
        <p:xfrm>
          <a:off x="1835696" y="1772815"/>
          <a:ext cx="6257156" cy="3882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xmlns="" val="511007139"/>
              </p:ext>
            </p:extLst>
          </p:nvPr>
        </p:nvGraphicFramePr>
        <p:xfrm>
          <a:off x="1475656" y="1762124"/>
          <a:ext cx="7416824" cy="425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388424" y="2097209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1400" dirty="0" smtClean="0">
                <a:latin typeface="Arial Narrow" pitchFamily="34" charset="0"/>
              </a:rPr>
              <a:t>%</a:t>
            </a:r>
            <a:endParaRPr lang="en-US" sz="1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7844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51720" y="980728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Становништво старо 15 и више година према </a:t>
            </a:r>
          </a:p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највишој завршеној школи и полу</a:t>
            </a:r>
            <a:endParaRPr lang="en-US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34833949"/>
              </p:ext>
            </p:extLst>
          </p:nvPr>
        </p:nvGraphicFramePr>
        <p:xfrm>
          <a:off x="1835696" y="1772815"/>
          <a:ext cx="6257156" cy="3882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xmlns="" val="953217829"/>
              </p:ext>
            </p:extLst>
          </p:nvPr>
        </p:nvGraphicFramePr>
        <p:xfrm>
          <a:off x="1410644" y="1915089"/>
          <a:ext cx="7625852" cy="4325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460432" y="1844824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1400" dirty="0" smtClean="0">
                <a:latin typeface="Arial Narrow" pitchFamily="34" charset="0"/>
              </a:rPr>
              <a:t>%</a:t>
            </a:r>
            <a:endParaRPr lang="en-US" sz="1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7844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96713665"/>
              </p:ext>
            </p:extLst>
          </p:nvPr>
        </p:nvGraphicFramePr>
        <p:xfrm>
          <a:off x="1763688" y="1484784"/>
          <a:ext cx="6775748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65693050"/>
              </p:ext>
            </p:extLst>
          </p:nvPr>
        </p:nvGraphicFramePr>
        <p:xfrm>
          <a:off x="2051720" y="1628800"/>
          <a:ext cx="633670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99792" y="980728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Становништво старо 10 и више година </a:t>
            </a:r>
          </a:p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према компјутерској писмености </a:t>
            </a:r>
            <a:endParaRPr lang="en-US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xmlns="" val="1336890916"/>
              </p:ext>
            </p:extLst>
          </p:nvPr>
        </p:nvGraphicFramePr>
        <p:xfrm>
          <a:off x="1547664" y="1844824"/>
          <a:ext cx="727280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xmlns="" val="1207844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99792" y="98072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Радна снага</a:t>
            </a:r>
            <a:endParaRPr lang="en-US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99157942"/>
              </p:ext>
            </p:extLst>
          </p:nvPr>
        </p:nvGraphicFramePr>
        <p:xfrm>
          <a:off x="1935599" y="2064296"/>
          <a:ext cx="6485135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07844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96713665"/>
              </p:ext>
            </p:extLst>
          </p:nvPr>
        </p:nvGraphicFramePr>
        <p:xfrm>
          <a:off x="1763688" y="1484784"/>
          <a:ext cx="6775748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65693050"/>
              </p:ext>
            </p:extLst>
          </p:nvPr>
        </p:nvGraphicFramePr>
        <p:xfrm>
          <a:off x="2051720" y="1628800"/>
          <a:ext cx="633670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99792" y="98072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Економски неактивно становништво</a:t>
            </a:r>
            <a:endParaRPr lang="en-US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34833949"/>
              </p:ext>
            </p:extLst>
          </p:nvPr>
        </p:nvGraphicFramePr>
        <p:xfrm>
          <a:off x="1835696" y="1772815"/>
          <a:ext cx="6257156" cy="3882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xmlns="" val="1482295437"/>
              </p:ext>
            </p:extLst>
          </p:nvPr>
        </p:nvGraphicFramePr>
        <p:xfrm>
          <a:off x="2286000" y="1556792"/>
          <a:ext cx="617443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1207844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 smtClean="0">
                <a:solidFill>
                  <a:srgbClr val="495778"/>
                </a:solidFill>
                <a:latin typeface="Arial Narrow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9219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922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922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9225" name="TextBox 12"/>
          <p:cNvSpPr txBox="1">
            <a:spLocks noChangeArrowheads="1"/>
          </p:cNvSpPr>
          <p:nvPr/>
        </p:nvSpPr>
        <p:spPr bwMode="auto">
          <a:xfrm>
            <a:off x="2916238" y="4365625"/>
            <a:ext cx="184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pic>
        <p:nvPicPr>
          <p:cNvPr id="9227" name="Picture 14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655763" y="2059394"/>
            <a:ext cx="748823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sr-Latn-CS" sz="2800" dirty="0" smtClean="0">
              <a:solidFill>
                <a:srgbClr val="495778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r-Cyrl-BA" sz="2800" dirty="0" smtClean="0">
                <a:solidFill>
                  <a:srgbClr val="495778"/>
                </a:solidFill>
                <a:latin typeface="Arial Narrow" pitchFamily="34" charset="0"/>
              </a:rPr>
              <a:t>Попис - најсложеније статистичко истраживање</a:t>
            </a:r>
            <a:endParaRPr lang="sr-Latn-CS" sz="28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sr-Cyrl-BA" sz="2800" b="1" dirty="0">
              <a:solidFill>
                <a:srgbClr val="495778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r-Cyrl-BA" sz="2800" dirty="0">
                <a:solidFill>
                  <a:srgbClr val="495778"/>
                </a:solidFill>
                <a:latin typeface="Arial Narrow" pitchFamily="34" charset="0"/>
              </a:rPr>
              <a:t> </a:t>
            </a:r>
            <a:r>
              <a:rPr lang="sr-Cyrl-BA" sz="2800" dirty="0" smtClean="0">
                <a:solidFill>
                  <a:srgbClr val="495778"/>
                </a:solidFill>
                <a:latin typeface="Arial Narrow" pitchFamily="34" charset="0"/>
              </a:rPr>
              <a:t>  Спроведен од 1. до 15. октобра 2013.</a:t>
            </a:r>
          </a:p>
          <a:p>
            <a:pPr>
              <a:buFont typeface="Arial" pitchFamily="34" charset="0"/>
              <a:buChar char="•"/>
            </a:pPr>
            <a:endParaRPr lang="sr-Cyrl-BA" sz="2800" b="1" dirty="0">
              <a:solidFill>
                <a:srgbClr val="495778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r-Cyrl-BA" sz="2800" dirty="0">
                <a:solidFill>
                  <a:srgbClr val="495778"/>
                </a:solidFill>
                <a:latin typeface="Arial Narrow" pitchFamily="34" charset="0"/>
              </a:rPr>
              <a:t>   Законски оквир</a:t>
            </a:r>
          </a:p>
          <a:p>
            <a:endParaRPr lang="sr-Cyrl-BA" sz="2800" b="1" dirty="0">
              <a:solidFill>
                <a:srgbClr val="495778"/>
              </a:solidFill>
              <a:latin typeface="Arial Narrow" pitchFamily="34" charset="0"/>
            </a:endParaRPr>
          </a:p>
          <a:p>
            <a:endParaRPr lang="sr-Cyrl-BA" sz="2800" dirty="0" smtClean="0">
              <a:solidFill>
                <a:srgbClr val="495778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5146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3067016"/>
              </p:ext>
            </p:extLst>
          </p:nvPr>
        </p:nvGraphicFramePr>
        <p:xfrm>
          <a:off x="2051720" y="1628800"/>
          <a:ext cx="676875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99792" y="98072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Особе са потешкоћама према врсти потешкоћа</a:t>
            </a:r>
            <a:endParaRPr lang="en-US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60552229"/>
              </p:ext>
            </p:extLst>
          </p:nvPr>
        </p:nvGraphicFramePr>
        <p:xfrm>
          <a:off x="1403648" y="1772815"/>
          <a:ext cx="7200800" cy="3882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xmlns="" val="1833053951"/>
              </p:ext>
            </p:extLst>
          </p:nvPr>
        </p:nvGraphicFramePr>
        <p:xfrm>
          <a:off x="1857718" y="1484784"/>
          <a:ext cx="6962754" cy="4834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xmlns="" val="31547507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3484200"/>
              </p:ext>
            </p:extLst>
          </p:nvPr>
        </p:nvGraphicFramePr>
        <p:xfrm>
          <a:off x="1763688" y="1484784"/>
          <a:ext cx="6775748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45561545"/>
              </p:ext>
            </p:extLst>
          </p:nvPr>
        </p:nvGraphicFramePr>
        <p:xfrm>
          <a:off x="2051720" y="1628800"/>
          <a:ext cx="633670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99792" y="81819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Домаћинства према броју чланова</a:t>
            </a:r>
            <a:endParaRPr lang="en-US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01390251"/>
              </p:ext>
            </p:extLst>
          </p:nvPr>
        </p:nvGraphicFramePr>
        <p:xfrm>
          <a:off x="1403648" y="1772815"/>
          <a:ext cx="7200800" cy="3882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14457650"/>
              </p:ext>
            </p:extLst>
          </p:nvPr>
        </p:nvGraphicFramePr>
        <p:xfrm>
          <a:off x="1554479" y="1628800"/>
          <a:ext cx="7227549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2453090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47828696"/>
              </p:ext>
            </p:extLst>
          </p:nvPr>
        </p:nvGraphicFramePr>
        <p:xfrm>
          <a:off x="1763688" y="1484784"/>
          <a:ext cx="6775748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70833246"/>
              </p:ext>
            </p:extLst>
          </p:nvPr>
        </p:nvGraphicFramePr>
        <p:xfrm>
          <a:off x="2051720" y="1628800"/>
          <a:ext cx="633670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99792" y="98072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Зграде/куће према броју станова</a:t>
            </a:r>
            <a:endParaRPr lang="en-US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41694653"/>
              </p:ext>
            </p:extLst>
          </p:nvPr>
        </p:nvGraphicFramePr>
        <p:xfrm>
          <a:off x="1835696" y="1772815"/>
          <a:ext cx="6257156" cy="3882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xmlns="" val="1751795774"/>
              </p:ext>
            </p:extLst>
          </p:nvPr>
        </p:nvGraphicFramePr>
        <p:xfrm>
          <a:off x="1691680" y="2057400"/>
          <a:ext cx="648072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00067030"/>
              </p:ext>
            </p:extLst>
          </p:nvPr>
        </p:nvGraphicFramePr>
        <p:xfrm>
          <a:off x="1774947" y="1350060"/>
          <a:ext cx="6935073" cy="4855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xmlns="" val="2104187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05811812"/>
              </p:ext>
            </p:extLst>
          </p:nvPr>
        </p:nvGraphicFramePr>
        <p:xfrm>
          <a:off x="1763688" y="1484784"/>
          <a:ext cx="6775748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37605200"/>
              </p:ext>
            </p:extLst>
          </p:nvPr>
        </p:nvGraphicFramePr>
        <p:xfrm>
          <a:off x="2051720" y="1484784"/>
          <a:ext cx="633670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99792" y="98072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Станови према основу кориш</a:t>
            </a:r>
            <a:r>
              <a:rPr lang="sr-Cyrl-BA" b="1" dirty="0">
                <a:solidFill>
                  <a:schemeClr val="accent1"/>
                </a:solidFill>
                <a:latin typeface="Arial Narrow" panose="020B0606020202030204" pitchFamily="34" charset="0"/>
              </a:rPr>
              <a:t>ћ</a:t>
            </a:r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ења</a:t>
            </a:r>
            <a:endParaRPr lang="en-US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xmlns="" val="3509292734"/>
              </p:ext>
            </p:extLst>
          </p:nvPr>
        </p:nvGraphicFramePr>
        <p:xfrm>
          <a:off x="1691680" y="2057400"/>
          <a:ext cx="648072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01624458"/>
              </p:ext>
            </p:extLst>
          </p:nvPr>
        </p:nvGraphicFramePr>
        <p:xfrm>
          <a:off x="1807710" y="1628800"/>
          <a:ext cx="6775748" cy="4147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23635978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94013641"/>
              </p:ext>
            </p:extLst>
          </p:nvPr>
        </p:nvGraphicFramePr>
        <p:xfrm>
          <a:off x="1763688" y="1484784"/>
          <a:ext cx="6775748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6714685"/>
              </p:ext>
            </p:extLst>
          </p:nvPr>
        </p:nvGraphicFramePr>
        <p:xfrm>
          <a:off x="2051720" y="1628800"/>
          <a:ext cx="633670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99792" y="98072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Станови према броју соба</a:t>
            </a:r>
            <a:endParaRPr lang="en-US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4273736"/>
              </p:ext>
            </p:extLst>
          </p:nvPr>
        </p:nvGraphicFramePr>
        <p:xfrm>
          <a:off x="1835696" y="1772815"/>
          <a:ext cx="6257156" cy="3882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xmlns="" val="870854902"/>
              </p:ext>
            </p:extLst>
          </p:nvPr>
        </p:nvGraphicFramePr>
        <p:xfrm>
          <a:off x="1691680" y="2057400"/>
          <a:ext cx="648072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03573553"/>
              </p:ext>
            </p:extLst>
          </p:nvPr>
        </p:nvGraphicFramePr>
        <p:xfrm>
          <a:off x="1949847" y="1639158"/>
          <a:ext cx="6431037" cy="4602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xmlns="" val="3422023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99792" y="98072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Домаћинства која обављају пољопривредну активност</a:t>
            </a:r>
            <a:endParaRPr lang="en-US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21343047"/>
              </p:ext>
            </p:extLst>
          </p:nvPr>
        </p:nvGraphicFramePr>
        <p:xfrm>
          <a:off x="1547664" y="1772815"/>
          <a:ext cx="7128792" cy="4392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xmlns="" val="1014824946"/>
              </p:ext>
            </p:extLst>
          </p:nvPr>
        </p:nvGraphicFramePr>
        <p:xfrm>
          <a:off x="1691680" y="2057400"/>
          <a:ext cx="648072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42604128"/>
              </p:ext>
            </p:extLst>
          </p:nvPr>
        </p:nvGraphicFramePr>
        <p:xfrm>
          <a:off x="1649730" y="1939290"/>
          <a:ext cx="7026726" cy="4009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xmlns="" val="4016826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5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1547664" y="836712"/>
            <a:ext cx="7315200" cy="5546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Cyrl-BA" sz="3200" b="1" dirty="0" smtClean="0">
                <a:solidFill>
                  <a:srgbClr val="495778"/>
                </a:solidFill>
                <a:latin typeface="Arial Narrow" pitchFamily="34" charset="0"/>
              </a:rPr>
              <a:t>РЕЗУЛТАТИ ПОПИСА СТАНОВНИШТВА, ДОМАЋИНСТАВА И СТАНОВА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Cyrl-BA" sz="3200" b="1" dirty="0" smtClean="0">
                <a:solidFill>
                  <a:srgbClr val="495778"/>
                </a:solidFill>
                <a:latin typeface="Arial Narrow" pitchFamily="34" charset="0"/>
              </a:rPr>
              <a:t>У РЕПУБЛИЦИ СРПСКОЈ 2013. ГОДИНЕ</a:t>
            </a:r>
            <a:endParaRPr lang="sr-Latn-CS" sz="3200" b="1" dirty="0" smtClean="0">
              <a:solidFill>
                <a:srgbClr val="495778"/>
              </a:solidFill>
              <a:latin typeface="Arial Narrow" pitchFamily="34" charset="0"/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CS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RS" b="1" dirty="0" smtClean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RS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RS" b="1" dirty="0" smtClean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Cyrl-RS" sz="3200" b="1" dirty="0" smtClean="0">
                <a:solidFill>
                  <a:srgbClr val="495778"/>
                </a:solidFill>
                <a:latin typeface="Arial Narrow" panose="020B0606020202030204" pitchFamily="34" charset="0"/>
              </a:rPr>
              <a:t>Хвала на пажњи</a:t>
            </a:r>
            <a:endParaRPr lang="sr-Cyrl-RS" sz="3200" b="1" dirty="0">
              <a:solidFill>
                <a:srgbClr val="495778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RS" b="1" dirty="0" smtClean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sr-Cyrl-RS" b="1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Cyrl-BA" sz="2400" dirty="0" smtClean="0">
                <a:solidFill>
                  <a:srgbClr val="495778"/>
                </a:solidFill>
                <a:latin typeface="Arial Narrow" pitchFamily="34" charset="0"/>
              </a:rPr>
              <a:t>децембар</a:t>
            </a:r>
            <a:r>
              <a:rPr lang="en-US" sz="2400" dirty="0" smtClean="0">
                <a:solidFill>
                  <a:srgbClr val="495778"/>
                </a:solidFill>
                <a:latin typeface="Arial Narrow" pitchFamily="34" charset="0"/>
              </a:rPr>
              <a:t> </a:t>
            </a:r>
            <a:r>
              <a:rPr lang="sr-Cyrl-CS" sz="2400" dirty="0" smtClean="0">
                <a:solidFill>
                  <a:srgbClr val="495778"/>
                </a:solidFill>
                <a:latin typeface="Arial Narrow" pitchFamily="34" charset="0"/>
              </a:rPr>
              <a:t>2016</a:t>
            </a:r>
            <a:r>
              <a:rPr lang="en-US" sz="2400" dirty="0" smtClean="0">
                <a:solidFill>
                  <a:srgbClr val="495778"/>
                </a:solidFill>
                <a:latin typeface="Arial Narrow" pitchFamily="34" charset="0"/>
              </a:rPr>
              <a:t>.</a:t>
            </a:r>
            <a:endParaRPr lang="sr-Latn-CS" sz="2400" dirty="0">
              <a:solidFill>
                <a:srgbClr val="495778"/>
              </a:solidFill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sr-Latn-CS" sz="1600" dirty="0">
                <a:solidFill>
                  <a:srgbClr val="495778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0243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7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024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024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0249" name="TextBox 12"/>
          <p:cNvSpPr txBox="1">
            <a:spLocks noChangeArrowheads="1"/>
          </p:cNvSpPr>
          <p:nvPr/>
        </p:nvSpPr>
        <p:spPr bwMode="auto">
          <a:xfrm>
            <a:off x="2916238" y="4365625"/>
            <a:ext cx="184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pic>
        <p:nvPicPr>
          <p:cNvPr id="10250" name="Picture 14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2483768" y="903203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itchFamily="34" charset="0"/>
              </a:rPr>
              <a:t>Становништво Републике Српске</a:t>
            </a:r>
            <a:endParaRPr lang="en-US" b="1" dirty="0">
              <a:solidFill>
                <a:schemeClr val="accent1"/>
              </a:solidFill>
              <a:latin typeface="Arial Narrow" pitchFamily="34" charset="0"/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98531012"/>
              </p:ext>
            </p:extLst>
          </p:nvPr>
        </p:nvGraphicFramePr>
        <p:xfrm>
          <a:off x="1872072" y="1775629"/>
          <a:ext cx="660052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3316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1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3319" name="TextBox 15"/>
          <p:cNvSpPr txBox="1">
            <a:spLocks noChangeArrowheads="1"/>
          </p:cNvSpPr>
          <p:nvPr/>
        </p:nvSpPr>
        <p:spPr bwMode="auto">
          <a:xfrm>
            <a:off x="2483769" y="2204864"/>
            <a:ext cx="4896544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Cyrl-CS" sz="2000" b="1" dirty="0">
                <a:solidFill>
                  <a:srgbClr val="495778"/>
                </a:solidFill>
                <a:cs typeface="Tahoma" pitchFamily="34" charset="0"/>
              </a:rPr>
              <a:t>     </a:t>
            </a:r>
            <a:endParaRPr lang="en-US" sz="2000" b="1" dirty="0">
              <a:solidFill>
                <a:srgbClr val="495778"/>
              </a:solidFill>
              <a:cs typeface="Tahoma" pitchFamily="34" charset="0"/>
            </a:endParaRPr>
          </a:p>
          <a:p>
            <a:r>
              <a:rPr lang="sr-Cyrl-CS" sz="2400" b="1" dirty="0" smtClean="0">
                <a:solidFill>
                  <a:srgbClr val="495778"/>
                </a:solidFill>
              </a:rPr>
              <a:t> </a:t>
            </a:r>
            <a:endParaRPr lang="sr-Cyrl-CS" sz="2400" b="1" dirty="0">
              <a:solidFill>
                <a:srgbClr val="495778"/>
              </a:solidFill>
            </a:endParaRPr>
          </a:p>
          <a:p>
            <a:endParaRPr lang="sr-Cyrl-CS" sz="2000" b="1" dirty="0">
              <a:solidFill>
                <a:srgbClr val="495778"/>
              </a:solidFill>
            </a:endParaRPr>
          </a:p>
          <a:p>
            <a:endParaRPr lang="sr-Cyrl-CS" sz="2000" b="1" dirty="0">
              <a:solidFill>
                <a:srgbClr val="495778"/>
              </a:solidFill>
            </a:endParaRPr>
          </a:p>
          <a:p>
            <a:endParaRPr lang="sr-Cyrl-CS" sz="2000" b="1" dirty="0">
              <a:solidFill>
                <a:srgbClr val="495778"/>
              </a:solidFill>
            </a:endParaRPr>
          </a:p>
          <a:p>
            <a:endParaRPr lang="sr-Cyrl-BA" sz="2000" b="1" dirty="0">
              <a:solidFill>
                <a:srgbClr val="495778"/>
              </a:solidFill>
            </a:endParaRPr>
          </a:p>
          <a:p>
            <a:r>
              <a:rPr lang="sr-Cyrl-BA" sz="2400" b="1" i="1" dirty="0">
                <a:solidFill>
                  <a:srgbClr val="495778"/>
                </a:solidFill>
                <a:cs typeface="Tahoma" pitchFamily="34" charset="0"/>
              </a:rPr>
              <a:t>  </a:t>
            </a:r>
            <a:endParaRPr lang="en-US" sz="2400" b="1" i="1" dirty="0">
              <a:solidFill>
                <a:srgbClr val="495778"/>
              </a:solidFill>
              <a:cs typeface="Tahoma" pitchFamily="34" charset="0"/>
            </a:endParaRPr>
          </a:p>
          <a:p>
            <a:r>
              <a:rPr lang="en-US" sz="2000" b="1" dirty="0">
                <a:solidFill>
                  <a:srgbClr val="495778"/>
                </a:solidFill>
                <a:cs typeface="Tahoma" pitchFamily="34" charset="0"/>
              </a:rPr>
              <a:t>   </a:t>
            </a:r>
            <a:endParaRPr lang="sr-Cyrl-BA" sz="2400" b="1" dirty="0">
              <a:solidFill>
                <a:srgbClr val="495778"/>
              </a:solidFill>
              <a:cs typeface="Tahoma" pitchFamily="34" charset="0"/>
            </a:endParaRPr>
          </a:p>
          <a:p>
            <a:endParaRPr lang="en-US" dirty="0"/>
          </a:p>
        </p:txBody>
      </p:sp>
      <p:pic>
        <p:nvPicPr>
          <p:cNvPr id="13321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915816" y="896389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b="1" dirty="0" smtClean="0">
                <a:solidFill>
                  <a:schemeClr val="accent1"/>
                </a:solidFill>
                <a:latin typeface="Arial Narrow" pitchFamily="34" charset="0"/>
              </a:rPr>
              <a:t>Градови Републике Српске по броју становника</a:t>
            </a:r>
            <a:endParaRPr lang="en-US" b="1" dirty="0">
              <a:solidFill>
                <a:schemeClr val="accent1"/>
              </a:solidFill>
              <a:latin typeface="Arial Narrow" pitchFamily="34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78813945"/>
              </p:ext>
            </p:extLst>
          </p:nvPr>
        </p:nvGraphicFramePr>
        <p:xfrm>
          <a:off x="2157776" y="1744589"/>
          <a:ext cx="6030416" cy="4234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0243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7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024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024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0249" name="TextBox 12"/>
          <p:cNvSpPr txBox="1">
            <a:spLocks noChangeArrowheads="1"/>
          </p:cNvSpPr>
          <p:nvPr/>
        </p:nvSpPr>
        <p:spPr bwMode="auto">
          <a:xfrm>
            <a:off x="2916238" y="4365625"/>
            <a:ext cx="184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pic>
        <p:nvPicPr>
          <p:cNvPr id="10250" name="Picture 14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2339466" y="655285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r-Cyrl-BA" dirty="0" smtClean="0">
              <a:latin typeface="Arial Narrow" pitchFamily="34" charset="0"/>
            </a:endParaRPr>
          </a:p>
          <a:p>
            <a:pPr algn="ctr"/>
            <a:r>
              <a:rPr lang="sr-Cyrl-BA" b="1" dirty="0">
                <a:solidFill>
                  <a:schemeClr val="accent1"/>
                </a:solidFill>
                <a:latin typeface="Arial Narrow" pitchFamily="34" charset="0"/>
              </a:rPr>
              <a:t>Однос </a:t>
            </a:r>
            <a:r>
              <a:rPr lang="sr-Cyrl-BA" b="1" dirty="0" smtClean="0">
                <a:solidFill>
                  <a:schemeClr val="accent1"/>
                </a:solidFill>
                <a:latin typeface="Arial Narrow" pitchFamily="34" charset="0"/>
              </a:rPr>
              <a:t>женског и мушког становништва</a:t>
            </a:r>
            <a:endParaRPr lang="en-US" b="1" dirty="0">
              <a:solidFill>
                <a:schemeClr val="accent1"/>
              </a:solidFill>
              <a:latin typeface="Arial Narrow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69382268"/>
              </p:ext>
            </p:extLst>
          </p:nvPr>
        </p:nvGraphicFramePr>
        <p:xfrm>
          <a:off x="2483768" y="1556792"/>
          <a:ext cx="547260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0243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7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024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024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0249" name="TextBox 12"/>
          <p:cNvSpPr txBox="1">
            <a:spLocks noChangeArrowheads="1"/>
          </p:cNvSpPr>
          <p:nvPr/>
        </p:nvSpPr>
        <p:spPr bwMode="auto">
          <a:xfrm>
            <a:off x="2916238" y="4365625"/>
            <a:ext cx="184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pic>
        <p:nvPicPr>
          <p:cNvPr id="10250" name="Picture 14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2339752" y="764704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itchFamily="34" charset="0"/>
              </a:rPr>
              <a:t>Становништво Републике Српске према старости и полу, по петогодиштима</a:t>
            </a:r>
            <a:endParaRPr lang="en-US" b="1" dirty="0">
              <a:solidFill>
                <a:schemeClr val="accent1"/>
              </a:solidFill>
              <a:latin typeface="Arial Narrow" pitchFamily="34" charset="0"/>
            </a:endParaRP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xmlns="" val="1133788323"/>
              </p:ext>
            </p:extLst>
          </p:nvPr>
        </p:nvGraphicFramePr>
        <p:xfrm>
          <a:off x="2195736" y="1484784"/>
          <a:ext cx="5976664" cy="4828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5364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sp>
        <p:nvSpPr>
          <p:cNvPr id="15367" name="Rectangle 8"/>
          <p:cNvSpPr>
            <a:spLocks noChangeArrowheads="1"/>
          </p:cNvSpPr>
          <p:nvPr/>
        </p:nvSpPr>
        <p:spPr bwMode="auto">
          <a:xfrm>
            <a:off x="1547664" y="476673"/>
            <a:ext cx="69183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800" b="1" dirty="0" smtClean="0">
              <a:solidFill>
                <a:srgbClr val="495778"/>
              </a:solidFill>
              <a:cs typeface="Tahoma" pitchFamily="34" charset="0"/>
            </a:endParaRPr>
          </a:p>
          <a:p>
            <a:endParaRPr lang="en-US" sz="2800" b="1" dirty="0">
              <a:solidFill>
                <a:srgbClr val="495778"/>
              </a:solidFill>
              <a:cs typeface="Tahoma" pitchFamily="34" charset="0"/>
            </a:endParaRPr>
          </a:p>
          <a:p>
            <a:r>
              <a:rPr lang="ru-RU" sz="2800" dirty="0" smtClean="0">
                <a:solidFill>
                  <a:srgbClr val="495778"/>
                </a:solidFill>
                <a:cs typeface="Tahoma" pitchFamily="34" charset="0"/>
              </a:rPr>
              <a:t> </a:t>
            </a:r>
            <a:endParaRPr lang="en-US" sz="2800" dirty="0">
              <a:solidFill>
                <a:srgbClr val="495778"/>
              </a:solidFill>
              <a:cs typeface="Tahoma" pitchFamily="34" charset="0"/>
            </a:endParaRPr>
          </a:p>
        </p:txBody>
      </p:sp>
      <p:pic>
        <p:nvPicPr>
          <p:cNvPr id="15369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7745" y="764704"/>
            <a:ext cx="6198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b="1" dirty="0" smtClean="0">
                <a:solidFill>
                  <a:schemeClr val="accent1"/>
                </a:solidFill>
                <a:latin typeface="Arial Narrow" pitchFamily="34" charset="0"/>
              </a:rPr>
              <a:t>Однос млађег и старијег становништва, укупно и према полу</a:t>
            </a:r>
            <a:endParaRPr lang="en-US" b="1" dirty="0">
              <a:solidFill>
                <a:schemeClr val="accent1"/>
              </a:solidFill>
              <a:latin typeface="Arial Narrow" pitchFamily="34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75794013"/>
              </p:ext>
            </p:extLst>
          </p:nvPr>
        </p:nvGraphicFramePr>
        <p:xfrm>
          <a:off x="2063234" y="1556792"/>
          <a:ext cx="6179989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93353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5856" y="69269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itchFamily="34" charset="0"/>
              </a:rPr>
              <a:t>Етничка/национална припадност</a:t>
            </a:r>
            <a:endParaRPr lang="en-US" b="1" dirty="0">
              <a:solidFill>
                <a:schemeClr val="accent1"/>
              </a:solidFill>
              <a:latin typeface="Arial Narrow" pitchFamily="34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97055642"/>
              </p:ext>
            </p:extLst>
          </p:nvPr>
        </p:nvGraphicFramePr>
        <p:xfrm>
          <a:off x="1927586" y="1465668"/>
          <a:ext cx="646246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516471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550" y="0"/>
            <a:ext cx="817245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sr-Cyrl-CS" sz="2000" b="1" dirty="0">
                <a:solidFill>
                  <a:srgbClr val="495778"/>
                </a:solidFill>
                <a:latin typeface="Arial Narrow" panose="020B0606020202030204" pitchFamily="34" charset="0"/>
              </a:rPr>
              <a:t>Попис становништва, домаћинстава и станова у РС 2013. године</a:t>
            </a:r>
            <a:endParaRPr lang="en-US" sz="2000" b="1" dirty="0">
              <a:solidFill>
                <a:srgbClr val="495778"/>
              </a:solidFill>
              <a:latin typeface="Arial Narrow" pitchFamily="34" charset="0"/>
            </a:endParaRPr>
          </a:p>
        </p:txBody>
      </p:sp>
      <p:pic>
        <p:nvPicPr>
          <p:cNvPr id="17412" name="Picture 27" descr="Grafo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/>
          </a:p>
        </p:txBody>
      </p:sp>
      <p:pic>
        <p:nvPicPr>
          <p:cNvPr id="17417" name="Picture 9" descr="Mali-Transpar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7223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9"/>
          <p:cNvSpPr>
            <a:spLocks noChangeArrowheads="1"/>
          </p:cNvSpPr>
          <p:nvPr/>
        </p:nvSpPr>
        <p:spPr bwMode="auto">
          <a:xfrm rot="-5400000">
            <a:off x="-2199481" y="3432453"/>
            <a:ext cx="64817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sr-Cyrl-BA" sz="2000" dirty="0">
                <a:solidFill>
                  <a:srgbClr val="C8E6E6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Републички завод за статистику</a:t>
            </a:r>
            <a:endParaRPr lang="en-US" sz="2000" dirty="0">
              <a:solidFill>
                <a:srgbClr val="C8E6E6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01591" y="76784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b="1" dirty="0" smtClean="0">
                <a:solidFill>
                  <a:schemeClr val="accent1"/>
                </a:solidFill>
                <a:latin typeface="Arial Narrow" pitchFamily="34" charset="0"/>
              </a:rPr>
              <a:t>Вјероисповијест</a:t>
            </a:r>
            <a:endParaRPr lang="en-US" b="1" dirty="0">
              <a:solidFill>
                <a:schemeClr val="accent1"/>
              </a:solidFill>
              <a:latin typeface="Arial Narrow" pitchFamily="34" charset="0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xmlns="" val="2070701405"/>
              </p:ext>
            </p:extLst>
          </p:nvPr>
        </p:nvGraphicFramePr>
        <p:xfrm>
          <a:off x="2195736" y="1628800"/>
          <a:ext cx="6336704" cy="4774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71100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15943</TotalTime>
  <Words>826</Words>
  <Application>Microsoft Office PowerPoint</Application>
  <PresentationFormat>On-screen Show (4:3)</PresentationFormat>
  <Paragraphs>251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RZS 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Vladan Sibinovic</dc:creator>
  <cp:lastModifiedBy>RSIS</cp:lastModifiedBy>
  <cp:revision>2416</cp:revision>
  <cp:lastPrinted>2016-12-30T09:41:10Z</cp:lastPrinted>
  <dcterms:created xsi:type="dcterms:W3CDTF">2004-12-13T09:54:15Z</dcterms:created>
  <dcterms:modified xsi:type="dcterms:W3CDTF">2017-01-03T10:47:05Z</dcterms:modified>
</cp:coreProperties>
</file>