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8.jpg" ContentType="image/png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  <p:sldMasterId id="2147483659" r:id="rId2"/>
    <p:sldMasterId id="2147483664" r:id="rId3"/>
  </p:sldMasterIdLst>
  <p:notesMasterIdLst>
    <p:notesMasterId r:id="rId21"/>
  </p:notesMasterIdLst>
  <p:handoutMasterIdLst>
    <p:handoutMasterId r:id="rId22"/>
  </p:handoutMasterIdLst>
  <p:sldIdLst>
    <p:sldId id="256" r:id="rId4"/>
    <p:sldId id="257" r:id="rId5"/>
    <p:sldId id="294" r:id="rId6"/>
    <p:sldId id="290" r:id="rId7"/>
    <p:sldId id="305" r:id="rId8"/>
    <p:sldId id="308" r:id="rId9"/>
    <p:sldId id="311" r:id="rId10"/>
    <p:sldId id="312" r:id="rId11"/>
    <p:sldId id="309" r:id="rId12"/>
    <p:sldId id="310" r:id="rId13"/>
    <p:sldId id="306" r:id="rId14"/>
    <p:sldId id="265" r:id="rId15"/>
    <p:sldId id="316" r:id="rId16"/>
    <p:sldId id="315" r:id="rId17"/>
    <p:sldId id="313" r:id="rId18"/>
    <p:sldId id="314" r:id="rId19"/>
    <p:sldId id="296" r:id="rId20"/>
  </p:sldIdLst>
  <p:sldSz cx="9144000" cy="5143500" type="screen16x9"/>
  <p:notesSz cx="7010400" cy="92964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0DD2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48" autoAdjust="0"/>
    <p:restoredTop sz="64651" autoAdjust="0"/>
  </p:normalViewPr>
  <p:slideViewPr>
    <p:cSldViewPr showGuides="1">
      <p:cViewPr varScale="1">
        <p:scale>
          <a:sx n="93" d="100"/>
          <a:sy n="93" d="100"/>
        </p:scale>
        <p:origin x="2112" y="84"/>
      </p:cViewPr>
      <p:guideLst>
        <p:guide orient="horz" pos="184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-3192" y="-7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sr-Latn-BA" sz="1200" dirty="0" smtClean="0"/>
              <a:t>VI</a:t>
            </a:r>
            <a:r>
              <a:rPr lang="en-US" sz="1200" dirty="0" smtClean="0"/>
              <a:t> 202</a:t>
            </a:r>
            <a:r>
              <a:rPr lang="sr-Latn-BA" sz="1200" dirty="0" smtClean="0"/>
              <a:t>4</a:t>
            </a:r>
            <a:r>
              <a:rPr lang="sr-Cyrl-RS" sz="1200" dirty="0" smtClean="0"/>
              <a:t> </a:t>
            </a:r>
            <a:r>
              <a:rPr lang="sr-Latn-BA" sz="1200" dirty="0" smtClean="0"/>
              <a:t>/</a:t>
            </a:r>
            <a:r>
              <a:rPr lang="sr-Cyrl-RS" sz="1200" dirty="0" smtClean="0"/>
              <a:t> </a:t>
            </a:r>
            <a:r>
              <a:rPr lang="sr-Latn-BA" sz="1200" dirty="0" smtClean="0"/>
              <a:t>VI</a:t>
            </a:r>
            <a:r>
              <a:rPr lang="en-US" sz="1200" dirty="0" smtClean="0"/>
              <a:t> 202</a:t>
            </a:r>
            <a:r>
              <a:rPr lang="sr-Latn-BA" sz="1200" dirty="0" smtClean="0"/>
              <a:t>3</a:t>
            </a:r>
            <a:endParaRPr lang="en-US" sz="1200" dirty="0"/>
          </a:p>
        </c:rich>
      </c:tx>
      <c:layout>
        <c:manualLayout>
          <c:xMode val="edge"/>
          <c:yMode val="edge"/>
          <c:x val="0.39680301654541278"/>
          <c:y val="0.926638057509614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58752383994371"/>
          <c:y val="4.3656970930878482E-2"/>
          <c:w val="0.74376197783579612"/>
          <c:h val="0.772608420120551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Industrija!$C$29:$C$30</c:f>
              <c:strCache>
                <c:ptCount val="2"/>
                <c:pt idx="0">
                  <c:v>VI 2024</c:v>
                </c:pt>
                <c:pt idx="1">
                  <c:v>VI 2023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05C-41C7-A975-274B8A529938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05C-41C7-A975-274B8A52993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305C-41C7-A975-274B8A529938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305C-41C7-A975-274B8A529938}"/>
              </c:ext>
            </c:extLst>
          </c:dPt>
          <c:dLbls>
            <c:dLbl>
              <c:idx val="0"/>
              <c:layout>
                <c:manualLayout>
                  <c:x val="2.5594982200045405E-3"/>
                  <c:y val="1.6406445795428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05C-41C7-A975-274B8A529938}"/>
                </c:ext>
              </c:extLst>
            </c:dLbl>
            <c:dLbl>
              <c:idx val="1"/>
              <c:layout>
                <c:manualLayout>
                  <c:x val="-0.21173719489257523"/>
                  <c:y val="-1.0560842076979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05C-41C7-A975-274B8A529938}"/>
                </c:ext>
              </c:extLst>
            </c:dLbl>
            <c:dLbl>
              <c:idx val="2"/>
              <c:layout>
                <c:manualLayout>
                  <c:x val="-0.35778261479718626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05C-41C7-A975-274B8A529938}"/>
                </c:ext>
              </c:extLst>
            </c:dLbl>
            <c:dLbl>
              <c:idx val="3"/>
              <c:layout>
                <c:manualLayout>
                  <c:x val="-0.23247465681201107"/>
                  <c:y val="7.43005299152805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05C-41C7-A975-274B8A5299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Industrija!$B$31:$B$34</c:f>
              <c:strCache>
                <c:ptCount val="4"/>
                <c:pt idx="0">
                  <c:v>ВАЂЕЊЕ РУДА И КАМЕНА</c:v>
                </c:pt>
                <c:pt idx="1">
                  <c:v>ПРЕРАЂИВАЧКА ИНДУСТРИЈА</c:v>
                </c:pt>
                <c:pt idx="2">
                  <c:v>ПРОИЗ. И СНАБД. ЕЛ. ЕНЕРГИЈОМ, ГАСОМ, ПАРОМ И КЛИМАТИЗАЦИЈА</c:v>
                </c:pt>
                <c:pt idx="3">
                  <c:v>ИНДУСТРИЈА УКУПНО</c:v>
                </c:pt>
              </c:strCache>
            </c:strRef>
          </c:cat>
          <c:val>
            <c:numRef>
              <c:f>Industrija!$C$31:$C$34</c:f>
              <c:numCache>
                <c:formatCode>0.0%</c:formatCode>
                <c:ptCount val="4"/>
                <c:pt idx="0">
                  <c:v>0.28899999999999998</c:v>
                </c:pt>
                <c:pt idx="1">
                  <c:v>-6.7000000000000004E-2</c:v>
                </c:pt>
                <c:pt idx="2">
                  <c:v>-0.16300000000000001</c:v>
                </c:pt>
                <c:pt idx="3">
                  <c:v>-8.3000000000000004E-2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05C-41C7-A975-274B8A5299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80128432"/>
        <c:axId val="380124272"/>
      </c:barChart>
      <c:catAx>
        <c:axId val="380128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0124272"/>
        <c:crosses val="autoZero"/>
        <c:auto val="1"/>
        <c:lblAlgn val="ctr"/>
        <c:lblOffset val="100"/>
        <c:noMultiLvlLbl val="0"/>
      </c:catAx>
      <c:valAx>
        <c:axId val="3801242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0128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A82-41BD-B4DD-3FEFDE6EB98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A82-41BD-B4DD-3FEFDE6EB986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FA82-41BD-B4DD-3FEFDE6EB986}"/>
              </c:ext>
            </c:extLst>
          </c:dPt>
          <c:dLbls>
            <c:dLbl>
              <c:idx val="1"/>
              <c:layout>
                <c:manualLayout>
                  <c:x val="-5.909343715239154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A82-41BD-B4DD-3FEFDE6EB986}"/>
                </c:ext>
              </c:extLst>
            </c:dLbl>
            <c:dLbl>
              <c:idx val="2"/>
              <c:layout>
                <c:manualLayout>
                  <c:x val="-5.9093437152391544E-3"/>
                  <c:y val="-3.50547806854230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A82-41BD-B4DD-3FEFDE6EB986}"/>
                </c:ext>
              </c:extLst>
            </c:dLbl>
            <c:dLbl>
              <c:idx val="3"/>
              <c:layout>
                <c:manualLayout>
                  <c:x val="-7.09883127371356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A82-41BD-B4DD-3FEFDE6EB986}"/>
                </c:ext>
              </c:extLst>
            </c:dLbl>
            <c:dLbl>
              <c:idx val="4"/>
              <c:layout>
                <c:manualLayout>
                  <c:x val="-7.2569216938150457E-3"/>
                  <c:y val="-3.50547806854230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A-0AD0-4596-893B-5B59F0413310}"/>
                </c:ext>
              </c:extLst>
            </c:dLbl>
            <c:dLbl>
              <c:idx val="5"/>
              <c:layout>
                <c:manualLayout>
                  <c:x val="-9.654467673366145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9-0AD0-4596-893B-5B59F0413310}"/>
                </c:ext>
              </c:extLst>
            </c:dLbl>
            <c:dLbl>
              <c:idx val="6"/>
              <c:layout>
                <c:manualLayout>
                  <c:x val="-1.304507862617520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8-0AD0-4596-893B-5B59F0413310}"/>
                </c:ext>
              </c:extLst>
            </c:dLbl>
            <c:dLbl>
              <c:idx val="7"/>
              <c:layout>
                <c:manualLayout>
                  <c:x val="-5.827441449403557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0AD0-4596-893B-5B59F0413310}"/>
                </c:ext>
              </c:extLst>
            </c:dLbl>
            <c:dLbl>
              <c:idx val="8"/>
              <c:layout>
                <c:manualLayout>
                  <c:x val="-8.649498301004270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0AD0-4596-893B-5B59F0413310}"/>
                </c:ext>
              </c:extLst>
            </c:dLbl>
            <c:dLbl>
              <c:idx val="9"/>
              <c:layout>
                <c:manualLayout>
                  <c:x val="-9.1618636384416061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0AD0-4596-893B-5B59F0413310}"/>
                </c:ext>
              </c:extLst>
            </c:dLbl>
            <c:dLbl>
              <c:idx val="10"/>
              <c:layout>
                <c:manualLayout>
                  <c:x val="-1.0831812744754556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0AD0-4596-893B-5B59F0413310}"/>
                </c:ext>
              </c:extLst>
            </c:dLbl>
            <c:dLbl>
              <c:idx val="11"/>
              <c:layout>
                <c:manualLayout>
                  <c:x val="-5.7595863745104909E-3"/>
                  <c:y val="-6.4266355512852721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0AD0-4596-893B-5B59F0413310}"/>
                </c:ext>
              </c:extLst>
            </c:dLbl>
            <c:dLbl>
              <c:idx val="12"/>
              <c:layout>
                <c:manualLayout>
                  <c:x val="-8.4987886083471749E-3"/>
                  <c:y val="3.50547806854230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0AD0-4596-893B-5B59F0413310}"/>
                </c:ext>
              </c:extLst>
            </c:dLbl>
            <c:dLbl>
              <c:idx val="13"/>
              <c:layout>
                <c:manualLayout>
                  <c:x val="-1.3687201913846436E-2"/>
                  <c:y val="-3.505478068542341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0AD0-4596-893B-5B59F0413310}"/>
                </c:ext>
              </c:extLst>
            </c:dLbl>
            <c:dLbl>
              <c:idx val="14"/>
              <c:layout>
                <c:manualLayout>
                  <c:x val="-8.4361714690601008E-3"/>
                  <c:y val="-3.213317775642636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0AD0-4596-893B-5B59F0413310}"/>
                </c:ext>
              </c:extLst>
            </c:dLbl>
            <c:dLbl>
              <c:idx val="15"/>
              <c:layout>
                <c:manualLayout>
                  <c:x val="-2.388736724214119E-3"/>
                  <c:y val="-3.50547806854230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0AD0-4596-893B-5B59F0413310}"/>
                </c:ext>
              </c:extLst>
            </c:dLbl>
            <c:dLbl>
              <c:idx val="16"/>
              <c:layout>
                <c:manualLayout>
                  <c:x val="-5.412454096637165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0AD0-4596-893B-5B59F0413310}"/>
                </c:ext>
              </c:extLst>
            </c:dLbl>
            <c:dLbl>
              <c:idx val="17"/>
              <c:layout>
                <c:manualLayout>
                  <c:x val="-7.1057358251938986E-3"/>
                  <c:y val="-3.50547806854230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0AD0-4596-893B-5B59F0413310}"/>
                </c:ext>
              </c:extLst>
            </c:dLbl>
            <c:dLbl>
              <c:idx val="18"/>
              <c:layout>
                <c:manualLayout>
                  <c:x val="-7.1057358251940097E-3"/>
                  <c:y val="-3.50547806854230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0AD0-4596-893B-5B59F04133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Sheet1!$A$2:$A$20</c:f>
              <c:strCache>
                <c:ptCount val="19"/>
                <c:pt idx="0">
                  <c:v>Посл. некрет.</c:v>
                </c:pt>
                <c:pt idx="1">
                  <c:v>Вађење руда и камена</c:v>
                </c:pt>
                <c:pt idx="2">
                  <c:v>Админ. и помоћне услужне дјел.</c:v>
                </c:pt>
                <c:pt idx="3">
                  <c:v>Снабдијевање водом; </c:v>
                </c:pt>
                <c:pt idx="4">
                  <c:v>Умјетност, забава и рекр.</c:v>
                </c:pt>
                <c:pt idx="5">
                  <c:v>Остале услужне дјел.</c:v>
                </c:pt>
                <c:pt idx="6">
                  <c:v>Финан. Дјел. и  дјел.осигурања</c:v>
                </c:pt>
                <c:pt idx="7">
                  <c:v>Пoљопр, шум. и риб.</c:v>
                </c:pt>
                <c:pt idx="8">
                  <c:v>Стручне, научне и техничке дјел.</c:v>
                </c:pt>
                <c:pt idx="9">
                  <c:v>Информације и ком.</c:v>
                </c:pt>
                <c:pt idx="10">
                  <c:v>Произв. и снабд. електр. енергијом</c:v>
                </c:pt>
                <c:pt idx="11">
                  <c:v>Саобраћај и складиштење </c:v>
                </c:pt>
                <c:pt idx="12">
                  <c:v>Хотелијерство и угоститељство</c:v>
                </c:pt>
                <c:pt idx="13">
                  <c:v>Грађевинарство </c:v>
                </c:pt>
                <c:pt idx="14">
                  <c:v>Дјелатности здравствене заштите </c:v>
                </c:pt>
                <c:pt idx="15">
                  <c:v>Образовање</c:v>
                </c:pt>
                <c:pt idx="16">
                  <c:v>Јавна управа и одбрана</c:v>
                </c:pt>
                <c:pt idx="17">
                  <c:v>Трговина на велико и  на мало</c:v>
                </c:pt>
                <c:pt idx="18">
                  <c:v>Прерађивачка индустрија </c:v>
                </c:pt>
              </c:strCache>
            </c:strRef>
          </c:cat>
          <c:val>
            <c:numRef>
              <c:f>Sheet1!$B$2:$B$20</c:f>
              <c:numCache>
                <c:formatCode>0.0%</c:formatCode>
                <c:ptCount val="19"/>
                <c:pt idx="0">
                  <c:v>3.1509378612966125E-3</c:v>
                </c:pt>
                <c:pt idx="1">
                  <c:v>1.6420769270590673E-2</c:v>
                </c:pt>
                <c:pt idx="2">
                  <c:v>1.7069593277078913E-2</c:v>
                </c:pt>
                <c:pt idx="3">
                  <c:v>1.7155873065175752E-2</c:v>
                </c:pt>
                <c:pt idx="4">
                  <c:v>1.8463874652723852E-2</c:v>
                </c:pt>
                <c:pt idx="5">
                  <c:v>2.0313713309520112E-2</c:v>
                </c:pt>
                <c:pt idx="6">
                  <c:v>2.1324912426015082E-2</c:v>
                </c:pt>
                <c:pt idx="7">
                  <c:v>2.7361046401270038E-2</c:v>
                </c:pt>
                <c:pt idx="8">
                  <c:v>2.9462822039309073E-2</c:v>
                </c:pt>
                <c:pt idx="9">
                  <c:v>2.9742368552742836E-2</c:v>
                </c:pt>
                <c:pt idx="10">
                  <c:v>3.0653483115045468E-2</c:v>
                </c:pt>
                <c:pt idx="11">
                  <c:v>4.4382322997014716E-2</c:v>
                </c:pt>
                <c:pt idx="12">
                  <c:v>4.5876688926851997E-2</c:v>
                </c:pt>
                <c:pt idx="13">
                  <c:v>5.0484029611223266E-2</c:v>
                </c:pt>
                <c:pt idx="14">
                  <c:v>7.6067712377698396E-2</c:v>
                </c:pt>
                <c:pt idx="15">
                  <c:v>8.302186329830373E-2</c:v>
                </c:pt>
                <c:pt idx="16">
                  <c:v>9.2843954375248061E-2</c:v>
                </c:pt>
                <c:pt idx="17">
                  <c:v>0.1783644803368363</c:v>
                </c:pt>
                <c:pt idx="18">
                  <c:v>0.19783955410605511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37-4606-8532-B72D14D9F98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326"/>
        <c:axId val="50119424"/>
        <c:axId val="50120960"/>
      </c:barChart>
      <c:catAx>
        <c:axId val="5011942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50120960"/>
        <c:crosses val="autoZero"/>
        <c:auto val="1"/>
        <c:lblAlgn val="ctr"/>
        <c:lblOffset val="100"/>
        <c:noMultiLvlLbl val="0"/>
      </c:catAx>
      <c:valAx>
        <c:axId val="5012096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99000">
                    <a:schemeClr val="tx1">
                      <a:lumMod val="25000"/>
                      <a:lumOff val="75000"/>
                    </a:schemeClr>
                  </a:gs>
                  <a:gs pos="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119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99000">
              <a:schemeClr val="tx1">
                <a:lumMod val="25000"/>
                <a:lumOff val="75000"/>
              </a:schemeClr>
            </a:gs>
            <a:gs pos="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15000"/>
                <a:lumOff val="85000"/>
              </a:schemeClr>
            </a:gs>
            <a:gs pos="0">
              <a:schemeClr val="tx1">
                <a:lumMod val="5000"/>
                <a:lumOff val="9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047BB9-9E9C-4243-ACD8-33FA1C2C061F}" type="doc">
      <dgm:prSet loTypeId="urn:microsoft.com/office/officeart/2005/8/layout/vList5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158E2B-0F34-4087-9E37-98507B64D06C}">
      <dgm:prSet phldrT="[Text]" custT="1"/>
      <dgm:spPr/>
      <dgm:t>
        <a:bodyPr/>
        <a:lstStyle/>
        <a:p>
          <a:r>
            <a:rPr lang="sr-Cyrl-RS" sz="1500" dirty="0" smtClean="0"/>
            <a:t>7,1%</a:t>
          </a:r>
          <a:endParaRPr lang="en-US" sz="1500" dirty="0"/>
        </a:p>
      </dgm:t>
    </dgm:pt>
    <dgm:pt modelId="{77E280EC-98DC-4E91-9218-2DF7FA2E9342}" type="parTrans" cxnId="{3CD59294-ABE0-4CE5-A332-53E6A762665B}">
      <dgm:prSet/>
      <dgm:spPr/>
      <dgm:t>
        <a:bodyPr/>
        <a:lstStyle/>
        <a:p>
          <a:endParaRPr lang="en-US"/>
        </a:p>
      </dgm:t>
    </dgm:pt>
    <dgm:pt modelId="{BE14395F-ADEE-4CE2-91C8-4BE2BF624D51}" type="sibTrans" cxnId="{3CD59294-ABE0-4CE5-A332-53E6A762665B}">
      <dgm:prSet/>
      <dgm:spPr/>
      <dgm:t>
        <a:bodyPr/>
        <a:lstStyle/>
        <a:p>
          <a:endParaRPr lang="en-US"/>
        </a:p>
      </dgm:t>
    </dgm:pt>
    <dgm:pt modelId="{47951B8F-4372-4B67-9FCA-1B0EFE251EF7}">
      <dgm:prSet phldrT="[Text]" custT="1"/>
      <dgm:spPr/>
      <dgm:t>
        <a:bodyPr/>
        <a:lstStyle/>
        <a:p>
          <a:r>
            <a:rPr lang="sr-Cyrl-RS" sz="1050" dirty="0" smtClean="0"/>
            <a:t> </a:t>
          </a:r>
          <a:r>
            <a:rPr lang="sr-Cyrl-RS" sz="1200" dirty="0" smtClean="0"/>
            <a:t>Електрична енергија</a:t>
          </a:r>
          <a:endParaRPr lang="en-US" sz="1200" dirty="0"/>
        </a:p>
      </dgm:t>
    </dgm:pt>
    <dgm:pt modelId="{7842EFF9-9C82-4E6F-B355-FD66B2277067}" type="parTrans" cxnId="{3C29A8DD-FA36-4B9A-B40C-0EB6BEC89C55}">
      <dgm:prSet/>
      <dgm:spPr/>
      <dgm:t>
        <a:bodyPr/>
        <a:lstStyle/>
        <a:p>
          <a:endParaRPr lang="en-US"/>
        </a:p>
      </dgm:t>
    </dgm:pt>
    <dgm:pt modelId="{6FA5E62E-68EF-483A-B222-A375298C690F}" type="sibTrans" cxnId="{3C29A8DD-FA36-4B9A-B40C-0EB6BEC89C55}">
      <dgm:prSet/>
      <dgm:spPr/>
      <dgm:t>
        <a:bodyPr/>
        <a:lstStyle/>
        <a:p>
          <a:endParaRPr lang="en-US"/>
        </a:p>
      </dgm:t>
    </dgm:pt>
    <dgm:pt modelId="{AFF05083-C3FD-4710-8AF6-B14D9BF29D0F}">
      <dgm:prSet phldrT="[Text]" custT="1"/>
      <dgm:spPr/>
      <dgm:t>
        <a:bodyPr/>
        <a:lstStyle/>
        <a:p>
          <a:r>
            <a:rPr lang="sr-Cyrl-RS" sz="1500" dirty="0" smtClean="0"/>
            <a:t>5,7%</a:t>
          </a:r>
          <a:endParaRPr lang="en-US" sz="1500" dirty="0"/>
        </a:p>
      </dgm:t>
    </dgm:pt>
    <dgm:pt modelId="{D0EB9954-C147-4C2E-85C4-F04109C3EB9D}" type="parTrans" cxnId="{9F1F1135-78CC-4DBF-9CE1-71BEC5406F30}">
      <dgm:prSet/>
      <dgm:spPr/>
      <dgm:t>
        <a:bodyPr/>
        <a:lstStyle/>
        <a:p>
          <a:endParaRPr lang="en-US"/>
        </a:p>
      </dgm:t>
    </dgm:pt>
    <dgm:pt modelId="{495FA5D2-09A1-4DE7-BB0D-C036CDEF7673}" type="sibTrans" cxnId="{9F1F1135-78CC-4DBF-9CE1-71BEC5406F30}">
      <dgm:prSet/>
      <dgm:spPr/>
      <dgm:t>
        <a:bodyPr/>
        <a:lstStyle/>
        <a:p>
          <a:endParaRPr lang="en-US"/>
        </a:p>
      </dgm:t>
    </dgm:pt>
    <dgm:pt modelId="{967918A9-A656-4359-827D-7F134D9DD2D0}">
      <dgm:prSet phldrT="[Text]" custT="1"/>
      <dgm:spPr/>
      <dgm:t>
        <a:bodyPr/>
        <a:lstStyle/>
        <a:p>
          <a:r>
            <a:rPr lang="sr-Cyrl-RS" sz="900" dirty="0" smtClean="0"/>
            <a:t> </a:t>
          </a:r>
          <a:r>
            <a:rPr lang="sr-Cyrl-RS" sz="1200" dirty="0" smtClean="0"/>
            <a:t>Умјетни корунд</a:t>
          </a:r>
          <a:endParaRPr lang="en-US" sz="1200" dirty="0"/>
        </a:p>
      </dgm:t>
    </dgm:pt>
    <dgm:pt modelId="{0243BE39-BA76-429F-92D5-DDFAD53E1E53}" type="parTrans" cxnId="{855F6A5A-408D-4887-9588-E5FCA23053D4}">
      <dgm:prSet/>
      <dgm:spPr/>
      <dgm:t>
        <a:bodyPr/>
        <a:lstStyle/>
        <a:p>
          <a:endParaRPr lang="en-US"/>
        </a:p>
      </dgm:t>
    </dgm:pt>
    <dgm:pt modelId="{3942F37C-0A0D-4F8D-82E6-486690594653}" type="sibTrans" cxnId="{855F6A5A-408D-4887-9588-E5FCA23053D4}">
      <dgm:prSet/>
      <dgm:spPr/>
      <dgm:t>
        <a:bodyPr/>
        <a:lstStyle/>
        <a:p>
          <a:endParaRPr lang="en-US"/>
        </a:p>
      </dgm:t>
    </dgm:pt>
    <dgm:pt modelId="{81266A5E-DB1C-4713-B629-C1981D3DECFA}">
      <dgm:prSet phldrT="[Text]" custT="1"/>
      <dgm:spPr/>
      <dgm:t>
        <a:bodyPr/>
        <a:lstStyle/>
        <a:p>
          <a:r>
            <a:rPr lang="sr-Cyrl-RS" sz="1200" dirty="0" smtClean="0"/>
            <a:t>Дијелови обуће</a:t>
          </a:r>
          <a:endParaRPr lang="en-US" sz="1200" dirty="0"/>
        </a:p>
      </dgm:t>
    </dgm:pt>
    <dgm:pt modelId="{9102E704-5F98-4C6C-A216-C8E255923D24}" type="sibTrans" cxnId="{14118440-46B6-4EE0-A93C-07DAFD0268FB}">
      <dgm:prSet/>
      <dgm:spPr/>
      <dgm:t>
        <a:bodyPr/>
        <a:lstStyle/>
        <a:p>
          <a:endParaRPr lang="en-US"/>
        </a:p>
      </dgm:t>
    </dgm:pt>
    <dgm:pt modelId="{20DEDD28-6FEE-40E1-9ABC-9F3ACF394BFC}" type="parTrans" cxnId="{14118440-46B6-4EE0-A93C-07DAFD0268FB}">
      <dgm:prSet/>
      <dgm:spPr/>
      <dgm:t>
        <a:bodyPr/>
        <a:lstStyle/>
        <a:p>
          <a:endParaRPr lang="en-US"/>
        </a:p>
      </dgm:t>
    </dgm:pt>
    <dgm:pt modelId="{07615405-C767-4154-B453-F8672834D105}">
      <dgm:prSet phldrT="[Text]" custT="1"/>
      <dgm:spPr/>
      <dgm:t>
        <a:bodyPr/>
        <a:lstStyle/>
        <a:p>
          <a:r>
            <a:rPr lang="sr-Cyrl-RS" sz="1500" dirty="0" smtClean="0"/>
            <a:t>5,4%</a:t>
          </a:r>
          <a:endParaRPr lang="en-US" sz="1500" dirty="0"/>
        </a:p>
      </dgm:t>
    </dgm:pt>
    <dgm:pt modelId="{0EB5C112-6BDC-41C4-A266-354498DE4531}" type="sibTrans" cxnId="{41D885AC-BC00-44D7-8353-AD0B9E97DB8A}">
      <dgm:prSet/>
      <dgm:spPr/>
      <dgm:t>
        <a:bodyPr/>
        <a:lstStyle/>
        <a:p>
          <a:endParaRPr lang="en-US"/>
        </a:p>
      </dgm:t>
    </dgm:pt>
    <dgm:pt modelId="{ECA6218C-89D7-4F84-A446-6EAB8889D1BC}" type="parTrans" cxnId="{41D885AC-BC00-44D7-8353-AD0B9E97DB8A}">
      <dgm:prSet/>
      <dgm:spPr/>
      <dgm:t>
        <a:bodyPr/>
        <a:lstStyle/>
        <a:p>
          <a:endParaRPr lang="en-US"/>
        </a:p>
      </dgm:t>
    </dgm:pt>
    <dgm:pt modelId="{8E1E9DAA-3C62-4263-BE0C-918305CF1852}" type="pres">
      <dgm:prSet presAssocID="{70047BB9-9E9C-4243-ACD8-33FA1C2C061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0C357F-D412-4C30-856A-ED60B4897AAA}" type="pres">
      <dgm:prSet presAssocID="{3D158E2B-0F34-4087-9E37-98507B64D06C}" presName="linNode" presStyleCnt="0"/>
      <dgm:spPr/>
    </dgm:pt>
    <dgm:pt modelId="{DACC2D5E-D603-4475-8D5F-70CDDC4D4A10}" type="pres">
      <dgm:prSet presAssocID="{3D158E2B-0F34-4087-9E37-98507B64D06C}" presName="parentText" presStyleLbl="node1" presStyleIdx="0" presStyleCnt="3" custScaleX="8782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946AF4-6499-4C3B-8587-49C8563A9B71}" type="pres">
      <dgm:prSet presAssocID="{3D158E2B-0F34-4087-9E37-98507B64D06C}" presName="descendantText" presStyleLbl="alignAccFollowNode1" presStyleIdx="0" presStyleCnt="3" custScaleX="1810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5023B-783D-447D-A48E-30EAE96212F2}" type="pres">
      <dgm:prSet presAssocID="{BE14395F-ADEE-4CE2-91C8-4BE2BF624D51}" presName="sp" presStyleCnt="0"/>
      <dgm:spPr/>
    </dgm:pt>
    <dgm:pt modelId="{3DE663C4-D79F-4C51-9470-C8E04606A92D}" type="pres">
      <dgm:prSet presAssocID="{AFF05083-C3FD-4710-8AF6-B14D9BF29D0F}" presName="linNode" presStyleCnt="0"/>
      <dgm:spPr/>
    </dgm:pt>
    <dgm:pt modelId="{A1886D7C-8DAC-4045-95E8-034AF9E0BFF7}" type="pres">
      <dgm:prSet presAssocID="{AFF05083-C3FD-4710-8AF6-B14D9BF29D0F}" presName="parentText" presStyleLbl="node1" presStyleIdx="1" presStyleCnt="3" custScaleX="15854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47EF5F-D360-4444-B202-F4B301C4873E}" type="pres">
      <dgm:prSet presAssocID="{AFF05083-C3FD-4710-8AF6-B14D9BF29D0F}" presName="descendantText" presStyleLbl="alignAccFollowNode1" presStyleIdx="1" presStyleCnt="3" custScaleX="3293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F255E5-71C2-48AC-8D67-056B84864D31}" type="pres">
      <dgm:prSet presAssocID="{495FA5D2-09A1-4DE7-BB0D-C036CDEF7673}" presName="sp" presStyleCnt="0"/>
      <dgm:spPr/>
    </dgm:pt>
    <dgm:pt modelId="{2E5182A5-7DDF-4801-A417-0620F70E36DE}" type="pres">
      <dgm:prSet presAssocID="{07615405-C767-4154-B453-F8672834D105}" presName="linNode" presStyleCnt="0"/>
      <dgm:spPr/>
    </dgm:pt>
    <dgm:pt modelId="{F0FF5B09-3CC8-4EE8-BD90-AEB3E62DD34C}" type="pres">
      <dgm:prSet presAssocID="{07615405-C767-4154-B453-F8672834D105}" presName="parentText" presStyleLbl="node1" presStyleIdx="2" presStyleCnt="3" custScaleX="692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036561-90F5-4D4E-9006-320E5BE99191}" type="pres">
      <dgm:prSet presAssocID="{07615405-C767-4154-B453-F8672834D105}" presName="descendantText" presStyleLbl="alignAccFollowNode1" presStyleIdx="2" presStyleCnt="3" custScaleX="141141" custLinFactNeighborX="23368" custLinFactNeighborY="88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118440-46B6-4EE0-A93C-07DAFD0268FB}" srcId="{07615405-C767-4154-B453-F8672834D105}" destId="{81266A5E-DB1C-4713-B629-C1981D3DECFA}" srcOrd="0" destOrd="0" parTransId="{20DEDD28-6FEE-40E1-9ABC-9F3ACF394BFC}" sibTransId="{9102E704-5F98-4C6C-A216-C8E255923D24}"/>
    <dgm:cxn modelId="{855F6A5A-408D-4887-9588-E5FCA23053D4}" srcId="{AFF05083-C3FD-4710-8AF6-B14D9BF29D0F}" destId="{967918A9-A656-4359-827D-7F134D9DD2D0}" srcOrd="0" destOrd="0" parTransId="{0243BE39-BA76-429F-92D5-DDFAD53E1E53}" sibTransId="{3942F37C-0A0D-4F8D-82E6-486690594653}"/>
    <dgm:cxn modelId="{3CD59294-ABE0-4CE5-A332-53E6A762665B}" srcId="{70047BB9-9E9C-4243-ACD8-33FA1C2C061F}" destId="{3D158E2B-0F34-4087-9E37-98507B64D06C}" srcOrd="0" destOrd="0" parTransId="{77E280EC-98DC-4E91-9218-2DF7FA2E9342}" sibTransId="{BE14395F-ADEE-4CE2-91C8-4BE2BF624D51}"/>
    <dgm:cxn modelId="{B25DA4EE-A8F7-40D1-9E03-FBF9D39B6167}" type="presOf" srcId="{07615405-C767-4154-B453-F8672834D105}" destId="{F0FF5B09-3CC8-4EE8-BD90-AEB3E62DD34C}" srcOrd="0" destOrd="0" presId="urn:microsoft.com/office/officeart/2005/8/layout/vList5"/>
    <dgm:cxn modelId="{16F69F5B-DF89-4457-BA70-1278A967D603}" type="presOf" srcId="{3D158E2B-0F34-4087-9E37-98507B64D06C}" destId="{DACC2D5E-D603-4475-8D5F-70CDDC4D4A10}" srcOrd="0" destOrd="0" presId="urn:microsoft.com/office/officeart/2005/8/layout/vList5"/>
    <dgm:cxn modelId="{49528C56-3F44-4336-910E-1525B23B4AEA}" type="presOf" srcId="{70047BB9-9E9C-4243-ACD8-33FA1C2C061F}" destId="{8E1E9DAA-3C62-4263-BE0C-918305CF1852}" srcOrd="0" destOrd="0" presId="urn:microsoft.com/office/officeart/2005/8/layout/vList5"/>
    <dgm:cxn modelId="{473672D9-A5E4-43E7-98E3-DA1E0D866497}" type="presOf" srcId="{47951B8F-4372-4B67-9FCA-1B0EFE251EF7}" destId="{20946AF4-6499-4C3B-8587-49C8563A9B71}" srcOrd="0" destOrd="0" presId="urn:microsoft.com/office/officeart/2005/8/layout/vList5"/>
    <dgm:cxn modelId="{58A2C0FF-1433-4552-9742-42CD367FF285}" type="presOf" srcId="{967918A9-A656-4359-827D-7F134D9DD2D0}" destId="{2547EF5F-D360-4444-B202-F4B301C4873E}" srcOrd="0" destOrd="0" presId="urn:microsoft.com/office/officeart/2005/8/layout/vList5"/>
    <dgm:cxn modelId="{9F1F1135-78CC-4DBF-9CE1-71BEC5406F30}" srcId="{70047BB9-9E9C-4243-ACD8-33FA1C2C061F}" destId="{AFF05083-C3FD-4710-8AF6-B14D9BF29D0F}" srcOrd="1" destOrd="0" parTransId="{D0EB9954-C147-4C2E-85C4-F04109C3EB9D}" sibTransId="{495FA5D2-09A1-4DE7-BB0D-C036CDEF7673}"/>
    <dgm:cxn modelId="{41D885AC-BC00-44D7-8353-AD0B9E97DB8A}" srcId="{70047BB9-9E9C-4243-ACD8-33FA1C2C061F}" destId="{07615405-C767-4154-B453-F8672834D105}" srcOrd="2" destOrd="0" parTransId="{ECA6218C-89D7-4F84-A446-6EAB8889D1BC}" sibTransId="{0EB5C112-6BDC-41C4-A266-354498DE4531}"/>
    <dgm:cxn modelId="{E62C20AD-EA61-4447-9F34-3C891FC06C12}" type="presOf" srcId="{81266A5E-DB1C-4713-B629-C1981D3DECFA}" destId="{50036561-90F5-4D4E-9006-320E5BE99191}" srcOrd="0" destOrd="0" presId="urn:microsoft.com/office/officeart/2005/8/layout/vList5"/>
    <dgm:cxn modelId="{3C29A8DD-FA36-4B9A-B40C-0EB6BEC89C55}" srcId="{3D158E2B-0F34-4087-9E37-98507B64D06C}" destId="{47951B8F-4372-4B67-9FCA-1B0EFE251EF7}" srcOrd="0" destOrd="0" parTransId="{7842EFF9-9C82-4E6F-B355-FD66B2277067}" sibTransId="{6FA5E62E-68EF-483A-B222-A375298C690F}"/>
    <dgm:cxn modelId="{11868A5A-CE09-425B-9286-9CA05171AC92}" type="presOf" srcId="{AFF05083-C3FD-4710-8AF6-B14D9BF29D0F}" destId="{A1886D7C-8DAC-4045-95E8-034AF9E0BFF7}" srcOrd="0" destOrd="0" presId="urn:microsoft.com/office/officeart/2005/8/layout/vList5"/>
    <dgm:cxn modelId="{18C7A090-5CFD-46C6-B8E4-3E244B137F94}" type="presParOf" srcId="{8E1E9DAA-3C62-4263-BE0C-918305CF1852}" destId="{790C357F-D412-4C30-856A-ED60B4897AAA}" srcOrd="0" destOrd="0" presId="urn:microsoft.com/office/officeart/2005/8/layout/vList5"/>
    <dgm:cxn modelId="{63BF2AD7-D41A-4D2F-9025-3C6040DCE331}" type="presParOf" srcId="{790C357F-D412-4C30-856A-ED60B4897AAA}" destId="{DACC2D5E-D603-4475-8D5F-70CDDC4D4A10}" srcOrd="0" destOrd="0" presId="urn:microsoft.com/office/officeart/2005/8/layout/vList5"/>
    <dgm:cxn modelId="{FC0CED17-F040-4597-A9C8-AFF02039EF0E}" type="presParOf" srcId="{790C357F-D412-4C30-856A-ED60B4897AAA}" destId="{20946AF4-6499-4C3B-8587-49C8563A9B71}" srcOrd="1" destOrd="0" presId="urn:microsoft.com/office/officeart/2005/8/layout/vList5"/>
    <dgm:cxn modelId="{4E70210E-7E74-4791-A9B5-363EBE623867}" type="presParOf" srcId="{8E1E9DAA-3C62-4263-BE0C-918305CF1852}" destId="{26E5023B-783D-447D-A48E-30EAE96212F2}" srcOrd="1" destOrd="0" presId="urn:microsoft.com/office/officeart/2005/8/layout/vList5"/>
    <dgm:cxn modelId="{5F042E55-3513-4B20-96B1-107495CE8DDA}" type="presParOf" srcId="{8E1E9DAA-3C62-4263-BE0C-918305CF1852}" destId="{3DE663C4-D79F-4C51-9470-C8E04606A92D}" srcOrd="2" destOrd="0" presId="urn:microsoft.com/office/officeart/2005/8/layout/vList5"/>
    <dgm:cxn modelId="{97B66352-63F6-4899-930A-21C254607E8E}" type="presParOf" srcId="{3DE663C4-D79F-4C51-9470-C8E04606A92D}" destId="{A1886D7C-8DAC-4045-95E8-034AF9E0BFF7}" srcOrd="0" destOrd="0" presId="urn:microsoft.com/office/officeart/2005/8/layout/vList5"/>
    <dgm:cxn modelId="{EC06790F-30B6-4DC9-BE3C-3EC6A8A31E9A}" type="presParOf" srcId="{3DE663C4-D79F-4C51-9470-C8E04606A92D}" destId="{2547EF5F-D360-4444-B202-F4B301C4873E}" srcOrd="1" destOrd="0" presId="urn:microsoft.com/office/officeart/2005/8/layout/vList5"/>
    <dgm:cxn modelId="{2B403DD6-9A6D-4211-857D-B64722BC07C9}" type="presParOf" srcId="{8E1E9DAA-3C62-4263-BE0C-918305CF1852}" destId="{3EF255E5-71C2-48AC-8D67-056B84864D31}" srcOrd="3" destOrd="0" presId="urn:microsoft.com/office/officeart/2005/8/layout/vList5"/>
    <dgm:cxn modelId="{31B5B627-9D48-4882-BEA0-54FAE0CA651C}" type="presParOf" srcId="{8E1E9DAA-3C62-4263-BE0C-918305CF1852}" destId="{2E5182A5-7DDF-4801-A417-0620F70E36DE}" srcOrd="4" destOrd="0" presId="urn:microsoft.com/office/officeart/2005/8/layout/vList5"/>
    <dgm:cxn modelId="{381AE0B9-5D6E-4761-AD09-572D7BB2AF41}" type="presParOf" srcId="{2E5182A5-7DDF-4801-A417-0620F70E36DE}" destId="{F0FF5B09-3CC8-4EE8-BD90-AEB3E62DD34C}" srcOrd="0" destOrd="0" presId="urn:microsoft.com/office/officeart/2005/8/layout/vList5"/>
    <dgm:cxn modelId="{4B204FBF-71F1-4161-B604-20ACB34325D6}" type="presParOf" srcId="{2E5182A5-7DDF-4801-A417-0620F70E36DE}" destId="{50036561-90F5-4D4E-9006-320E5BE9919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047BB9-9E9C-4243-ACD8-33FA1C2C061F}" type="doc">
      <dgm:prSet loTypeId="urn:microsoft.com/office/officeart/2005/8/layout/vList5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158E2B-0F34-4087-9E37-98507B64D06C}">
      <dgm:prSet phldrT="[Text]" custT="1"/>
      <dgm:spPr/>
      <dgm:t>
        <a:bodyPr/>
        <a:lstStyle/>
        <a:p>
          <a:r>
            <a:rPr lang="sr-Cyrl-RS" sz="1500" dirty="0" smtClean="0"/>
            <a:t>7,4%</a:t>
          </a:r>
          <a:endParaRPr lang="en-US" sz="1500" dirty="0"/>
        </a:p>
      </dgm:t>
    </dgm:pt>
    <dgm:pt modelId="{77E280EC-98DC-4E91-9218-2DF7FA2E9342}" type="parTrans" cxnId="{3CD59294-ABE0-4CE5-A332-53E6A762665B}">
      <dgm:prSet/>
      <dgm:spPr/>
      <dgm:t>
        <a:bodyPr/>
        <a:lstStyle/>
        <a:p>
          <a:endParaRPr lang="en-US"/>
        </a:p>
      </dgm:t>
    </dgm:pt>
    <dgm:pt modelId="{BE14395F-ADEE-4CE2-91C8-4BE2BF624D51}" type="sibTrans" cxnId="{3CD59294-ABE0-4CE5-A332-53E6A762665B}">
      <dgm:prSet/>
      <dgm:spPr/>
      <dgm:t>
        <a:bodyPr/>
        <a:lstStyle/>
        <a:p>
          <a:endParaRPr lang="en-US"/>
        </a:p>
      </dgm:t>
    </dgm:pt>
    <dgm:pt modelId="{47951B8F-4372-4B67-9FCA-1B0EFE251EF7}">
      <dgm:prSet phldrT="[Text]" custT="1"/>
      <dgm:spPr/>
      <dgm:t>
        <a:bodyPr/>
        <a:lstStyle/>
        <a:p>
          <a:r>
            <a:rPr lang="sr-Cyrl-RS" sz="1200" dirty="0" smtClean="0"/>
            <a:t>Нафтна уља</a:t>
          </a:r>
          <a:endParaRPr lang="en-US" sz="1200" dirty="0"/>
        </a:p>
      </dgm:t>
    </dgm:pt>
    <dgm:pt modelId="{7842EFF9-9C82-4E6F-B355-FD66B2277067}" type="parTrans" cxnId="{3C29A8DD-FA36-4B9A-B40C-0EB6BEC89C55}">
      <dgm:prSet/>
      <dgm:spPr/>
      <dgm:t>
        <a:bodyPr/>
        <a:lstStyle/>
        <a:p>
          <a:endParaRPr lang="en-US"/>
        </a:p>
      </dgm:t>
    </dgm:pt>
    <dgm:pt modelId="{6FA5E62E-68EF-483A-B222-A375298C690F}" type="sibTrans" cxnId="{3C29A8DD-FA36-4B9A-B40C-0EB6BEC89C55}">
      <dgm:prSet/>
      <dgm:spPr/>
      <dgm:t>
        <a:bodyPr/>
        <a:lstStyle/>
        <a:p>
          <a:endParaRPr lang="en-US"/>
        </a:p>
      </dgm:t>
    </dgm:pt>
    <dgm:pt modelId="{AFF05083-C3FD-4710-8AF6-B14D9BF29D0F}">
      <dgm:prSet phldrT="[Text]" custT="1"/>
      <dgm:spPr/>
      <dgm:t>
        <a:bodyPr/>
        <a:lstStyle/>
        <a:p>
          <a:r>
            <a:rPr lang="sr-Cyrl-RS" sz="1500" dirty="0" smtClean="0"/>
            <a:t>3,3%</a:t>
          </a:r>
          <a:endParaRPr lang="en-US" sz="1500" dirty="0"/>
        </a:p>
      </dgm:t>
    </dgm:pt>
    <dgm:pt modelId="{D0EB9954-C147-4C2E-85C4-F04109C3EB9D}" type="parTrans" cxnId="{9F1F1135-78CC-4DBF-9CE1-71BEC5406F30}">
      <dgm:prSet/>
      <dgm:spPr/>
      <dgm:t>
        <a:bodyPr/>
        <a:lstStyle/>
        <a:p>
          <a:endParaRPr lang="en-US"/>
        </a:p>
      </dgm:t>
    </dgm:pt>
    <dgm:pt modelId="{495FA5D2-09A1-4DE7-BB0D-C036CDEF7673}" type="sibTrans" cxnId="{9F1F1135-78CC-4DBF-9CE1-71BEC5406F30}">
      <dgm:prSet/>
      <dgm:spPr/>
      <dgm:t>
        <a:bodyPr/>
        <a:lstStyle/>
        <a:p>
          <a:endParaRPr lang="en-US"/>
        </a:p>
      </dgm:t>
    </dgm:pt>
    <dgm:pt modelId="{967918A9-A656-4359-827D-7F134D9DD2D0}">
      <dgm:prSet phldrT="[Text]" custT="1"/>
      <dgm:spPr/>
      <dgm:t>
        <a:bodyPr/>
        <a:lstStyle/>
        <a:p>
          <a:r>
            <a:rPr lang="sr-Cyrl-RS" sz="1200" dirty="0" smtClean="0"/>
            <a:t>Лијекови</a:t>
          </a:r>
          <a:endParaRPr lang="en-US" sz="600" dirty="0"/>
        </a:p>
      </dgm:t>
    </dgm:pt>
    <dgm:pt modelId="{0243BE39-BA76-429F-92D5-DDFAD53E1E53}" type="parTrans" cxnId="{855F6A5A-408D-4887-9588-E5FCA23053D4}">
      <dgm:prSet/>
      <dgm:spPr/>
      <dgm:t>
        <a:bodyPr/>
        <a:lstStyle/>
        <a:p>
          <a:endParaRPr lang="en-US"/>
        </a:p>
      </dgm:t>
    </dgm:pt>
    <dgm:pt modelId="{3942F37C-0A0D-4F8D-82E6-486690594653}" type="sibTrans" cxnId="{855F6A5A-408D-4887-9588-E5FCA23053D4}">
      <dgm:prSet/>
      <dgm:spPr/>
      <dgm:t>
        <a:bodyPr/>
        <a:lstStyle/>
        <a:p>
          <a:endParaRPr lang="en-US"/>
        </a:p>
      </dgm:t>
    </dgm:pt>
    <dgm:pt modelId="{81266A5E-DB1C-4713-B629-C1981D3DECFA}">
      <dgm:prSet phldrT="[Text]" custT="1"/>
      <dgm:spPr/>
      <dgm:t>
        <a:bodyPr/>
        <a:lstStyle/>
        <a:p>
          <a:r>
            <a:rPr lang="ru-RU" sz="1200" dirty="0" smtClean="0"/>
            <a:t>Лични аутомобили и друга моторна возила</a:t>
          </a:r>
          <a:endParaRPr lang="en-US" sz="1200" dirty="0"/>
        </a:p>
      </dgm:t>
    </dgm:pt>
    <dgm:pt modelId="{9102E704-5F98-4C6C-A216-C8E255923D24}" type="sibTrans" cxnId="{14118440-46B6-4EE0-A93C-07DAFD0268FB}">
      <dgm:prSet/>
      <dgm:spPr/>
      <dgm:t>
        <a:bodyPr/>
        <a:lstStyle/>
        <a:p>
          <a:endParaRPr lang="en-US"/>
        </a:p>
      </dgm:t>
    </dgm:pt>
    <dgm:pt modelId="{20DEDD28-6FEE-40E1-9ABC-9F3ACF394BFC}" type="parTrans" cxnId="{14118440-46B6-4EE0-A93C-07DAFD0268FB}">
      <dgm:prSet/>
      <dgm:spPr/>
      <dgm:t>
        <a:bodyPr/>
        <a:lstStyle/>
        <a:p>
          <a:endParaRPr lang="en-US"/>
        </a:p>
      </dgm:t>
    </dgm:pt>
    <dgm:pt modelId="{07615405-C767-4154-B453-F8672834D105}">
      <dgm:prSet phldrT="[Text]" custT="1"/>
      <dgm:spPr/>
      <dgm:t>
        <a:bodyPr/>
        <a:lstStyle/>
        <a:p>
          <a:r>
            <a:rPr lang="sr-Cyrl-RS" sz="1500" dirty="0" smtClean="0"/>
            <a:t>2,5%</a:t>
          </a:r>
          <a:endParaRPr lang="en-US" sz="1500" dirty="0"/>
        </a:p>
      </dgm:t>
    </dgm:pt>
    <dgm:pt modelId="{0EB5C112-6BDC-41C4-A266-354498DE4531}" type="sibTrans" cxnId="{41D885AC-BC00-44D7-8353-AD0B9E97DB8A}">
      <dgm:prSet/>
      <dgm:spPr/>
      <dgm:t>
        <a:bodyPr/>
        <a:lstStyle/>
        <a:p>
          <a:endParaRPr lang="en-US"/>
        </a:p>
      </dgm:t>
    </dgm:pt>
    <dgm:pt modelId="{ECA6218C-89D7-4F84-A446-6EAB8889D1BC}" type="parTrans" cxnId="{41D885AC-BC00-44D7-8353-AD0B9E97DB8A}">
      <dgm:prSet/>
      <dgm:spPr/>
      <dgm:t>
        <a:bodyPr/>
        <a:lstStyle/>
        <a:p>
          <a:endParaRPr lang="en-US"/>
        </a:p>
      </dgm:t>
    </dgm:pt>
    <dgm:pt modelId="{D069D0FD-BDA1-4F97-A045-16235AAD1E2A}">
      <dgm:prSet/>
      <dgm:spPr/>
      <dgm:t>
        <a:bodyPr/>
        <a:lstStyle/>
        <a:p>
          <a:endParaRPr lang="en-US" sz="600" dirty="0"/>
        </a:p>
      </dgm:t>
    </dgm:pt>
    <dgm:pt modelId="{B156FE95-579A-4873-84A1-913F76A92A17}" type="parTrans" cxnId="{A3F83E58-3ECA-44A9-AE9E-F1E398ABBD9B}">
      <dgm:prSet/>
      <dgm:spPr/>
      <dgm:t>
        <a:bodyPr/>
        <a:lstStyle/>
        <a:p>
          <a:endParaRPr lang="en-US"/>
        </a:p>
      </dgm:t>
    </dgm:pt>
    <dgm:pt modelId="{7B0311AF-FBBA-40AB-AE5A-37179CE4A479}" type="sibTrans" cxnId="{A3F83E58-3ECA-44A9-AE9E-F1E398ABBD9B}">
      <dgm:prSet/>
      <dgm:spPr/>
      <dgm:t>
        <a:bodyPr/>
        <a:lstStyle/>
        <a:p>
          <a:endParaRPr lang="en-US"/>
        </a:p>
      </dgm:t>
    </dgm:pt>
    <dgm:pt modelId="{206EAD3D-CD27-4A95-93EF-595244C67FB2}">
      <dgm:prSet phldrT="[Text]" custT="1"/>
      <dgm:spPr/>
      <dgm:t>
        <a:bodyPr/>
        <a:lstStyle/>
        <a:p>
          <a:endParaRPr lang="en-US" sz="600" dirty="0"/>
        </a:p>
      </dgm:t>
    </dgm:pt>
    <dgm:pt modelId="{5B3283B4-4554-4E41-A844-4384FDECAFE9}" type="parTrans" cxnId="{D1E7DC7B-C4A7-4F32-96E2-FDCC129EFEBB}">
      <dgm:prSet/>
      <dgm:spPr/>
      <dgm:t>
        <a:bodyPr/>
        <a:lstStyle/>
        <a:p>
          <a:endParaRPr lang="en-US"/>
        </a:p>
      </dgm:t>
    </dgm:pt>
    <dgm:pt modelId="{313C5265-0DBD-4C76-BB60-F5E23B306218}" type="sibTrans" cxnId="{D1E7DC7B-C4A7-4F32-96E2-FDCC129EFEBB}">
      <dgm:prSet/>
      <dgm:spPr/>
      <dgm:t>
        <a:bodyPr/>
        <a:lstStyle/>
        <a:p>
          <a:endParaRPr lang="en-US"/>
        </a:p>
      </dgm:t>
    </dgm:pt>
    <dgm:pt modelId="{8E1E9DAA-3C62-4263-BE0C-918305CF1852}" type="pres">
      <dgm:prSet presAssocID="{70047BB9-9E9C-4243-ACD8-33FA1C2C061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0C357F-D412-4C30-856A-ED60B4897AAA}" type="pres">
      <dgm:prSet presAssocID="{3D158E2B-0F34-4087-9E37-98507B64D06C}" presName="linNode" presStyleCnt="0"/>
      <dgm:spPr/>
    </dgm:pt>
    <dgm:pt modelId="{DACC2D5E-D603-4475-8D5F-70CDDC4D4A10}" type="pres">
      <dgm:prSet presAssocID="{3D158E2B-0F34-4087-9E37-98507B64D06C}" presName="parentText" presStyleLbl="node1" presStyleIdx="0" presStyleCnt="3" custScaleX="8782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946AF4-6499-4C3B-8587-49C8563A9B71}" type="pres">
      <dgm:prSet presAssocID="{3D158E2B-0F34-4087-9E37-98507B64D06C}" presName="descendantText" presStyleLbl="alignAccFollowNode1" presStyleIdx="0" presStyleCnt="3" custScaleX="1810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5023B-783D-447D-A48E-30EAE96212F2}" type="pres">
      <dgm:prSet presAssocID="{BE14395F-ADEE-4CE2-91C8-4BE2BF624D51}" presName="sp" presStyleCnt="0"/>
      <dgm:spPr/>
    </dgm:pt>
    <dgm:pt modelId="{3DE663C4-D79F-4C51-9470-C8E04606A92D}" type="pres">
      <dgm:prSet presAssocID="{AFF05083-C3FD-4710-8AF6-B14D9BF29D0F}" presName="linNode" presStyleCnt="0"/>
      <dgm:spPr/>
    </dgm:pt>
    <dgm:pt modelId="{A1886D7C-8DAC-4045-95E8-034AF9E0BFF7}" type="pres">
      <dgm:prSet presAssocID="{AFF05083-C3FD-4710-8AF6-B14D9BF29D0F}" presName="parentText" presStyleLbl="node1" presStyleIdx="1" presStyleCnt="3" custScaleX="15854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47EF5F-D360-4444-B202-F4B301C4873E}" type="pres">
      <dgm:prSet presAssocID="{AFF05083-C3FD-4710-8AF6-B14D9BF29D0F}" presName="descendantText" presStyleLbl="alignAccFollowNode1" presStyleIdx="1" presStyleCnt="3" custScaleX="3293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F255E5-71C2-48AC-8D67-056B84864D31}" type="pres">
      <dgm:prSet presAssocID="{495FA5D2-09A1-4DE7-BB0D-C036CDEF7673}" presName="sp" presStyleCnt="0"/>
      <dgm:spPr/>
    </dgm:pt>
    <dgm:pt modelId="{2E5182A5-7DDF-4801-A417-0620F70E36DE}" type="pres">
      <dgm:prSet presAssocID="{07615405-C767-4154-B453-F8672834D105}" presName="linNode" presStyleCnt="0"/>
      <dgm:spPr/>
    </dgm:pt>
    <dgm:pt modelId="{F0FF5B09-3CC8-4EE8-BD90-AEB3E62DD34C}" type="pres">
      <dgm:prSet presAssocID="{07615405-C767-4154-B453-F8672834D105}" presName="parentText" presStyleLbl="node1" presStyleIdx="2" presStyleCnt="3" custScaleX="692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036561-90F5-4D4E-9006-320E5BE99191}" type="pres">
      <dgm:prSet presAssocID="{07615405-C767-4154-B453-F8672834D105}" presName="descendantText" presStyleLbl="alignAccFollowNode1" presStyleIdx="2" presStyleCnt="3" custScaleX="141141" custLinFactNeighborX="23368" custLinFactNeighborY="88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40FE01-C73A-4A1A-BE4E-F25896300A91}" type="presOf" srcId="{D069D0FD-BDA1-4F97-A045-16235AAD1E2A}" destId="{2547EF5F-D360-4444-B202-F4B301C4873E}" srcOrd="0" destOrd="2" presId="urn:microsoft.com/office/officeart/2005/8/layout/vList5"/>
    <dgm:cxn modelId="{14118440-46B6-4EE0-A93C-07DAFD0268FB}" srcId="{07615405-C767-4154-B453-F8672834D105}" destId="{81266A5E-DB1C-4713-B629-C1981D3DECFA}" srcOrd="0" destOrd="0" parTransId="{20DEDD28-6FEE-40E1-9ABC-9F3ACF394BFC}" sibTransId="{9102E704-5F98-4C6C-A216-C8E255923D24}"/>
    <dgm:cxn modelId="{D1E7DC7B-C4A7-4F32-96E2-FDCC129EFEBB}" srcId="{AFF05083-C3FD-4710-8AF6-B14D9BF29D0F}" destId="{206EAD3D-CD27-4A95-93EF-595244C67FB2}" srcOrd="0" destOrd="0" parTransId="{5B3283B4-4554-4E41-A844-4384FDECAFE9}" sibTransId="{313C5265-0DBD-4C76-BB60-F5E23B306218}"/>
    <dgm:cxn modelId="{855F6A5A-408D-4887-9588-E5FCA23053D4}" srcId="{AFF05083-C3FD-4710-8AF6-B14D9BF29D0F}" destId="{967918A9-A656-4359-827D-7F134D9DD2D0}" srcOrd="1" destOrd="0" parTransId="{0243BE39-BA76-429F-92D5-DDFAD53E1E53}" sibTransId="{3942F37C-0A0D-4F8D-82E6-486690594653}"/>
    <dgm:cxn modelId="{3CD59294-ABE0-4CE5-A332-53E6A762665B}" srcId="{70047BB9-9E9C-4243-ACD8-33FA1C2C061F}" destId="{3D158E2B-0F34-4087-9E37-98507B64D06C}" srcOrd="0" destOrd="0" parTransId="{77E280EC-98DC-4E91-9218-2DF7FA2E9342}" sibTransId="{BE14395F-ADEE-4CE2-91C8-4BE2BF624D51}"/>
    <dgm:cxn modelId="{B25DA4EE-A8F7-40D1-9E03-FBF9D39B6167}" type="presOf" srcId="{07615405-C767-4154-B453-F8672834D105}" destId="{F0FF5B09-3CC8-4EE8-BD90-AEB3E62DD34C}" srcOrd="0" destOrd="0" presId="urn:microsoft.com/office/officeart/2005/8/layout/vList5"/>
    <dgm:cxn modelId="{16F69F5B-DF89-4457-BA70-1278A967D603}" type="presOf" srcId="{3D158E2B-0F34-4087-9E37-98507B64D06C}" destId="{DACC2D5E-D603-4475-8D5F-70CDDC4D4A10}" srcOrd="0" destOrd="0" presId="urn:microsoft.com/office/officeart/2005/8/layout/vList5"/>
    <dgm:cxn modelId="{49528C56-3F44-4336-910E-1525B23B4AEA}" type="presOf" srcId="{70047BB9-9E9C-4243-ACD8-33FA1C2C061F}" destId="{8E1E9DAA-3C62-4263-BE0C-918305CF1852}" srcOrd="0" destOrd="0" presId="urn:microsoft.com/office/officeart/2005/8/layout/vList5"/>
    <dgm:cxn modelId="{473672D9-A5E4-43E7-98E3-DA1E0D866497}" type="presOf" srcId="{47951B8F-4372-4B67-9FCA-1B0EFE251EF7}" destId="{20946AF4-6499-4C3B-8587-49C8563A9B71}" srcOrd="0" destOrd="0" presId="urn:microsoft.com/office/officeart/2005/8/layout/vList5"/>
    <dgm:cxn modelId="{58A2C0FF-1433-4552-9742-42CD367FF285}" type="presOf" srcId="{967918A9-A656-4359-827D-7F134D9DD2D0}" destId="{2547EF5F-D360-4444-B202-F4B301C4873E}" srcOrd="0" destOrd="1" presId="urn:microsoft.com/office/officeart/2005/8/layout/vList5"/>
    <dgm:cxn modelId="{9F1F1135-78CC-4DBF-9CE1-71BEC5406F30}" srcId="{70047BB9-9E9C-4243-ACD8-33FA1C2C061F}" destId="{AFF05083-C3FD-4710-8AF6-B14D9BF29D0F}" srcOrd="1" destOrd="0" parTransId="{D0EB9954-C147-4C2E-85C4-F04109C3EB9D}" sibTransId="{495FA5D2-09A1-4DE7-BB0D-C036CDEF7673}"/>
    <dgm:cxn modelId="{41D885AC-BC00-44D7-8353-AD0B9E97DB8A}" srcId="{70047BB9-9E9C-4243-ACD8-33FA1C2C061F}" destId="{07615405-C767-4154-B453-F8672834D105}" srcOrd="2" destOrd="0" parTransId="{ECA6218C-89D7-4F84-A446-6EAB8889D1BC}" sibTransId="{0EB5C112-6BDC-41C4-A266-354498DE4531}"/>
    <dgm:cxn modelId="{E62C20AD-EA61-4447-9F34-3C891FC06C12}" type="presOf" srcId="{81266A5E-DB1C-4713-B629-C1981D3DECFA}" destId="{50036561-90F5-4D4E-9006-320E5BE99191}" srcOrd="0" destOrd="0" presId="urn:microsoft.com/office/officeart/2005/8/layout/vList5"/>
    <dgm:cxn modelId="{A3F83E58-3ECA-44A9-AE9E-F1E398ABBD9B}" srcId="{AFF05083-C3FD-4710-8AF6-B14D9BF29D0F}" destId="{D069D0FD-BDA1-4F97-A045-16235AAD1E2A}" srcOrd="2" destOrd="0" parTransId="{B156FE95-579A-4873-84A1-913F76A92A17}" sibTransId="{7B0311AF-FBBA-40AB-AE5A-37179CE4A479}"/>
    <dgm:cxn modelId="{3C29A8DD-FA36-4B9A-B40C-0EB6BEC89C55}" srcId="{3D158E2B-0F34-4087-9E37-98507B64D06C}" destId="{47951B8F-4372-4B67-9FCA-1B0EFE251EF7}" srcOrd="0" destOrd="0" parTransId="{7842EFF9-9C82-4E6F-B355-FD66B2277067}" sibTransId="{6FA5E62E-68EF-483A-B222-A375298C690F}"/>
    <dgm:cxn modelId="{11868A5A-CE09-425B-9286-9CA05171AC92}" type="presOf" srcId="{AFF05083-C3FD-4710-8AF6-B14D9BF29D0F}" destId="{A1886D7C-8DAC-4045-95E8-034AF9E0BFF7}" srcOrd="0" destOrd="0" presId="urn:microsoft.com/office/officeart/2005/8/layout/vList5"/>
    <dgm:cxn modelId="{73CC4CD4-0337-48A3-99BB-5AF49BF4A6F8}" type="presOf" srcId="{206EAD3D-CD27-4A95-93EF-595244C67FB2}" destId="{2547EF5F-D360-4444-B202-F4B301C4873E}" srcOrd="0" destOrd="0" presId="urn:microsoft.com/office/officeart/2005/8/layout/vList5"/>
    <dgm:cxn modelId="{18C7A090-5CFD-46C6-B8E4-3E244B137F94}" type="presParOf" srcId="{8E1E9DAA-3C62-4263-BE0C-918305CF1852}" destId="{790C357F-D412-4C30-856A-ED60B4897AAA}" srcOrd="0" destOrd="0" presId="urn:microsoft.com/office/officeart/2005/8/layout/vList5"/>
    <dgm:cxn modelId="{63BF2AD7-D41A-4D2F-9025-3C6040DCE331}" type="presParOf" srcId="{790C357F-D412-4C30-856A-ED60B4897AAA}" destId="{DACC2D5E-D603-4475-8D5F-70CDDC4D4A10}" srcOrd="0" destOrd="0" presId="urn:microsoft.com/office/officeart/2005/8/layout/vList5"/>
    <dgm:cxn modelId="{FC0CED17-F040-4597-A9C8-AFF02039EF0E}" type="presParOf" srcId="{790C357F-D412-4C30-856A-ED60B4897AAA}" destId="{20946AF4-6499-4C3B-8587-49C8563A9B71}" srcOrd="1" destOrd="0" presId="urn:microsoft.com/office/officeart/2005/8/layout/vList5"/>
    <dgm:cxn modelId="{4E70210E-7E74-4791-A9B5-363EBE623867}" type="presParOf" srcId="{8E1E9DAA-3C62-4263-BE0C-918305CF1852}" destId="{26E5023B-783D-447D-A48E-30EAE96212F2}" srcOrd="1" destOrd="0" presId="urn:microsoft.com/office/officeart/2005/8/layout/vList5"/>
    <dgm:cxn modelId="{5F042E55-3513-4B20-96B1-107495CE8DDA}" type="presParOf" srcId="{8E1E9DAA-3C62-4263-BE0C-918305CF1852}" destId="{3DE663C4-D79F-4C51-9470-C8E04606A92D}" srcOrd="2" destOrd="0" presId="urn:microsoft.com/office/officeart/2005/8/layout/vList5"/>
    <dgm:cxn modelId="{97B66352-63F6-4899-930A-21C254607E8E}" type="presParOf" srcId="{3DE663C4-D79F-4C51-9470-C8E04606A92D}" destId="{A1886D7C-8DAC-4045-95E8-034AF9E0BFF7}" srcOrd="0" destOrd="0" presId="urn:microsoft.com/office/officeart/2005/8/layout/vList5"/>
    <dgm:cxn modelId="{EC06790F-30B6-4DC9-BE3C-3EC6A8A31E9A}" type="presParOf" srcId="{3DE663C4-D79F-4C51-9470-C8E04606A92D}" destId="{2547EF5F-D360-4444-B202-F4B301C4873E}" srcOrd="1" destOrd="0" presId="urn:microsoft.com/office/officeart/2005/8/layout/vList5"/>
    <dgm:cxn modelId="{2B403DD6-9A6D-4211-857D-B64722BC07C9}" type="presParOf" srcId="{8E1E9DAA-3C62-4263-BE0C-918305CF1852}" destId="{3EF255E5-71C2-48AC-8D67-056B84864D31}" srcOrd="3" destOrd="0" presId="urn:microsoft.com/office/officeart/2005/8/layout/vList5"/>
    <dgm:cxn modelId="{31B5B627-9D48-4882-BEA0-54FAE0CA651C}" type="presParOf" srcId="{8E1E9DAA-3C62-4263-BE0C-918305CF1852}" destId="{2E5182A5-7DDF-4801-A417-0620F70E36DE}" srcOrd="4" destOrd="0" presId="urn:microsoft.com/office/officeart/2005/8/layout/vList5"/>
    <dgm:cxn modelId="{381AE0B9-5D6E-4761-AD09-572D7BB2AF41}" type="presParOf" srcId="{2E5182A5-7DDF-4801-A417-0620F70E36DE}" destId="{F0FF5B09-3CC8-4EE8-BD90-AEB3E62DD34C}" srcOrd="0" destOrd="0" presId="urn:microsoft.com/office/officeart/2005/8/layout/vList5"/>
    <dgm:cxn modelId="{4B204FBF-71F1-4161-B604-20ACB34325D6}" type="presParOf" srcId="{2E5182A5-7DDF-4801-A417-0620F70E36DE}" destId="{50036561-90F5-4D4E-9006-320E5BE9919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FD3D57-F3BB-4E5E-B091-1500A3C92E81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E924DC90-2427-4BE5-A522-6ACD4563EB45}">
      <dgm:prSet phldrT="[Text]" custT="1"/>
      <dgm:spPr>
        <a:solidFill>
          <a:schemeClr val="accent1">
            <a:alpha val="20000"/>
          </a:schemeClr>
        </a:solidFill>
        <a:ln w="63500">
          <a:solidFill>
            <a:schemeClr val="bg1"/>
          </a:solidFill>
        </a:ln>
      </dgm:spPr>
      <dgm:t>
        <a:bodyPr anchor="ctr"/>
        <a:lstStyle/>
        <a:p>
          <a:pPr algn="ctr"/>
          <a:r>
            <a:rPr lang="sr-Cyrl-RS" sz="1050" b="1" kern="1200" dirty="0" smtClean="0">
              <a:solidFill>
                <a:schemeClr val="accent1"/>
              </a:solidFill>
              <a:latin typeface="Arial" pitchFamily="34" charset="0"/>
              <a:ea typeface="+mn-ea"/>
              <a:cs typeface="Arial" pitchFamily="34" charset="0"/>
            </a:rPr>
            <a:t>ПКВ</a:t>
          </a:r>
          <a:endParaRPr lang="en-JM" sz="1050" b="1" kern="1200" dirty="0">
            <a:solidFill>
              <a:schemeClr val="accent1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9E545862-1292-4DB6-B36C-D6247532E625}" type="parTrans" cxnId="{685D1073-2D3C-412E-A123-0EF4D596743E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BD5A33EB-119A-4BA7-8787-7DF55D1248BC}" type="sibTrans" cxnId="{685D1073-2D3C-412E-A123-0EF4D596743E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9D67B1F7-C4FF-4E1E-94F4-69209A4E7C47}">
      <dgm:prSet phldrT="[Text]" custT="1"/>
      <dgm:spPr>
        <a:solidFill>
          <a:schemeClr val="accent3">
            <a:alpha val="60000"/>
          </a:schemeClr>
        </a:solidFill>
        <a:ln w="63500">
          <a:solidFill>
            <a:schemeClr val="bg1"/>
          </a:solidFill>
        </a:ln>
      </dgm:spPr>
      <dgm:t>
        <a:bodyPr anchor="ctr"/>
        <a:lstStyle/>
        <a:p>
          <a:pPr algn="ctr"/>
          <a:r>
            <a:rPr lang="ko-KR" altLang="en-US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sr-Cyrl-RS" altLang="ko-KR" sz="1600" b="1" kern="1200" dirty="0" smtClean="0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rPr>
            <a:t>ВКВ</a:t>
          </a:r>
          <a:endParaRPr lang="en-JM" sz="1600" b="1" kern="1200" dirty="0">
            <a:solidFill>
              <a:schemeClr val="lt1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BD4D3042-AB5C-4E8F-B8BE-BC3A20988EB3}" type="parTrans" cxnId="{1263D722-8372-4789-B9F5-BFD8D9C870F1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B379D14A-425C-47B8-B779-1E5D839E4BC8}" type="sibTrans" cxnId="{1263D722-8372-4789-B9F5-BFD8D9C870F1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9BC44171-365F-452D-AE92-EBE2E89770BA}">
      <dgm:prSet phldrT="[Text]" custT="1"/>
      <dgm:spPr>
        <a:solidFill>
          <a:schemeClr val="accent5"/>
        </a:solidFill>
        <a:ln w="63500">
          <a:solidFill>
            <a:schemeClr val="bg1"/>
          </a:solidFill>
        </a:ln>
      </dgm:spPr>
      <dgm:t>
        <a:bodyPr anchor="ctr"/>
        <a:lstStyle/>
        <a:p>
          <a:pPr algn="ctr"/>
          <a:r>
            <a:rPr lang="ko-KR" altLang="en-US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sr-Cyrl-RS" altLang="ko-KR" sz="1600" b="1" kern="1200" dirty="0" smtClean="0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rPr>
            <a:t>НКВ</a:t>
          </a:r>
          <a:endParaRPr lang="en-JM" sz="1600" b="1" kern="1200" dirty="0">
            <a:solidFill>
              <a:schemeClr val="lt1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7679D3FA-0101-42D1-A23D-75BD8EF1DA28}" type="parTrans" cxnId="{15D8F364-6809-49BA-A228-EAE95F4BE6B9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FF5F2014-EE5D-4FD1-9103-39F792365AE5}" type="sibTrans" cxnId="{15D8F364-6809-49BA-A228-EAE95F4BE6B9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85631E1F-364A-4A2A-9989-E896E5049557}">
      <dgm:prSet phldrT="[Text]" custT="1"/>
      <dgm:spPr>
        <a:solidFill>
          <a:schemeClr val="accent2">
            <a:alpha val="40000"/>
          </a:schemeClr>
        </a:solidFill>
        <a:ln w="63500">
          <a:solidFill>
            <a:schemeClr val="bg1"/>
          </a:solidFill>
        </a:ln>
      </dgm:spPr>
      <dgm:t>
        <a:bodyPr anchor="ctr"/>
        <a:lstStyle/>
        <a:p>
          <a:pPr algn="l"/>
          <a:r>
            <a:rPr lang="ko-KR" altLang="en-US" sz="1400" b="1" kern="1200" dirty="0">
              <a:latin typeface="Arial" pitchFamily="34" charset="0"/>
              <a:cs typeface="Arial" pitchFamily="34" charset="0"/>
            </a:rPr>
            <a:t> </a:t>
          </a:r>
          <a:r>
            <a:rPr lang="sr-Cyrl-RS" altLang="ko-KR" sz="1400" b="1" kern="1200" dirty="0" smtClean="0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rPr>
            <a:t>НС</a:t>
          </a:r>
          <a:endParaRPr lang="en-JM" sz="1400" b="1" kern="1200" dirty="0">
            <a:solidFill>
              <a:schemeClr val="lt1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EBE3CA2F-C22D-4DAD-BBB2-CC29F3FBCF68}" type="parTrans" cxnId="{689B59B0-BF9D-489D-8A96-D6B2CF499ABF}">
      <dgm:prSet/>
      <dgm:spPr/>
      <dgm:t>
        <a:bodyPr/>
        <a:lstStyle/>
        <a:p>
          <a:pPr latinLnBrk="1"/>
          <a:endParaRPr lang="ko-KR" altLang="en-US"/>
        </a:p>
      </dgm:t>
    </dgm:pt>
    <dgm:pt modelId="{DC75A793-C6A2-4960-947A-450C2653BBC6}" type="sibTrans" cxnId="{689B59B0-BF9D-489D-8A96-D6B2CF499ABF}">
      <dgm:prSet/>
      <dgm:spPr/>
      <dgm:t>
        <a:bodyPr/>
        <a:lstStyle/>
        <a:p>
          <a:pPr latinLnBrk="1"/>
          <a:endParaRPr lang="ko-KR" altLang="en-US"/>
        </a:p>
      </dgm:t>
    </dgm:pt>
    <dgm:pt modelId="{D64D647E-BC88-4DEC-A223-0B9821313AEE}">
      <dgm:prSet custT="1"/>
      <dgm:spPr/>
      <dgm:t>
        <a:bodyPr/>
        <a:lstStyle/>
        <a:p>
          <a:r>
            <a:rPr lang="sr-Cyrl-RS" sz="1600" b="1" kern="1200" dirty="0" smtClean="0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rPr>
            <a:t>ВСС</a:t>
          </a:r>
          <a:endParaRPr lang="en-US" sz="1600" b="1" kern="1200" dirty="0">
            <a:solidFill>
              <a:schemeClr val="lt1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E0BCB7DB-2937-4077-9B24-D5C95EC8391F}" type="parTrans" cxnId="{879346F8-7954-42BA-A91C-F962BA4F2B3D}">
      <dgm:prSet/>
      <dgm:spPr/>
      <dgm:t>
        <a:bodyPr/>
        <a:lstStyle/>
        <a:p>
          <a:endParaRPr lang="en-US"/>
        </a:p>
      </dgm:t>
    </dgm:pt>
    <dgm:pt modelId="{7781A16F-AFD3-4AF9-B78A-8AE421BC7163}" type="sibTrans" cxnId="{879346F8-7954-42BA-A91C-F962BA4F2B3D}">
      <dgm:prSet/>
      <dgm:spPr/>
      <dgm:t>
        <a:bodyPr/>
        <a:lstStyle/>
        <a:p>
          <a:endParaRPr lang="en-US"/>
        </a:p>
      </dgm:t>
    </dgm:pt>
    <dgm:pt modelId="{989DFF10-DEC8-463A-A7F8-AD0D5FDC3670}">
      <dgm:prSet custT="1"/>
      <dgm:spPr/>
      <dgm:t>
        <a:bodyPr/>
        <a:lstStyle/>
        <a:p>
          <a:r>
            <a:rPr lang="sr-Cyrl-RS" sz="1600" b="1" kern="1200" dirty="0" smtClean="0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rPr>
            <a:t>ССС</a:t>
          </a:r>
          <a:endParaRPr lang="en-US" sz="1600" b="1" kern="1200" dirty="0">
            <a:solidFill>
              <a:schemeClr val="lt1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8D1B78C0-691C-4730-9185-7A2FF900FBCA}" type="parTrans" cxnId="{7246504C-8D2A-4DB0-983A-7E247653F677}">
      <dgm:prSet/>
      <dgm:spPr/>
      <dgm:t>
        <a:bodyPr/>
        <a:lstStyle/>
        <a:p>
          <a:endParaRPr lang="en-US"/>
        </a:p>
      </dgm:t>
    </dgm:pt>
    <dgm:pt modelId="{A8616E6D-0438-412D-A82E-6266BE6B48B9}" type="sibTrans" cxnId="{7246504C-8D2A-4DB0-983A-7E247653F677}">
      <dgm:prSet/>
      <dgm:spPr/>
      <dgm:t>
        <a:bodyPr/>
        <a:lstStyle/>
        <a:p>
          <a:endParaRPr lang="en-US"/>
        </a:p>
      </dgm:t>
    </dgm:pt>
    <dgm:pt modelId="{AED1DBD0-8685-4AB0-B08C-F63F119B39F7}">
      <dgm:prSet custT="1"/>
      <dgm:spPr/>
      <dgm:t>
        <a:bodyPr/>
        <a:lstStyle/>
        <a:p>
          <a:r>
            <a:rPr lang="sr-Cyrl-RS" sz="1600" b="1" kern="1200" dirty="0" smtClean="0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rPr>
            <a:t>КВ</a:t>
          </a:r>
          <a:endParaRPr lang="en-US" sz="1600" b="1" kern="1200" dirty="0">
            <a:solidFill>
              <a:schemeClr val="lt1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023FCE94-028E-49CB-91B2-A39DCF2F6B0C}" type="parTrans" cxnId="{74FCB85F-BEC9-401D-8E56-99038A0FE8CC}">
      <dgm:prSet/>
      <dgm:spPr/>
      <dgm:t>
        <a:bodyPr/>
        <a:lstStyle/>
        <a:p>
          <a:endParaRPr lang="en-US"/>
        </a:p>
      </dgm:t>
    </dgm:pt>
    <dgm:pt modelId="{E64AF271-BB7B-4587-AFCD-FF1850A74EA0}" type="sibTrans" cxnId="{74FCB85F-BEC9-401D-8E56-99038A0FE8CC}">
      <dgm:prSet/>
      <dgm:spPr/>
      <dgm:t>
        <a:bodyPr/>
        <a:lstStyle/>
        <a:p>
          <a:endParaRPr lang="en-US"/>
        </a:p>
      </dgm:t>
    </dgm:pt>
    <dgm:pt modelId="{4755E777-C5C2-49F6-802C-9F856538253C}">
      <dgm:prSet custT="1"/>
      <dgm:spPr/>
      <dgm:t>
        <a:bodyPr/>
        <a:lstStyle/>
        <a:p>
          <a:pPr algn="ctr"/>
          <a:r>
            <a:rPr lang="sr-Cyrl-RS" sz="1600" b="1" kern="1200" dirty="0" smtClean="0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rPr>
            <a:t>ВС</a:t>
          </a:r>
          <a:endParaRPr lang="en-US" sz="1600" b="1" kern="1200" dirty="0">
            <a:solidFill>
              <a:schemeClr val="lt1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30CABCE5-2B4C-4B73-AB6D-2BD6B6CDA928}" type="parTrans" cxnId="{3B569F3F-7CF7-4289-83D5-D470D3A5E59A}">
      <dgm:prSet/>
      <dgm:spPr/>
      <dgm:t>
        <a:bodyPr/>
        <a:lstStyle/>
        <a:p>
          <a:endParaRPr lang="en-US"/>
        </a:p>
      </dgm:t>
    </dgm:pt>
    <dgm:pt modelId="{C1AEC121-DEED-4B10-A5B2-902CF460D134}" type="sibTrans" cxnId="{3B569F3F-7CF7-4289-83D5-D470D3A5E59A}">
      <dgm:prSet/>
      <dgm:spPr/>
      <dgm:t>
        <a:bodyPr/>
        <a:lstStyle/>
        <a:p>
          <a:endParaRPr lang="en-US"/>
        </a:p>
      </dgm:t>
    </dgm:pt>
    <dgm:pt modelId="{6346E340-6B27-47A2-93A8-AA7F0249167F}" type="pres">
      <dgm:prSet presAssocID="{28FD3D57-F3BB-4E5E-B091-1500A3C92E81}" presName="Name0" presStyleCnt="0">
        <dgm:presLayoutVars>
          <dgm:dir/>
          <dgm:animLvl val="lvl"/>
          <dgm:resizeHandles val="exact"/>
        </dgm:presLayoutVars>
      </dgm:prSet>
      <dgm:spPr/>
    </dgm:pt>
    <dgm:pt modelId="{8351BCDF-D287-464A-AB10-4261CFFC4E79}" type="pres">
      <dgm:prSet presAssocID="{E924DC90-2427-4BE5-A522-6ACD4563EB45}" presName="Name8" presStyleCnt="0"/>
      <dgm:spPr/>
    </dgm:pt>
    <dgm:pt modelId="{864F954D-81D4-4546-B08E-448FBA7A18FE}" type="pres">
      <dgm:prSet presAssocID="{E924DC90-2427-4BE5-A522-6ACD4563EB45}" presName="level" presStyleLbl="node1" presStyleIdx="0" presStyleCnt="8" custScaleX="125265" custScaleY="139063" custLinFactNeighborX="-7717" custLinFactNeighborY="1178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AE7F33-3372-4D78-96A6-FD2B204E9D9D}" type="pres">
      <dgm:prSet presAssocID="{E924DC90-2427-4BE5-A522-6ACD4563EB4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295FEF-34B7-47B0-80DB-E881F25871A9}" type="pres">
      <dgm:prSet presAssocID="{85631E1F-364A-4A2A-9989-E896E5049557}" presName="Name8" presStyleCnt="0"/>
      <dgm:spPr/>
    </dgm:pt>
    <dgm:pt modelId="{3CE8FECB-ADC6-4195-8C29-ECF1EEE9F8FA}" type="pres">
      <dgm:prSet presAssocID="{85631E1F-364A-4A2A-9989-E896E5049557}" presName="level" presStyleLbl="node1" presStyleIdx="1" presStyleCnt="8" custScaleY="111477" custLinFactNeighborX="-2533" custLinFactNeighborY="-63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549F7C-7B63-4EBA-944C-0C5CAC570546}" type="pres">
      <dgm:prSet presAssocID="{85631E1F-364A-4A2A-9989-E896E504955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7100C5-692A-476D-9242-E6DE2BFA407E}" type="pres">
      <dgm:prSet presAssocID="{9D67B1F7-C4FF-4E1E-94F4-69209A4E7C47}" presName="Name8" presStyleCnt="0"/>
      <dgm:spPr/>
    </dgm:pt>
    <dgm:pt modelId="{753AA43A-5097-42D8-A3EF-20B11215D8F3}" type="pres">
      <dgm:prSet presAssocID="{9D67B1F7-C4FF-4E1E-94F4-69209A4E7C47}" presName="level" presStyleLbl="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617F38-6BB2-4E03-8198-FF7E7F898924}" type="pres">
      <dgm:prSet presAssocID="{9D67B1F7-C4FF-4E1E-94F4-69209A4E7C4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85CD1C-B4D4-4316-953F-83EB119CB353}" type="pres">
      <dgm:prSet presAssocID="{4755E777-C5C2-49F6-802C-9F856538253C}" presName="Name8" presStyleCnt="0"/>
      <dgm:spPr/>
    </dgm:pt>
    <dgm:pt modelId="{EB0AB16D-8D96-4AFC-B1AE-718EC8897CF9}" type="pres">
      <dgm:prSet presAssocID="{4755E777-C5C2-49F6-802C-9F856538253C}" presName="level" presStyleLbl="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68C832-C552-48E8-9286-820C6CBB98CC}" type="pres">
      <dgm:prSet presAssocID="{4755E777-C5C2-49F6-802C-9F856538253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5855A1-EC9E-41EF-AA5C-B0A6C62BC58F}" type="pres">
      <dgm:prSet presAssocID="{9BC44171-365F-452D-AE92-EBE2E89770BA}" presName="Name8" presStyleCnt="0"/>
      <dgm:spPr/>
    </dgm:pt>
    <dgm:pt modelId="{285279A8-A2FF-4704-92DF-4753853CE322}" type="pres">
      <dgm:prSet presAssocID="{9BC44171-365F-452D-AE92-EBE2E89770BA}" presName="level" presStyleLbl="node1" presStyleIdx="4" presStyleCnt="8" custScaleX="10213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B1057C-5EDF-4EC8-9A6B-B059EB7B0F8E}" type="pres">
      <dgm:prSet presAssocID="{9BC44171-365F-452D-AE92-EBE2E89770B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DF7E7A-2EFC-47C6-B689-6567D7377F77}" type="pres">
      <dgm:prSet presAssocID="{AED1DBD0-8685-4AB0-B08C-F63F119B39F7}" presName="Name8" presStyleCnt="0"/>
      <dgm:spPr/>
    </dgm:pt>
    <dgm:pt modelId="{4E316594-4657-4246-81B3-7E671059D86D}" type="pres">
      <dgm:prSet presAssocID="{AED1DBD0-8685-4AB0-B08C-F63F119B39F7}" presName="level" presStyleLbl="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3E2F90-466C-4C29-81C8-BFEE7F99551B}" type="pres">
      <dgm:prSet presAssocID="{AED1DBD0-8685-4AB0-B08C-F63F119B39F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381679-7979-48E3-BC95-F28282E9CFBB}" type="pres">
      <dgm:prSet presAssocID="{D64D647E-BC88-4DEC-A223-0B9821313AEE}" presName="Name8" presStyleCnt="0"/>
      <dgm:spPr/>
    </dgm:pt>
    <dgm:pt modelId="{2C9D300F-2D6F-4592-8968-606F2B3000E5}" type="pres">
      <dgm:prSet presAssocID="{D64D647E-BC88-4DEC-A223-0B9821313AEE}" presName="level" presStyleLbl="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8B7A44-6679-409B-B629-30534828B13F}" type="pres">
      <dgm:prSet presAssocID="{D64D647E-BC88-4DEC-A223-0B9821313AE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81CACA-6443-4EDD-8469-456145B03BA6}" type="pres">
      <dgm:prSet presAssocID="{989DFF10-DEC8-463A-A7F8-AD0D5FDC3670}" presName="Name8" presStyleCnt="0"/>
      <dgm:spPr/>
    </dgm:pt>
    <dgm:pt modelId="{74B8C6B3-7767-4921-8436-88A8F1DD975B}" type="pres">
      <dgm:prSet presAssocID="{989DFF10-DEC8-463A-A7F8-AD0D5FDC3670}" presName="level" presStyleLbl="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73948C-4ED8-4C27-BCB8-0B6F69286B6B}" type="pres">
      <dgm:prSet presAssocID="{989DFF10-DEC8-463A-A7F8-AD0D5FDC367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569F3F-7CF7-4289-83D5-D470D3A5E59A}" srcId="{28FD3D57-F3BB-4E5E-B091-1500A3C92E81}" destId="{4755E777-C5C2-49F6-802C-9F856538253C}" srcOrd="3" destOrd="0" parTransId="{30CABCE5-2B4C-4B73-AB6D-2BD6B6CDA928}" sibTransId="{C1AEC121-DEED-4B10-A5B2-902CF460D134}"/>
    <dgm:cxn modelId="{6C54B2FA-2E4E-43EB-AC21-7D6054CBA444}" type="presOf" srcId="{D64D647E-BC88-4DEC-A223-0B9821313AEE}" destId="{2C9D300F-2D6F-4592-8968-606F2B3000E5}" srcOrd="0" destOrd="0" presId="urn:microsoft.com/office/officeart/2005/8/layout/pyramid1"/>
    <dgm:cxn modelId="{7E2397A2-C28F-42FD-BA25-EEC1206D1AB9}" type="presOf" srcId="{AED1DBD0-8685-4AB0-B08C-F63F119B39F7}" destId="{4E316594-4657-4246-81B3-7E671059D86D}" srcOrd="0" destOrd="0" presId="urn:microsoft.com/office/officeart/2005/8/layout/pyramid1"/>
    <dgm:cxn modelId="{74FCB85F-BEC9-401D-8E56-99038A0FE8CC}" srcId="{28FD3D57-F3BB-4E5E-B091-1500A3C92E81}" destId="{AED1DBD0-8685-4AB0-B08C-F63F119B39F7}" srcOrd="5" destOrd="0" parTransId="{023FCE94-028E-49CB-91B2-A39DCF2F6B0C}" sibTransId="{E64AF271-BB7B-4587-AFCD-FF1850A74EA0}"/>
    <dgm:cxn modelId="{685D1073-2D3C-412E-A123-0EF4D596743E}" srcId="{28FD3D57-F3BB-4E5E-B091-1500A3C92E81}" destId="{E924DC90-2427-4BE5-A522-6ACD4563EB45}" srcOrd="0" destOrd="0" parTransId="{9E545862-1292-4DB6-B36C-D6247532E625}" sibTransId="{BD5A33EB-119A-4BA7-8787-7DF55D1248BC}"/>
    <dgm:cxn modelId="{6F595FEA-09DC-4B7F-90DC-C0845F8A947F}" type="presOf" srcId="{4755E777-C5C2-49F6-802C-9F856538253C}" destId="{1668C832-C552-48E8-9286-820C6CBB98CC}" srcOrd="1" destOrd="0" presId="urn:microsoft.com/office/officeart/2005/8/layout/pyramid1"/>
    <dgm:cxn modelId="{879346F8-7954-42BA-A91C-F962BA4F2B3D}" srcId="{28FD3D57-F3BB-4E5E-B091-1500A3C92E81}" destId="{D64D647E-BC88-4DEC-A223-0B9821313AEE}" srcOrd="6" destOrd="0" parTransId="{E0BCB7DB-2937-4077-9B24-D5C95EC8391F}" sibTransId="{7781A16F-AFD3-4AF9-B78A-8AE421BC7163}"/>
    <dgm:cxn modelId="{85CC20C9-20D6-4938-8B06-4A4BF5FAFC13}" type="presOf" srcId="{85631E1F-364A-4A2A-9989-E896E5049557}" destId="{DC549F7C-7B63-4EBA-944C-0C5CAC570546}" srcOrd="1" destOrd="0" presId="urn:microsoft.com/office/officeart/2005/8/layout/pyramid1"/>
    <dgm:cxn modelId="{B1B7EAAE-21FF-43FD-8A72-0D2D0CCDA0B9}" type="presOf" srcId="{989DFF10-DEC8-463A-A7F8-AD0D5FDC3670}" destId="{4E73948C-4ED8-4C27-BCB8-0B6F69286B6B}" srcOrd="1" destOrd="0" presId="urn:microsoft.com/office/officeart/2005/8/layout/pyramid1"/>
    <dgm:cxn modelId="{AB58DADB-8940-4EA4-964D-7D5DE1B04A74}" type="presOf" srcId="{E924DC90-2427-4BE5-A522-6ACD4563EB45}" destId="{864F954D-81D4-4546-B08E-448FBA7A18FE}" srcOrd="0" destOrd="0" presId="urn:microsoft.com/office/officeart/2005/8/layout/pyramid1"/>
    <dgm:cxn modelId="{94875D73-D14D-4DEB-B879-EBD34CDAFEC8}" type="presOf" srcId="{989DFF10-DEC8-463A-A7F8-AD0D5FDC3670}" destId="{74B8C6B3-7767-4921-8436-88A8F1DD975B}" srcOrd="0" destOrd="0" presId="urn:microsoft.com/office/officeart/2005/8/layout/pyramid1"/>
    <dgm:cxn modelId="{1263D722-8372-4789-B9F5-BFD8D9C870F1}" srcId="{28FD3D57-F3BB-4E5E-B091-1500A3C92E81}" destId="{9D67B1F7-C4FF-4E1E-94F4-69209A4E7C47}" srcOrd="2" destOrd="0" parTransId="{BD4D3042-AB5C-4E8F-B8BE-BC3A20988EB3}" sibTransId="{B379D14A-425C-47B8-B779-1E5D839E4BC8}"/>
    <dgm:cxn modelId="{7246504C-8D2A-4DB0-983A-7E247653F677}" srcId="{28FD3D57-F3BB-4E5E-B091-1500A3C92E81}" destId="{989DFF10-DEC8-463A-A7F8-AD0D5FDC3670}" srcOrd="7" destOrd="0" parTransId="{8D1B78C0-691C-4730-9185-7A2FF900FBCA}" sibTransId="{A8616E6D-0438-412D-A82E-6266BE6B48B9}"/>
    <dgm:cxn modelId="{6EB07949-15DD-417E-8D8E-7E15F1BD5B44}" type="presOf" srcId="{28FD3D57-F3BB-4E5E-B091-1500A3C92E81}" destId="{6346E340-6B27-47A2-93A8-AA7F0249167F}" srcOrd="0" destOrd="0" presId="urn:microsoft.com/office/officeart/2005/8/layout/pyramid1"/>
    <dgm:cxn modelId="{D1F7D9DD-9B39-4CA5-A79B-B0C450CE5B71}" type="presOf" srcId="{AED1DBD0-8685-4AB0-B08C-F63F119B39F7}" destId="{E13E2F90-466C-4C29-81C8-BFEE7F99551B}" srcOrd="1" destOrd="0" presId="urn:microsoft.com/office/officeart/2005/8/layout/pyramid1"/>
    <dgm:cxn modelId="{4776AD8D-1110-44FA-9D3A-90D205DD7811}" type="presOf" srcId="{9D67B1F7-C4FF-4E1E-94F4-69209A4E7C47}" destId="{7E617F38-6BB2-4E03-8198-FF7E7F898924}" srcOrd="1" destOrd="0" presId="urn:microsoft.com/office/officeart/2005/8/layout/pyramid1"/>
    <dgm:cxn modelId="{3DB803A8-7251-4664-9695-7E3CE5B67A32}" type="presOf" srcId="{9D67B1F7-C4FF-4E1E-94F4-69209A4E7C47}" destId="{753AA43A-5097-42D8-A3EF-20B11215D8F3}" srcOrd="0" destOrd="0" presId="urn:microsoft.com/office/officeart/2005/8/layout/pyramid1"/>
    <dgm:cxn modelId="{7DDA8BED-A6C3-48FB-9E88-2BFC677B78DD}" type="presOf" srcId="{E924DC90-2427-4BE5-A522-6ACD4563EB45}" destId="{A8AE7F33-3372-4D78-96A6-FD2B204E9D9D}" srcOrd="1" destOrd="0" presId="urn:microsoft.com/office/officeart/2005/8/layout/pyramid1"/>
    <dgm:cxn modelId="{15D8F364-6809-49BA-A228-EAE95F4BE6B9}" srcId="{28FD3D57-F3BB-4E5E-B091-1500A3C92E81}" destId="{9BC44171-365F-452D-AE92-EBE2E89770BA}" srcOrd="4" destOrd="0" parTransId="{7679D3FA-0101-42D1-A23D-75BD8EF1DA28}" sibTransId="{FF5F2014-EE5D-4FD1-9103-39F792365AE5}"/>
    <dgm:cxn modelId="{689B59B0-BF9D-489D-8A96-D6B2CF499ABF}" srcId="{28FD3D57-F3BB-4E5E-B091-1500A3C92E81}" destId="{85631E1F-364A-4A2A-9989-E896E5049557}" srcOrd="1" destOrd="0" parTransId="{EBE3CA2F-C22D-4DAD-BBB2-CC29F3FBCF68}" sibTransId="{DC75A793-C6A2-4960-947A-450C2653BBC6}"/>
    <dgm:cxn modelId="{61A117D0-AE16-433E-A749-ABCFD39FB81A}" type="presOf" srcId="{D64D647E-BC88-4DEC-A223-0B9821313AEE}" destId="{5D8B7A44-6679-409B-B629-30534828B13F}" srcOrd="1" destOrd="0" presId="urn:microsoft.com/office/officeart/2005/8/layout/pyramid1"/>
    <dgm:cxn modelId="{87ABE917-29C4-4282-BC5A-DE5C69A6D1FA}" type="presOf" srcId="{4755E777-C5C2-49F6-802C-9F856538253C}" destId="{EB0AB16D-8D96-4AFC-B1AE-718EC8897CF9}" srcOrd="0" destOrd="0" presId="urn:microsoft.com/office/officeart/2005/8/layout/pyramid1"/>
    <dgm:cxn modelId="{711511F5-BAAE-49AB-B24B-404CAE42F639}" type="presOf" srcId="{9BC44171-365F-452D-AE92-EBE2E89770BA}" destId="{48B1057C-5EDF-4EC8-9A6B-B059EB7B0F8E}" srcOrd="1" destOrd="0" presId="urn:microsoft.com/office/officeart/2005/8/layout/pyramid1"/>
    <dgm:cxn modelId="{8E98FCCE-A77B-4260-A391-F8BA607617F6}" type="presOf" srcId="{9BC44171-365F-452D-AE92-EBE2E89770BA}" destId="{285279A8-A2FF-4704-92DF-4753853CE322}" srcOrd="0" destOrd="0" presId="urn:microsoft.com/office/officeart/2005/8/layout/pyramid1"/>
    <dgm:cxn modelId="{DB12BB04-F4A3-4EE4-8FBB-E48047D2CED0}" type="presOf" srcId="{85631E1F-364A-4A2A-9989-E896E5049557}" destId="{3CE8FECB-ADC6-4195-8C29-ECF1EEE9F8FA}" srcOrd="0" destOrd="0" presId="urn:microsoft.com/office/officeart/2005/8/layout/pyramid1"/>
    <dgm:cxn modelId="{1AB87000-C07D-480B-A189-0BE15EF4F38D}" type="presParOf" srcId="{6346E340-6B27-47A2-93A8-AA7F0249167F}" destId="{8351BCDF-D287-464A-AB10-4261CFFC4E79}" srcOrd="0" destOrd="0" presId="urn:microsoft.com/office/officeart/2005/8/layout/pyramid1"/>
    <dgm:cxn modelId="{CE03B430-D862-44BC-9846-5F8183487706}" type="presParOf" srcId="{8351BCDF-D287-464A-AB10-4261CFFC4E79}" destId="{864F954D-81D4-4546-B08E-448FBA7A18FE}" srcOrd="0" destOrd="0" presId="urn:microsoft.com/office/officeart/2005/8/layout/pyramid1"/>
    <dgm:cxn modelId="{E5C38D08-0578-4479-89E2-23976998D164}" type="presParOf" srcId="{8351BCDF-D287-464A-AB10-4261CFFC4E79}" destId="{A8AE7F33-3372-4D78-96A6-FD2B204E9D9D}" srcOrd="1" destOrd="0" presId="urn:microsoft.com/office/officeart/2005/8/layout/pyramid1"/>
    <dgm:cxn modelId="{A80B9CFC-7CB4-4981-BDDB-531F1B40E71D}" type="presParOf" srcId="{6346E340-6B27-47A2-93A8-AA7F0249167F}" destId="{45295FEF-34B7-47B0-80DB-E881F25871A9}" srcOrd="1" destOrd="0" presId="urn:microsoft.com/office/officeart/2005/8/layout/pyramid1"/>
    <dgm:cxn modelId="{359F762E-F734-4A8D-A774-8A40F4E1BE98}" type="presParOf" srcId="{45295FEF-34B7-47B0-80DB-E881F25871A9}" destId="{3CE8FECB-ADC6-4195-8C29-ECF1EEE9F8FA}" srcOrd="0" destOrd="0" presId="urn:microsoft.com/office/officeart/2005/8/layout/pyramid1"/>
    <dgm:cxn modelId="{819969D3-1031-41BF-9DC8-AC48B864D7B3}" type="presParOf" srcId="{45295FEF-34B7-47B0-80DB-E881F25871A9}" destId="{DC549F7C-7B63-4EBA-944C-0C5CAC570546}" srcOrd="1" destOrd="0" presId="urn:microsoft.com/office/officeart/2005/8/layout/pyramid1"/>
    <dgm:cxn modelId="{A040AF9B-FC14-41CA-BF2E-E76AC0EBFC64}" type="presParOf" srcId="{6346E340-6B27-47A2-93A8-AA7F0249167F}" destId="{BF7100C5-692A-476D-9242-E6DE2BFA407E}" srcOrd="2" destOrd="0" presId="urn:microsoft.com/office/officeart/2005/8/layout/pyramid1"/>
    <dgm:cxn modelId="{04288B41-7DFD-4FC2-8A8D-B63A0A0FE801}" type="presParOf" srcId="{BF7100C5-692A-476D-9242-E6DE2BFA407E}" destId="{753AA43A-5097-42D8-A3EF-20B11215D8F3}" srcOrd="0" destOrd="0" presId="urn:microsoft.com/office/officeart/2005/8/layout/pyramid1"/>
    <dgm:cxn modelId="{79B9A5B4-E40C-4337-B33E-9C47F69544F4}" type="presParOf" srcId="{BF7100C5-692A-476D-9242-E6DE2BFA407E}" destId="{7E617F38-6BB2-4E03-8198-FF7E7F898924}" srcOrd="1" destOrd="0" presId="urn:microsoft.com/office/officeart/2005/8/layout/pyramid1"/>
    <dgm:cxn modelId="{B103790D-A3A7-464E-9F75-6466BFD3979E}" type="presParOf" srcId="{6346E340-6B27-47A2-93A8-AA7F0249167F}" destId="{8385CD1C-B4D4-4316-953F-83EB119CB353}" srcOrd="3" destOrd="0" presId="urn:microsoft.com/office/officeart/2005/8/layout/pyramid1"/>
    <dgm:cxn modelId="{4E68276B-C514-47FB-BDAC-302559F8D5D9}" type="presParOf" srcId="{8385CD1C-B4D4-4316-953F-83EB119CB353}" destId="{EB0AB16D-8D96-4AFC-B1AE-718EC8897CF9}" srcOrd="0" destOrd="0" presId="urn:microsoft.com/office/officeart/2005/8/layout/pyramid1"/>
    <dgm:cxn modelId="{EFAB1B03-CA6E-41A1-A99F-AE75B5F7DF5D}" type="presParOf" srcId="{8385CD1C-B4D4-4316-953F-83EB119CB353}" destId="{1668C832-C552-48E8-9286-820C6CBB98CC}" srcOrd="1" destOrd="0" presId="urn:microsoft.com/office/officeart/2005/8/layout/pyramid1"/>
    <dgm:cxn modelId="{6629739C-DFF9-4FED-981E-805B672D0FBF}" type="presParOf" srcId="{6346E340-6B27-47A2-93A8-AA7F0249167F}" destId="{E55855A1-EC9E-41EF-AA5C-B0A6C62BC58F}" srcOrd="4" destOrd="0" presId="urn:microsoft.com/office/officeart/2005/8/layout/pyramid1"/>
    <dgm:cxn modelId="{0397D217-477B-4E88-A040-3CEEAD355F7E}" type="presParOf" srcId="{E55855A1-EC9E-41EF-AA5C-B0A6C62BC58F}" destId="{285279A8-A2FF-4704-92DF-4753853CE322}" srcOrd="0" destOrd="0" presId="urn:microsoft.com/office/officeart/2005/8/layout/pyramid1"/>
    <dgm:cxn modelId="{02168ACE-22E8-4009-A54D-1E9E8F107123}" type="presParOf" srcId="{E55855A1-EC9E-41EF-AA5C-B0A6C62BC58F}" destId="{48B1057C-5EDF-4EC8-9A6B-B059EB7B0F8E}" srcOrd="1" destOrd="0" presId="urn:microsoft.com/office/officeart/2005/8/layout/pyramid1"/>
    <dgm:cxn modelId="{E918C15B-375E-4C37-A523-4BA780E1DBDC}" type="presParOf" srcId="{6346E340-6B27-47A2-93A8-AA7F0249167F}" destId="{C0DF7E7A-2EFC-47C6-B689-6567D7377F77}" srcOrd="5" destOrd="0" presId="urn:microsoft.com/office/officeart/2005/8/layout/pyramid1"/>
    <dgm:cxn modelId="{0C7D5A25-F4B2-46D8-907D-6CE452B9BC1E}" type="presParOf" srcId="{C0DF7E7A-2EFC-47C6-B689-6567D7377F77}" destId="{4E316594-4657-4246-81B3-7E671059D86D}" srcOrd="0" destOrd="0" presId="urn:microsoft.com/office/officeart/2005/8/layout/pyramid1"/>
    <dgm:cxn modelId="{C4F36891-67D8-4B17-A019-5039EB0D896B}" type="presParOf" srcId="{C0DF7E7A-2EFC-47C6-B689-6567D7377F77}" destId="{E13E2F90-466C-4C29-81C8-BFEE7F99551B}" srcOrd="1" destOrd="0" presId="urn:microsoft.com/office/officeart/2005/8/layout/pyramid1"/>
    <dgm:cxn modelId="{9B2278CB-289D-4B2E-9F77-DF39BDAB00F3}" type="presParOf" srcId="{6346E340-6B27-47A2-93A8-AA7F0249167F}" destId="{79381679-7979-48E3-BC95-F28282E9CFBB}" srcOrd="6" destOrd="0" presId="urn:microsoft.com/office/officeart/2005/8/layout/pyramid1"/>
    <dgm:cxn modelId="{8A1ACEF4-C680-484F-AAF7-CFDABE3997EA}" type="presParOf" srcId="{79381679-7979-48E3-BC95-F28282E9CFBB}" destId="{2C9D300F-2D6F-4592-8968-606F2B3000E5}" srcOrd="0" destOrd="0" presId="urn:microsoft.com/office/officeart/2005/8/layout/pyramid1"/>
    <dgm:cxn modelId="{90E5E34B-4EE3-46C8-8C05-0E7A3ACB39E6}" type="presParOf" srcId="{79381679-7979-48E3-BC95-F28282E9CFBB}" destId="{5D8B7A44-6679-409B-B629-30534828B13F}" srcOrd="1" destOrd="0" presId="urn:microsoft.com/office/officeart/2005/8/layout/pyramid1"/>
    <dgm:cxn modelId="{DBA2EDCF-2BCA-449E-BF22-239541FCBB05}" type="presParOf" srcId="{6346E340-6B27-47A2-93A8-AA7F0249167F}" destId="{8A81CACA-6443-4EDD-8469-456145B03BA6}" srcOrd="7" destOrd="0" presId="urn:microsoft.com/office/officeart/2005/8/layout/pyramid1"/>
    <dgm:cxn modelId="{08AC31C5-6EF4-42B4-B069-40A8B11CB472}" type="presParOf" srcId="{8A81CACA-6443-4EDD-8469-456145B03BA6}" destId="{74B8C6B3-7767-4921-8436-88A8F1DD975B}" srcOrd="0" destOrd="0" presId="urn:microsoft.com/office/officeart/2005/8/layout/pyramid1"/>
    <dgm:cxn modelId="{7A09A41C-5A20-47A8-B89A-6A5B8F9203E8}" type="presParOf" srcId="{8A81CACA-6443-4EDD-8469-456145B03BA6}" destId="{4E73948C-4ED8-4C27-BCB8-0B6F69286B6B}" srcOrd="1" destOrd="0" presId="urn:microsoft.com/office/officeart/2005/8/layout/pyramid1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E163BF-0FA1-40A7-B03E-5974A72DE237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03DBCC-6233-4CCA-9C56-010CBF88D122}">
      <dgm:prSet phldrT="[Text]" custT="1"/>
      <dgm:spPr/>
      <dgm:t>
        <a:bodyPr/>
        <a:lstStyle/>
        <a:p>
          <a:r>
            <a:rPr lang="sr-Latn-BA" sz="1000" u="sng" dirty="0" smtClean="0"/>
            <a:t>VI 2024</a:t>
          </a:r>
        </a:p>
        <a:p>
          <a:r>
            <a:rPr lang="sr-Latn-BA" sz="1000" dirty="0" smtClean="0"/>
            <a:t>V 2024</a:t>
          </a:r>
          <a:endParaRPr lang="en-US" sz="1000" dirty="0"/>
        </a:p>
      </dgm:t>
    </dgm:pt>
    <dgm:pt modelId="{761A23D9-37A2-449A-A6C9-F120B36339C6}" type="parTrans" cxnId="{3A72885E-276E-489C-AD53-935FAC00E5AD}">
      <dgm:prSet/>
      <dgm:spPr/>
      <dgm:t>
        <a:bodyPr/>
        <a:lstStyle/>
        <a:p>
          <a:endParaRPr lang="en-US"/>
        </a:p>
      </dgm:t>
    </dgm:pt>
    <dgm:pt modelId="{0EE21945-5C9B-4014-89DE-11785FF49EED}" type="sibTrans" cxnId="{3A72885E-276E-489C-AD53-935FAC00E5AD}">
      <dgm:prSet/>
      <dgm:spPr/>
      <dgm:t>
        <a:bodyPr/>
        <a:lstStyle/>
        <a:p>
          <a:endParaRPr lang="en-US"/>
        </a:p>
      </dgm:t>
    </dgm:pt>
    <dgm:pt modelId="{168CA571-53A1-45B0-B371-A90343E75E0D}">
      <dgm:prSet phldrT="[Text]" custT="1"/>
      <dgm:spPr/>
      <dgm:t>
        <a:bodyPr/>
        <a:lstStyle/>
        <a:p>
          <a:r>
            <a:rPr lang="sr-Cyrl-BA" sz="700" b="1" dirty="0" smtClean="0"/>
            <a:t>НОМИНАЛНО</a:t>
          </a:r>
          <a:endParaRPr lang="en-US" sz="700" b="1" dirty="0"/>
        </a:p>
      </dgm:t>
    </dgm:pt>
    <dgm:pt modelId="{DCBF6AE8-2A36-4906-B127-6ED3A9E7F9DC}" type="parTrans" cxnId="{33947C23-F1DF-4FBA-B4B5-E6AE93A0CDDD}">
      <dgm:prSet/>
      <dgm:spPr/>
      <dgm:t>
        <a:bodyPr/>
        <a:lstStyle/>
        <a:p>
          <a:endParaRPr lang="en-US"/>
        </a:p>
      </dgm:t>
    </dgm:pt>
    <dgm:pt modelId="{B12C4423-3937-41E8-B4D2-C2BBD3390DEE}" type="sibTrans" cxnId="{33947C23-F1DF-4FBA-B4B5-E6AE93A0CDDD}">
      <dgm:prSet/>
      <dgm:spPr/>
      <dgm:t>
        <a:bodyPr/>
        <a:lstStyle/>
        <a:p>
          <a:endParaRPr lang="en-US"/>
        </a:p>
      </dgm:t>
    </dgm:pt>
    <dgm:pt modelId="{DACF603E-86C6-4DA1-B0AC-886F83D70010}">
      <dgm:prSet phldrT="[Text]" custT="1"/>
      <dgm:spPr/>
      <dgm:t>
        <a:bodyPr/>
        <a:lstStyle/>
        <a:p>
          <a:pPr algn="ctr"/>
          <a:r>
            <a:rPr lang="sr-Latn-BA" sz="1400" dirty="0" smtClean="0">
              <a:solidFill>
                <a:srgbClr val="FF0000"/>
              </a:solidFill>
            </a:rPr>
            <a:t>+1,6%</a:t>
          </a:r>
          <a:endParaRPr lang="en-US" sz="1400" dirty="0">
            <a:solidFill>
              <a:srgbClr val="FF0000"/>
            </a:solidFill>
          </a:endParaRPr>
        </a:p>
      </dgm:t>
    </dgm:pt>
    <dgm:pt modelId="{1A6C4551-ABDA-4332-B78B-9243E8062AFE}" type="parTrans" cxnId="{B5AAD202-38C9-4BB5-8CC4-C518927E9FA7}">
      <dgm:prSet/>
      <dgm:spPr/>
      <dgm:t>
        <a:bodyPr/>
        <a:lstStyle/>
        <a:p>
          <a:endParaRPr lang="en-US"/>
        </a:p>
      </dgm:t>
    </dgm:pt>
    <dgm:pt modelId="{E50CD552-F848-4164-9034-A03EE319CF05}" type="sibTrans" cxnId="{B5AAD202-38C9-4BB5-8CC4-C518927E9FA7}">
      <dgm:prSet/>
      <dgm:spPr/>
      <dgm:t>
        <a:bodyPr/>
        <a:lstStyle/>
        <a:p>
          <a:endParaRPr lang="en-US"/>
        </a:p>
      </dgm:t>
    </dgm:pt>
    <dgm:pt modelId="{037038FE-0B5D-4B51-8C28-CA20CE945524}">
      <dgm:prSet phldrT="[Text]" custT="1"/>
      <dgm:spPr/>
      <dgm:t>
        <a:bodyPr/>
        <a:lstStyle/>
        <a:p>
          <a:r>
            <a:rPr lang="sr-Cyrl-BA" sz="700" b="1" dirty="0" smtClean="0"/>
            <a:t>РЕАЛНО</a:t>
          </a:r>
          <a:endParaRPr lang="en-US" sz="700" b="1" dirty="0"/>
        </a:p>
      </dgm:t>
    </dgm:pt>
    <dgm:pt modelId="{C960E10F-5F10-4E9B-A6D5-44CB592E6A5C}" type="parTrans" cxnId="{064E5E87-3854-42CE-81B3-0194A5AE9175}">
      <dgm:prSet/>
      <dgm:spPr/>
      <dgm:t>
        <a:bodyPr/>
        <a:lstStyle/>
        <a:p>
          <a:endParaRPr lang="en-US"/>
        </a:p>
      </dgm:t>
    </dgm:pt>
    <dgm:pt modelId="{B803E217-8A89-4AB8-A525-DD69A68709A8}" type="sibTrans" cxnId="{064E5E87-3854-42CE-81B3-0194A5AE9175}">
      <dgm:prSet/>
      <dgm:spPr/>
      <dgm:t>
        <a:bodyPr/>
        <a:lstStyle/>
        <a:p>
          <a:endParaRPr lang="en-US"/>
        </a:p>
      </dgm:t>
    </dgm:pt>
    <dgm:pt modelId="{665FEDCC-A9B5-422E-B181-72433BE22ECF}">
      <dgm:prSet phldrT="[Text]"/>
      <dgm:spPr/>
      <dgm:t>
        <a:bodyPr/>
        <a:lstStyle/>
        <a:p>
          <a:r>
            <a:rPr lang="sr-Latn-BA" dirty="0" smtClean="0">
              <a:solidFill>
                <a:srgbClr val="FF0000"/>
              </a:solidFill>
            </a:rPr>
            <a:t>+2,2%</a:t>
          </a:r>
          <a:endParaRPr lang="en-US" dirty="0">
            <a:solidFill>
              <a:srgbClr val="FF0000"/>
            </a:solidFill>
          </a:endParaRPr>
        </a:p>
      </dgm:t>
    </dgm:pt>
    <dgm:pt modelId="{42F97089-D9F9-487B-806D-74CD89ED2ED5}" type="parTrans" cxnId="{6D07DBBE-DAD4-4655-A83E-176EB3AC3E3B}">
      <dgm:prSet/>
      <dgm:spPr/>
      <dgm:t>
        <a:bodyPr/>
        <a:lstStyle/>
        <a:p>
          <a:endParaRPr lang="en-US"/>
        </a:p>
      </dgm:t>
    </dgm:pt>
    <dgm:pt modelId="{A688B84E-27AD-4876-B17D-D22A1899B0F1}" type="sibTrans" cxnId="{6D07DBBE-DAD4-4655-A83E-176EB3AC3E3B}">
      <dgm:prSet/>
      <dgm:spPr/>
      <dgm:t>
        <a:bodyPr/>
        <a:lstStyle/>
        <a:p>
          <a:endParaRPr lang="en-US"/>
        </a:p>
      </dgm:t>
    </dgm:pt>
    <dgm:pt modelId="{82E5BBB2-27EA-49C9-AE19-720F6E4419C3}" type="pres">
      <dgm:prSet presAssocID="{5EE163BF-0FA1-40A7-B03E-5974A72DE23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2135B3-B6ED-42B4-84D7-775585C9C30F}" type="pres">
      <dgm:prSet presAssocID="{0E03DBCC-6233-4CCA-9C56-010CBF88D122}" presName="root1" presStyleCnt="0"/>
      <dgm:spPr/>
      <dgm:t>
        <a:bodyPr/>
        <a:lstStyle/>
        <a:p>
          <a:endParaRPr lang="en-US"/>
        </a:p>
      </dgm:t>
    </dgm:pt>
    <dgm:pt modelId="{7FF496EA-C033-4306-94F2-07958B0F9C48}" type="pres">
      <dgm:prSet presAssocID="{0E03DBCC-6233-4CCA-9C56-010CBF88D122}" presName="LevelOneTextNode" presStyleLbl="node0" presStyleIdx="0" presStyleCnt="1" custScaleY="2184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FE2071-A6B6-4827-8245-F13E2D45DCA5}" type="pres">
      <dgm:prSet presAssocID="{0E03DBCC-6233-4CCA-9C56-010CBF88D122}" presName="level2hierChild" presStyleCnt="0"/>
      <dgm:spPr/>
      <dgm:t>
        <a:bodyPr/>
        <a:lstStyle/>
        <a:p>
          <a:endParaRPr lang="en-US"/>
        </a:p>
      </dgm:t>
    </dgm:pt>
    <dgm:pt modelId="{3BB3EEF4-023A-401B-B91A-47D41DD4C882}" type="pres">
      <dgm:prSet presAssocID="{DCBF6AE8-2A36-4906-B127-6ED3A9E7F9DC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0ABC775B-DC61-4CE2-A890-29DE9B48F287}" type="pres">
      <dgm:prSet presAssocID="{DCBF6AE8-2A36-4906-B127-6ED3A9E7F9DC}" presName="connTx" presStyleLbl="parChTrans1D2" presStyleIdx="0" presStyleCnt="2"/>
      <dgm:spPr/>
      <dgm:t>
        <a:bodyPr/>
        <a:lstStyle/>
        <a:p>
          <a:endParaRPr lang="en-US"/>
        </a:p>
      </dgm:t>
    </dgm:pt>
    <dgm:pt modelId="{9966ABB6-1956-4153-AB60-1B28E744B711}" type="pres">
      <dgm:prSet presAssocID="{168CA571-53A1-45B0-B371-A90343E75E0D}" presName="root2" presStyleCnt="0"/>
      <dgm:spPr/>
      <dgm:t>
        <a:bodyPr/>
        <a:lstStyle/>
        <a:p>
          <a:endParaRPr lang="en-US"/>
        </a:p>
      </dgm:t>
    </dgm:pt>
    <dgm:pt modelId="{4FE2EE59-C9AE-4BF0-A0F3-9BC424038B26}" type="pres">
      <dgm:prSet presAssocID="{168CA571-53A1-45B0-B371-A90343E75E0D}" presName="LevelTwoTextNode" presStyleLbl="node2" presStyleIdx="0" presStyleCnt="2" custScaleX="139817" custScaleY="2138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783BB2-966D-4403-B5A8-B750B1C5EF4A}" type="pres">
      <dgm:prSet presAssocID="{168CA571-53A1-45B0-B371-A90343E75E0D}" presName="level3hierChild" presStyleCnt="0"/>
      <dgm:spPr/>
      <dgm:t>
        <a:bodyPr/>
        <a:lstStyle/>
        <a:p>
          <a:endParaRPr lang="en-US"/>
        </a:p>
      </dgm:t>
    </dgm:pt>
    <dgm:pt modelId="{E5C4C387-1CDB-4554-BEDC-3D780CCEC210}" type="pres">
      <dgm:prSet presAssocID="{1A6C4551-ABDA-4332-B78B-9243E8062AFE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1A2D4922-468C-4E20-A088-52255AD4A9BA}" type="pres">
      <dgm:prSet presAssocID="{1A6C4551-ABDA-4332-B78B-9243E8062AFE}" presName="connTx" presStyleLbl="parChTrans1D3" presStyleIdx="0" presStyleCnt="2"/>
      <dgm:spPr/>
      <dgm:t>
        <a:bodyPr/>
        <a:lstStyle/>
        <a:p>
          <a:endParaRPr lang="en-US"/>
        </a:p>
      </dgm:t>
    </dgm:pt>
    <dgm:pt modelId="{0DDB7238-D3CE-40B6-BFF9-BD93A92892A9}" type="pres">
      <dgm:prSet presAssocID="{DACF603E-86C6-4DA1-B0AC-886F83D70010}" presName="root2" presStyleCnt="0"/>
      <dgm:spPr/>
      <dgm:t>
        <a:bodyPr/>
        <a:lstStyle/>
        <a:p>
          <a:endParaRPr lang="en-US"/>
        </a:p>
      </dgm:t>
    </dgm:pt>
    <dgm:pt modelId="{90BECCC6-3655-4675-9F4D-FE4B4F3EF287}" type="pres">
      <dgm:prSet presAssocID="{DACF603E-86C6-4DA1-B0AC-886F83D70010}" presName="LevelTwoTextNode" presStyleLbl="node3" presStyleIdx="0" presStyleCnt="2" custScaleX="112314" custScaleY="16686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278344-0F35-4171-97DF-476C3282A139}" type="pres">
      <dgm:prSet presAssocID="{DACF603E-86C6-4DA1-B0AC-886F83D70010}" presName="level3hierChild" presStyleCnt="0"/>
      <dgm:spPr/>
      <dgm:t>
        <a:bodyPr/>
        <a:lstStyle/>
        <a:p>
          <a:endParaRPr lang="en-US"/>
        </a:p>
      </dgm:t>
    </dgm:pt>
    <dgm:pt modelId="{F234E881-5BCA-406F-952E-C00E6D89BA82}" type="pres">
      <dgm:prSet presAssocID="{C960E10F-5F10-4E9B-A6D5-44CB592E6A5C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BA96F642-73F6-42A7-BB71-9229250458B1}" type="pres">
      <dgm:prSet presAssocID="{C960E10F-5F10-4E9B-A6D5-44CB592E6A5C}" presName="connTx" presStyleLbl="parChTrans1D2" presStyleIdx="1" presStyleCnt="2"/>
      <dgm:spPr/>
      <dgm:t>
        <a:bodyPr/>
        <a:lstStyle/>
        <a:p>
          <a:endParaRPr lang="en-US"/>
        </a:p>
      </dgm:t>
    </dgm:pt>
    <dgm:pt modelId="{A3A4E7E7-3A6F-46E6-A686-C8F10C0FC905}" type="pres">
      <dgm:prSet presAssocID="{037038FE-0B5D-4B51-8C28-CA20CE945524}" presName="root2" presStyleCnt="0"/>
      <dgm:spPr/>
      <dgm:t>
        <a:bodyPr/>
        <a:lstStyle/>
        <a:p>
          <a:endParaRPr lang="en-US"/>
        </a:p>
      </dgm:t>
    </dgm:pt>
    <dgm:pt modelId="{B71D4688-4BC9-458A-836F-982554D33D17}" type="pres">
      <dgm:prSet presAssocID="{037038FE-0B5D-4B51-8C28-CA20CE945524}" presName="LevelTwoTextNode" presStyleLbl="node2" presStyleIdx="1" presStyleCnt="2" custScaleX="137604" custScaleY="2070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CE4F5F9-FCF8-4A79-9A42-784EBE171FF6}" type="pres">
      <dgm:prSet presAssocID="{037038FE-0B5D-4B51-8C28-CA20CE945524}" presName="level3hierChild" presStyleCnt="0"/>
      <dgm:spPr/>
      <dgm:t>
        <a:bodyPr/>
        <a:lstStyle/>
        <a:p>
          <a:endParaRPr lang="en-US"/>
        </a:p>
      </dgm:t>
    </dgm:pt>
    <dgm:pt modelId="{3CA01AA2-724A-4F22-A33C-B84A059EF372}" type="pres">
      <dgm:prSet presAssocID="{42F97089-D9F9-487B-806D-74CD89ED2ED5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43A6192B-D15E-4F09-8D58-04B1FD4E1E6A}" type="pres">
      <dgm:prSet presAssocID="{42F97089-D9F9-487B-806D-74CD89ED2ED5}" presName="connTx" presStyleLbl="parChTrans1D3" presStyleIdx="1" presStyleCnt="2"/>
      <dgm:spPr/>
      <dgm:t>
        <a:bodyPr/>
        <a:lstStyle/>
        <a:p>
          <a:endParaRPr lang="en-US"/>
        </a:p>
      </dgm:t>
    </dgm:pt>
    <dgm:pt modelId="{2F7BC0DF-839C-4DBF-A724-651BE6C0896D}" type="pres">
      <dgm:prSet presAssocID="{665FEDCC-A9B5-422E-B181-72433BE22ECF}" presName="root2" presStyleCnt="0"/>
      <dgm:spPr/>
      <dgm:t>
        <a:bodyPr/>
        <a:lstStyle/>
        <a:p>
          <a:endParaRPr lang="en-US"/>
        </a:p>
      </dgm:t>
    </dgm:pt>
    <dgm:pt modelId="{E36A7D50-9F0F-4462-A4FF-1D23C073D467}" type="pres">
      <dgm:prSet presAssocID="{665FEDCC-A9B5-422E-B181-72433BE22ECF}" presName="LevelTwoTextNode" presStyleLbl="node3" presStyleIdx="1" presStyleCnt="2" custScaleX="112010" custScaleY="1491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98AD37-5325-4BA5-9437-87B55D9B70A3}" type="pres">
      <dgm:prSet presAssocID="{665FEDCC-A9B5-422E-B181-72433BE22ECF}" presName="level3hierChild" presStyleCnt="0"/>
      <dgm:spPr/>
      <dgm:t>
        <a:bodyPr/>
        <a:lstStyle/>
        <a:p>
          <a:endParaRPr lang="en-US"/>
        </a:p>
      </dgm:t>
    </dgm:pt>
  </dgm:ptLst>
  <dgm:cxnLst>
    <dgm:cxn modelId="{876401AA-515F-4EB4-8102-68C131A02AF4}" type="presOf" srcId="{665FEDCC-A9B5-422E-B181-72433BE22ECF}" destId="{E36A7D50-9F0F-4462-A4FF-1D23C073D467}" srcOrd="0" destOrd="0" presId="urn:microsoft.com/office/officeart/2005/8/layout/hierarchy2"/>
    <dgm:cxn modelId="{A83498F1-BE9E-4EEC-8516-6F3F0E36B28C}" type="presOf" srcId="{037038FE-0B5D-4B51-8C28-CA20CE945524}" destId="{B71D4688-4BC9-458A-836F-982554D33D17}" srcOrd="0" destOrd="0" presId="urn:microsoft.com/office/officeart/2005/8/layout/hierarchy2"/>
    <dgm:cxn modelId="{92178BA1-8C4F-4A74-A9BC-619119B339C5}" type="presOf" srcId="{0E03DBCC-6233-4CCA-9C56-010CBF88D122}" destId="{7FF496EA-C033-4306-94F2-07958B0F9C48}" srcOrd="0" destOrd="0" presId="urn:microsoft.com/office/officeart/2005/8/layout/hierarchy2"/>
    <dgm:cxn modelId="{D5CB860D-7F35-4C39-BE75-D060BD8B457E}" type="presOf" srcId="{C960E10F-5F10-4E9B-A6D5-44CB592E6A5C}" destId="{BA96F642-73F6-42A7-BB71-9229250458B1}" srcOrd="1" destOrd="0" presId="urn:microsoft.com/office/officeart/2005/8/layout/hierarchy2"/>
    <dgm:cxn modelId="{33947C23-F1DF-4FBA-B4B5-E6AE93A0CDDD}" srcId="{0E03DBCC-6233-4CCA-9C56-010CBF88D122}" destId="{168CA571-53A1-45B0-B371-A90343E75E0D}" srcOrd="0" destOrd="0" parTransId="{DCBF6AE8-2A36-4906-B127-6ED3A9E7F9DC}" sibTransId="{B12C4423-3937-41E8-B4D2-C2BBD3390DEE}"/>
    <dgm:cxn modelId="{B5AAD202-38C9-4BB5-8CC4-C518927E9FA7}" srcId="{168CA571-53A1-45B0-B371-A90343E75E0D}" destId="{DACF603E-86C6-4DA1-B0AC-886F83D70010}" srcOrd="0" destOrd="0" parTransId="{1A6C4551-ABDA-4332-B78B-9243E8062AFE}" sibTransId="{E50CD552-F848-4164-9034-A03EE319CF05}"/>
    <dgm:cxn modelId="{60BD161F-90B8-474F-92D6-67700C3EA119}" type="presOf" srcId="{DCBF6AE8-2A36-4906-B127-6ED3A9E7F9DC}" destId="{0ABC775B-DC61-4CE2-A890-29DE9B48F287}" srcOrd="1" destOrd="0" presId="urn:microsoft.com/office/officeart/2005/8/layout/hierarchy2"/>
    <dgm:cxn modelId="{2D348634-363F-4FFB-9ADA-CEA2BEAF501D}" type="presOf" srcId="{168CA571-53A1-45B0-B371-A90343E75E0D}" destId="{4FE2EE59-C9AE-4BF0-A0F3-9BC424038B26}" srcOrd="0" destOrd="0" presId="urn:microsoft.com/office/officeart/2005/8/layout/hierarchy2"/>
    <dgm:cxn modelId="{387E36F8-F019-4D8C-A2BE-2B138A4B9017}" type="presOf" srcId="{DCBF6AE8-2A36-4906-B127-6ED3A9E7F9DC}" destId="{3BB3EEF4-023A-401B-B91A-47D41DD4C882}" srcOrd="0" destOrd="0" presId="urn:microsoft.com/office/officeart/2005/8/layout/hierarchy2"/>
    <dgm:cxn modelId="{A2FCD68B-E4A2-4795-A8E5-51EE95DA280D}" type="presOf" srcId="{1A6C4551-ABDA-4332-B78B-9243E8062AFE}" destId="{E5C4C387-1CDB-4554-BEDC-3D780CCEC210}" srcOrd="0" destOrd="0" presId="urn:microsoft.com/office/officeart/2005/8/layout/hierarchy2"/>
    <dgm:cxn modelId="{6D07DBBE-DAD4-4655-A83E-176EB3AC3E3B}" srcId="{037038FE-0B5D-4B51-8C28-CA20CE945524}" destId="{665FEDCC-A9B5-422E-B181-72433BE22ECF}" srcOrd="0" destOrd="0" parTransId="{42F97089-D9F9-487B-806D-74CD89ED2ED5}" sibTransId="{A688B84E-27AD-4876-B17D-D22A1899B0F1}"/>
    <dgm:cxn modelId="{3A72885E-276E-489C-AD53-935FAC00E5AD}" srcId="{5EE163BF-0FA1-40A7-B03E-5974A72DE237}" destId="{0E03DBCC-6233-4CCA-9C56-010CBF88D122}" srcOrd="0" destOrd="0" parTransId="{761A23D9-37A2-449A-A6C9-F120B36339C6}" sibTransId="{0EE21945-5C9B-4014-89DE-11785FF49EED}"/>
    <dgm:cxn modelId="{1831A5E2-A8F1-4CA6-BF7E-2D1DCF36BD56}" type="presOf" srcId="{42F97089-D9F9-487B-806D-74CD89ED2ED5}" destId="{3CA01AA2-724A-4F22-A33C-B84A059EF372}" srcOrd="0" destOrd="0" presId="urn:microsoft.com/office/officeart/2005/8/layout/hierarchy2"/>
    <dgm:cxn modelId="{6086DCBB-5449-49B3-A8B8-CC1AF70CF54F}" type="presOf" srcId="{1A6C4551-ABDA-4332-B78B-9243E8062AFE}" destId="{1A2D4922-468C-4E20-A088-52255AD4A9BA}" srcOrd="1" destOrd="0" presId="urn:microsoft.com/office/officeart/2005/8/layout/hierarchy2"/>
    <dgm:cxn modelId="{DF9B59AD-1FB2-4B7C-88F5-161345CAC81D}" type="presOf" srcId="{5EE163BF-0FA1-40A7-B03E-5974A72DE237}" destId="{82E5BBB2-27EA-49C9-AE19-720F6E4419C3}" srcOrd="0" destOrd="0" presId="urn:microsoft.com/office/officeart/2005/8/layout/hierarchy2"/>
    <dgm:cxn modelId="{24EA075C-57D8-458D-B06A-46FB03C92A3E}" type="presOf" srcId="{C960E10F-5F10-4E9B-A6D5-44CB592E6A5C}" destId="{F234E881-5BCA-406F-952E-C00E6D89BA82}" srcOrd="0" destOrd="0" presId="urn:microsoft.com/office/officeart/2005/8/layout/hierarchy2"/>
    <dgm:cxn modelId="{04A54FAB-43BC-41CC-AE98-1AD97BADB904}" type="presOf" srcId="{42F97089-D9F9-487B-806D-74CD89ED2ED5}" destId="{43A6192B-D15E-4F09-8D58-04B1FD4E1E6A}" srcOrd="1" destOrd="0" presId="urn:microsoft.com/office/officeart/2005/8/layout/hierarchy2"/>
    <dgm:cxn modelId="{064E5E87-3854-42CE-81B3-0194A5AE9175}" srcId="{0E03DBCC-6233-4CCA-9C56-010CBF88D122}" destId="{037038FE-0B5D-4B51-8C28-CA20CE945524}" srcOrd="1" destOrd="0" parTransId="{C960E10F-5F10-4E9B-A6D5-44CB592E6A5C}" sibTransId="{B803E217-8A89-4AB8-A525-DD69A68709A8}"/>
    <dgm:cxn modelId="{99AEEF91-94A4-40B6-B2AF-B715C922DF34}" type="presOf" srcId="{DACF603E-86C6-4DA1-B0AC-886F83D70010}" destId="{90BECCC6-3655-4675-9F4D-FE4B4F3EF287}" srcOrd="0" destOrd="0" presId="urn:microsoft.com/office/officeart/2005/8/layout/hierarchy2"/>
    <dgm:cxn modelId="{C754A806-3809-43EA-A8DE-902277491343}" type="presParOf" srcId="{82E5BBB2-27EA-49C9-AE19-720F6E4419C3}" destId="{172135B3-B6ED-42B4-84D7-775585C9C30F}" srcOrd="0" destOrd="0" presId="urn:microsoft.com/office/officeart/2005/8/layout/hierarchy2"/>
    <dgm:cxn modelId="{81A74BC0-400F-4D82-A26F-A2140C16263A}" type="presParOf" srcId="{172135B3-B6ED-42B4-84D7-775585C9C30F}" destId="{7FF496EA-C033-4306-94F2-07958B0F9C48}" srcOrd="0" destOrd="0" presId="urn:microsoft.com/office/officeart/2005/8/layout/hierarchy2"/>
    <dgm:cxn modelId="{1848481F-72DC-4820-B98D-5C246A8DA169}" type="presParOf" srcId="{172135B3-B6ED-42B4-84D7-775585C9C30F}" destId="{89FE2071-A6B6-4827-8245-F13E2D45DCA5}" srcOrd="1" destOrd="0" presId="urn:microsoft.com/office/officeart/2005/8/layout/hierarchy2"/>
    <dgm:cxn modelId="{36B70A82-61E9-4E85-A6B0-77EED37664A1}" type="presParOf" srcId="{89FE2071-A6B6-4827-8245-F13E2D45DCA5}" destId="{3BB3EEF4-023A-401B-B91A-47D41DD4C882}" srcOrd="0" destOrd="0" presId="urn:microsoft.com/office/officeart/2005/8/layout/hierarchy2"/>
    <dgm:cxn modelId="{D967873F-7097-4744-986A-22FA2D3664D2}" type="presParOf" srcId="{3BB3EEF4-023A-401B-B91A-47D41DD4C882}" destId="{0ABC775B-DC61-4CE2-A890-29DE9B48F287}" srcOrd="0" destOrd="0" presId="urn:microsoft.com/office/officeart/2005/8/layout/hierarchy2"/>
    <dgm:cxn modelId="{608E646C-F398-44F5-B1AA-D8C83581FE0C}" type="presParOf" srcId="{89FE2071-A6B6-4827-8245-F13E2D45DCA5}" destId="{9966ABB6-1956-4153-AB60-1B28E744B711}" srcOrd="1" destOrd="0" presId="urn:microsoft.com/office/officeart/2005/8/layout/hierarchy2"/>
    <dgm:cxn modelId="{8DF19028-0A8C-4114-97DC-35C344B0F93E}" type="presParOf" srcId="{9966ABB6-1956-4153-AB60-1B28E744B711}" destId="{4FE2EE59-C9AE-4BF0-A0F3-9BC424038B26}" srcOrd="0" destOrd="0" presId="urn:microsoft.com/office/officeart/2005/8/layout/hierarchy2"/>
    <dgm:cxn modelId="{8306FA0A-0296-483B-B4A7-C2279E94BA02}" type="presParOf" srcId="{9966ABB6-1956-4153-AB60-1B28E744B711}" destId="{D6783BB2-966D-4403-B5A8-B750B1C5EF4A}" srcOrd="1" destOrd="0" presId="urn:microsoft.com/office/officeart/2005/8/layout/hierarchy2"/>
    <dgm:cxn modelId="{5F9AAAB1-97BA-45D2-90E6-A60CD2A36FDF}" type="presParOf" srcId="{D6783BB2-966D-4403-B5A8-B750B1C5EF4A}" destId="{E5C4C387-1CDB-4554-BEDC-3D780CCEC210}" srcOrd="0" destOrd="0" presId="urn:microsoft.com/office/officeart/2005/8/layout/hierarchy2"/>
    <dgm:cxn modelId="{BF5B5888-C46B-4BF5-A990-1998E6DAAA94}" type="presParOf" srcId="{E5C4C387-1CDB-4554-BEDC-3D780CCEC210}" destId="{1A2D4922-468C-4E20-A088-52255AD4A9BA}" srcOrd="0" destOrd="0" presId="urn:microsoft.com/office/officeart/2005/8/layout/hierarchy2"/>
    <dgm:cxn modelId="{4FBB17FE-3631-4217-A37B-FA7B3E9CF2FB}" type="presParOf" srcId="{D6783BB2-966D-4403-B5A8-B750B1C5EF4A}" destId="{0DDB7238-D3CE-40B6-BFF9-BD93A92892A9}" srcOrd="1" destOrd="0" presId="urn:microsoft.com/office/officeart/2005/8/layout/hierarchy2"/>
    <dgm:cxn modelId="{CBC724CC-57B0-47E1-9D3B-489BB64BC93B}" type="presParOf" srcId="{0DDB7238-D3CE-40B6-BFF9-BD93A92892A9}" destId="{90BECCC6-3655-4675-9F4D-FE4B4F3EF287}" srcOrd="0" destOrd="0" presId="urn:microsoft.com/office/officeart/2005/8/layout/hierarchy2"/>
    <dgm:cxn modelId="{3516D1E7-680B-413C-9D70-0659C14E4496}" type="presParOf" srcId="{0DDB7238-D3CE-40B6-BFF9-BD93A92892A9}" destId="{3B278344-0F35-4171-97DF-476C3282A139}" srcOrd="1" destOrd="0" presId="urn:microsoft.com/office/officeart/2005/8/layout/hierarchy2"/>
    <dgm:cxn modelId="{EB650162-AE30-4BC9-AC3E-4C7C3AC9F87B}" type="presParOf" srcId="{89FE2071-A6B6-4827-8245-F13E2D45DCA5}" destId="{F234E881-5BCA-406F-952E-C00E6D89BA82}" srcOrd="2" destOrd="0" presId="urn:microsoft.com/office/officeart/2005/8/layout/hierarchy2"/>
    <dgm:cxn modelId="{036BB0F3-FEAD-4A09-ACBD-23543DDD74C7}" type="presParOf" srcId="{F234E881-5BCA-406F-952E-C00E6D89BA82}" destId="{BA96F642-73F6-42A7-BB71-9229250458B1}" srcOrd="0" destOrd="0" presId="urn:microsoft.com/office/officeart/2005/8/layout/hierarchy2"/>
    <dgm:cxn modelId="{D5D3D73B-E572-4765-8D88-754ECBAE1BFE}" type="presParOf" srcId="{89FE2071-A6B6-4827-8245-F13E2D45DCA5}" destId="{A3A4E7E7-3A6F-46E6-A686-C8F10C0FC905}" srcOrd="3" destOrd="0" presId="urn:microsoft.com/office/officeart/2005/8/layout/hierarchy2"/>
    <dgm:cxn modelId="{A31E2CE2-85BD-4145-B710-60AA9F7AB0AA}" type="presParOf" srcId="{A3A4E7E7-3A6F-46E6-A686-C8F10C0FC905}" destId="{B71D4688-4BC9-458A-836F-982554D33D17}" srcOrd="0" destOrd="0" presId="urn:microsoft.com/office/officeart/2005/8/layout/hierarchy2"/>
    <dgm:cxn modelId="{DA7EE746-6129-4B1C-973D-70EBA3EE4226}" type="presParOf" srcId="{A3A4E7E7-3A6F-46E6-A686-C8F10C0FC905}" destId="{0CE4F5F9-FCF8-4A79-9A42-784EBE171FF6}" srcOrd="1" destOrd="0" presId="urn:microsoft.com/office/officeart/2005/8/layout/hierarchy2"/>
    <dgm:cxn modelId="{1C58ED64-92EF-416C-868A-8A5A076956C8}" type="presParOf" srcId="{0CE4F5F9-FCF8-4A79-9A42-784EBE171FF6}" destId="{3CA01AA2-724A-4F22-A33C-B84A059EF372}" srcOrd="0" destOrd="0" presId="urn:microsoft.com/office/officeart/2005/8/layout/hierarchy2"/>
    <dgm:cxn modelId="{6E9F71A3-B550-4425-AFCB-AF99A7443E3E}" type="presParOf" srcId="{3CA01AA2-724A-4F22-A33C-B84A059EF372}" destId="{43A6192B-D15E-4F09-8D58-04B1FD4E1E6A}" srcOrd="0" destOrd="0" presId="urn:microsoft.com/office/officeart/2005/8/layout/hierarchy2"/>
    <dgm:cxn modelId="{18719DD0-988A-40FC-8404-93A1357C043E}" type="presParOf" srcId="{0CE4F5F9-FCF8-4A79-9A42-784EBE171FF6}" destId="{2F7BC0DF-839C-4DBF-A724-651BE6C0896D}" srcOrd="1" destOrd="0" presId="urn:microsoft.com/office/officeart/2005/8/layout/hierarchy2"/>
    <dgm:cxn modelId="{3F9ECF90-A8F7-49F8-BDB3-45B9C1E9BE46}" type="presParOf" srcId="{2F7BC0DF-839C-4DBF-A724-651BE6C0896D}" destId="{E36A7D50-9F0F-4462-A4FF-1D23C073D467}" srcOrd="0" destOrd="0" presId="urn:microsoft.com/office/officeart/2005/8/layout/hierarchy2"/>
    <dgm:cxn modelId="{C4FF3D77-22D4-46CE-A13C-BCE4E1DC4AA0}" type="presParOf" srcId="{2F7BC0DF-839C-4DBF-A724-651BE6C0896D}" destId="{3D98AD37-5325-4BA5-9437-87B55D9B70A3}" srcOrd="1" destOrd="0" presId="urn:microsoft.com/office/officeart/2005/8/layout/hierarchy2"/>
  </dgm:cxnLst>
  <dgm:bg>
    <a:effectLst>
      <a:outerShdw blurRad="50800" dist="38100" algn="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EE163BF-0FA1-40A7-B03E-5974A72DE237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03DBCC-6233-4CCA-9C56-010CBF88D122}">
      <dgm:prSet phldrT="[Text]" custT="1"/>
      <dgm:spPr/>
      <dgm:t>
        <a:bodyPr/>
        <a:lstStyle/>
        <a:p>
          <a:r>
            <a:rPr lang="sr-Latn-BA" sz="1000" u="sng" smtClean="0"/>
            <a:t>VI 2024</a:t>
          </a:r>
        </a:p>
        <a:p>
          <a:r>
            <a:rPr lang="sr-Latn-BA" sz="1000" smtClean="0"/>
            <a:t>VI 2023</a:t>
          </a:r>
          <a:endParaRPr lang="en-US" sz="1000" dirty="0"/>
        </a:p>
      </dgm:t>
    </dgm:pt>
    <dgm:pt modelId="{761A23D9-37A2-449A-A6C9-F120B36339C6}" type="parTrans" cxnId="{3A72885E-276E-489C-AD53-935FAC00E5AD}">
      <dgm:prSet/>
      <dgm:spPr/>
      <dgm:t>
        <a:bodyPr/>
        <a:lstStyle/>
        <a:p>
          <a:endParaRPr lang="en-US"/>
        </a:p>
      </dgm:t>
    </dgm:pt>
    <dgm:pt modelId="{0EE21945-5C9B-4014-89DE-11785FF49EED}" type="sibTrans" cxnId="{3A72885E-276E-489C-AD53-935FAC00E5AD}">
      <dgm:prSet/>
      <dgm:spPr/>
      <dgm:t>
        <a:bodyPr/>
        <a:lstStyle/>
        <a:p>
          <a:endParaRPr lang="en-US"/>
        </a:p>
      </dgm:t>
    </dgm:pt>
    <dgm:pt modelId="{168CA571-53A1-45B0-B371-A90343E75E0D}">
      <dgm:prSet phldrT="[Text]" custT="1"/>
      <dgm:spPr/>
      <dgm:t>
        <a:bodyPr/>
        <a:lstStyle/>
        <a:p>
          <a:r>
            <a:rPr lang="sr-Cyrl-BA" sz="700" b="1" dirty="0" smtClean="0"/>
            <a:t>НОМИНАЛНО</a:t>
          </a:r>
          <a:endParaRPr lang="en-US" sz="700" b="1" dirty="0"/>
        </a:p>
      </dgm:t>
    </dgm:pt>
    <dgm:pt modelId="{DCBF6AE8-2A36-4906-B127-6ED3A9E7F9DC}" type="parTrans" cxnId="{33947C23-F1DF-4FBA-B4B5-E6AE93A0CDDD}">
      <dgm:prSet/>
      <dgm:spPr/>
      <dgm:t>
        <a:bodyPr/>
        <a:lstStyle/>
        <a:p>
          <a:endParaRPr lang="en-US"/>
        </a:p>
      </dgm:t>
    </dgm:pt>
    <dgm:pt modelId="{B12C4423-3937-41E8-B4D2-C2BBD3390DEE}" type="sibTrans" cxnId="{33947C23-F1DF-4FBA-B4B5-E6AE93A0CDDD}">
      <dgm:prSet/>
      <dgm:spPr/>
      <dgm:t>
        <a:bodyPr/>
        <a:lstStyle/>
        <a:p>
          <a:endParaRPr lang="en-US"/>
        </a:p>
      </dgm:t>
    </dgm:pt>
    <dgm:pt modelId="{DACF603E-86C6-4DA1-B0AC-886F83D70010}">
      <dgm:prSet phldrT="[Text]" custT="1"/>
      <dgm:spPr/>
      <dgm:t>
        <a:bodyPr/>
        <a:lstStyle/>
        <a:p>
          <a:pPr algn="ctr"/>
          <a:r>
            <a:rPr lang="sr-Latn-BA" sz="1400" dirty="0" smtClean="0">
              <a:solidFill>
                <a:srgbClr val="FF0000"/>
              </a:solidFill>
            </a:rPr>
            <a:t>+11,1%</a:t>
          </a:r>
          <a:endParaRPr lang="en-US" sz="1100" dirty="0">
            <a:solidFill>
              <a:srgbClr val="FF0000"/>
            </a:solidFill>
          </a:endParaRPr>
        </a:p>
      </dgm:t>
    </dgm:pt>
    <dgm:pt modelId="{1A6C4551-ABDA-4332-B78B-9243E8062AFE}" type="parTrans" cxnId="{B5AAD202-38C9-4BB5-8CC4-C518927E9FA7}">
      <dgm:prSet/>
      <dgm:spPr/>
      <dgm:t>
        <a:bodyPr/>
        <a:lstStyle/>
        <a:p>
          <a:endParaRPr lang="en-US"/>
        </a:p>
      </dgm:t>
    </dgm:pt>
    <dgm:pt modelId="{E50CD552-F848-4164-9034-A03EE319CF05}" type="sibTrans" cxnId="{B5AAD202-38C9-4BB5-8CC4-C518927E9FA7}">
      <dgm:prSet/>
      <dgm:spPr/>
      <dgm:t>
        <a:bodyPr/>
        <a:lstStyle/>
        <a:p>
          <a:endParaRPr lang="en-US"/>
        </a:p>
      </dgm:t>
    </dgm:pt>
    <dgm:pt modelId="{037038FE-0B5D-4B51-8C28-CA20CE945524}">
      <dgm:prSet phldrT="[Text]" custT="1"/>
      <dgm:spPr/>
      <dgm:t>
        <a:bodyPr/>
        <a:lstStyle/>
        <a:p>
          <a:r>
            <a:rPr lang="sr-Cyrl-BA" sz="700" b="1" dirty="0" smtClean="0"/>
            <a:t>РЕАЛНО</a:t>
          </a:r>
          <a:endParaRPr lang="en-US" sz="700" b="1" dirty="0"/>
        </a:p>
      </dgm:t>
    </dgm:pt>
    <dgm:pt modelId="{C960E10F-5F10-4E9B-A6D5-44CB592E6A5C}" type="parTrans" cxnId="{064E5E87-3854-42CE-81B3-0194A5AE9175}">
      <dgm:prSet/>
      <dgm:spPr/>
      <dgm:t>
        <a:bodyPr/>
        <a:lstStyle/>
        <a:p>
          <a:endParaRPr lang="en-US"/>
        </a:p>
      </dgm:t>
    </dgm:pt>
    <dgm:pt modelId="{B803E217-8A89-4AB8-A525-DD69A68709A8}" type="sibTrans" cxnId="{064E5E87-3854-42CE-81B3-0194A5AE9175}">
      <dgm:prSet/>
      <dgm:spPr/>
      <dgm:t>
        <a:bodyPr/>
        <a:lstStyle/>
        <a:p>
          <a:endParaRPr lang="en-US"/>
        </a:p>
      </dgm:t>
    </dgm:pt>
    <dgm:pt modelId="{665FEDCC-A9B5-422E-B181-72433BE22ECF}">
      <dgm:prSet phldrT="[Text]"/>
      <dgm:spPr/>
      <dgm:t>
        <a:bodyPr/>
        <a:lstStyle/>
        <a:p>
          <a:r>
            <a:rPr lang="sr-Latn-BA" dirty="0" smtClean="0">
              <a:solidFill>
                <a:srgbClr val="FF0000"/>
              </a:solidFill>
            </a:rPr>
            <a:t>+ 9,2%</a:t>
          </a:r>
          <a:endParaRPr lang="en-US" dirty="0">
            <a:solidFill>
              <a:srgbClr val="FF0000"/>
            </a:solidFill>
          </a:endParaRPr>
        </a:p>
      </dgm:t>
    </dgm:pt>
    <dgm:pt modelId="{A688B84E-27AD-4876-B17D-D22A1899B0F1}" type="sibTrans" cxnId="{6D07DBBE-DAD4-4655-A83E-176EB3AC3E3B}">
      <dgm:prSet/>
      <dgm:spPr/>
      <dgm:t>
        <a:bodyPr/>
        <a:lstStyle/>
        <a:p>
          <a:endParaRPr lang="en-US"/>
        </a:p>
      </dgm:t>
    </dgm:pt>
    <dgm:pt modelId="{42F97089-D9F9-487B-806D-74CD89ED2ED5}" type="parTrans" cxnId="{6D07DBBE-DAD4-4655-A83E-176EB3AC3E3B}">
      <dgm:prSet/>
      <dgm:spPr/>
      <dgm:t>
        <a:bodyPr/>
        <a:lstStyle/>
        <a:p>
          <a:endParaRPr lang="en-US"/>
        </a:p>
      </dgm:t>
    </dgm:pt>
    <dgm:pt modelId="{82E5BBB2-27EA-49C9-AE19-720F6E4419C3}" type="pres">
      <dgm:prSet presAssocID="{5EE163BF-0FA1-40A7-B03E-5974A72DE23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2135B3-B6ED-42B4-84D7-775585C9C30F}" type="pres">
      <dgm:prSet presAssocID="{0E03DBCC-6233-4CCA-9C56-010CBF88D122}" presName="root1" presStyleCnt="0"/>
      <dgm:spPr/>
      <dgm:t>
        <a:bodyPr/>
        <a:lstStyle/>
        <a:p>
          <a:endParaRPr lang="en-US"/>
        </a:p>
      </dgm:t>
    </dgm:pt>
    <dgm:pt modelId="{7FF496EA-C033-4306-94F2-07958B0F9C48}" type="pres">
      <dgm:prSet presAssocID="{0E03DBCC-6233-4CCA-9C56-010CBF88D122}" presName="LevelOneTextNode" presStyleLbl="node0" presStyleIdx="0" presStyleCnt="1" custScaleY="2184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FE2071-A6B6-4827-8245-F13E2D45DCA5}" type="pres">
      <dgm:prSet presAssocID="{0E03DBCC-6233-4CCA-9C56-010CBF88D122}" presName="level2hierChild" presStyleCnt="0"/>
      <dgm:spPr/>
      <dgm:t>
        <a:bodyPr/>
        <a:lstStyle/>
        <a:p>
          <a:endParaRPr lang="en-US"/>
        </a:p>
      </dgm:t>
    </dgm:pt>
    <dgm:pt modelId="{3BB3EEF4-023A-401B-B91A-47D41DD4C882}" type="pres">
      <dgm:prSet presAssocID="{DCBF6AE8-2A36-4906-B127-6ED3A9E7F9DC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0ABC775B-DC61-4CE2-A890-29DE9B48F287}" type="pres">
      <dgm:prSet presAssocID="{DCBF6AE8-2A36-4906-B127-6ED3A9E7F9DC}" presName="connTx" presStyleLbl="parChTrans1D2" presStyleIdx="0" presStyleCnt="2"/>
      <dgm:spPr/>
      <dgm:t>
        <a:bodyPr/>
        <a:lstStyle/>
        <a:p>
          <a:endParaRPr lang="en-US"/>
        </a:p>
      </dgm:t>
    </dgm:pt>
    <dgm:pt modelId="{9966ABB6-1956-4153-AB60-1B28E744B711}" type="pres">
      <dgm:prSet presAssocID="{168CA571-53A1-45B0-B371-A90343E75E0D}" presName="root2" presStyleCnt="0"/>
      <dgm:spPr/>
      <dgm:t>
        <a:bodyPr/>
        <a:lstStyle/>
        <a:p>
          <a:endParaRPr lang="en-US"/>
        </a:p>
      </dgm:t>
    </dgm:pt>
    <dgm:pt modelId="{4FE2EE59-C9AE-4BF0-A0F3-9BC424038B26}" type="pres">
      <dgm:prSet presAssocID="{168CA571-53A1-45B0-B371-A90343E75E0D}" presName="LevelTwoTextNode" presStyleLbl="node2" presStyleIdx="0" presStyleCnt="2" custScaleX="139817" custScaleY="2138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783BB2-966D-4403-B5A8-B750B1C5EF4A}" type="pres">
      <dgm:prSet presAssocID="{168CA571-53A1-45B0-B371-A90343E75E0D}" presName="level3hierChild" presStyleCnt="0"/>
      <dgm:spPr/>
      <dgm:t>
        <a:bodyPr/>
        <a:lstStyle/>
        <a:p>
          <a:endParaRPr lang="en-US"/>
        </a:p>
      </dgm:t>
    </dgm:pt>
    <dgm:pt modelId="{E5C4C387-1CDB-4554-BEDC-3D780CCEC210}" type="pres">
      <dgm:prSet presAssocID="{1A6C4551-ABDA-4332-B78B-9243E8062AFE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1A2D4922-468C-4E20-A088-52255AD4A9BA}" type="pres">
      <dgm:prSet presAssocID="{1A6C4551-ABDA-4332-B78B-9243E8062AFE}" presName="connTx" presStyleLbl="parChTrans1D3" presStyleIdx="0" presStyleCnt="2"/>
      <dgm:spPr/>
      <dgm:t>
        <a:bodyPr/>
        <a:lstStyle/>
        <a:p>
          <a:endParaRPr lang="en-US"/>
        </a:p>
      </dgm:t>
    </dgm:pt>
    <dgm:pt modelId="{0DDB7238-D3CE-40B6-BFF9-BD93A92892A9}" type="pres">
      <dgm:prSet presAssocID="{DACF603E-86C6-4DA1-B0AC-886F83D70010}" presName="root2" presStyleCnt="0"/>
      <dgm:spPr/>
      <dgm:t>
        <a:bodyPr/>
        <a:lstStyle/>
        <a:p>
          <a:endParaRPr lang="en-US"/>
        </a:p>
      </dgm:t>
    </dgm:pt>
    <dgm:pt modelId="{90BECCC6-3655-4675-9F4D-FE4B4F3EF287}" type="pres">
      <dgm:prSet presAssocID="{DACF603E-86C6-4DA1-B0AC-886F83D70010}" presName="LevelTwoTextNode" presStyleLbl="node3" presStyleIdx="0" presStyleCnt="2" custScaleX="138131" custScaleY="16686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278344-0F35-4171-97DF-476C3282A139}" type="pres">
      <dgm:prSet presAssocID="{DACF603E-86C6-4DA1-B0AC-886F83D70010}" presName="level3hierChild" presStyleCnt="0"/>
      <dgm:spPr/>
      <dgm:t>
        <a:bodyPr/>
        <a:lstStyle/>
        <a:p>
          <a:endParaRPr lang="en-US"/>
        </a:p>
      </dgm:t>
    </dgm:pt>
    <dgm:pt modelId="{F234E881-5BCA-406F-952E-C00E6D89BA82}" type="pres">
      <dgm:prSet presAssocID="{C960E10F-5F10-4E9B-A6D5-44CB592E6A5C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BA96F642-73F6-42A7-BB71-9229250458B1}" type="pres">
      <dgm:prSet presAssocID="{C960E10F-5F10-4E9B-A6D5-44CB592E6A5C}" presName="connTx" presStyleLbl="parChTrans1D2" presStyleIdx="1" presStyleCnt="2"/>
      <dgm:spPr/>
      <dgm:t>
        <a:bodyPr/>
        <a:lstStyle/>
        <a:p>
          <a:endParaRPr lang="en-US"/>
        </a:p>
      </dgm:t>
    </dgm:pt>
    <dgm:pt modelId="{A3A4E7E7-3A6F-46E6-A686-C8F10C0FC905}" type="pres">
      <dgm:prSet presAssocID="{037038FE-0B5D-4B51-8C28-CA20CE945524}" presName="root2" presStyleCnt="0"/>
      <dgm:spPr/>
      <dgm:t>
        <a:bodyPr/>
        <a:lstStyle/>
        <a:p>
          <a:endParaRPr lang="en-US"/>
        </a:p>
      </dgm:t>
    </dgm:pt>
    <dgm:pt modelId="{B71D4688-4BC9-458A-836F-982554D33D17}" type="pres">
      <dgm:prSet presAssocID="{037038FE-0B5D-4B51-8C28-CA20CE945524}" presName="LevelTwoTextNode" presStyleLbl="node2" presStyleIdx="1" presStyleCnt="2" custScaleX="137604" custScaleY="2070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CE4F5F9-FCF8-4A79-9A42-784EBE171FF6}" type="pres">
      <dgm:prSet presAssocID="{037038FE-0B5D-4B51-8C28-CA20CE945524}" presName="level3hierChild" presStyleCnt="0"/>
      <dgm:spPr/>
      <dgm:t>
        <a:bodyPr/>
        <a:lstStyle/>
        <a:p>
          <a:endParaRPr lang="en-US"/>
        </a:p>
      </dgm:t>
    </dgm:pt>
    <dgm:pt modelId="{3CA01AA2-724A-4F22-A33C-B84A059EF372}" type="pres">
      <dgm:prSet presAssocID="{42F97089-D9F9-487B-806D-74CD89ED2ED5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43A6192B-D15E-4F09-8D58-04B1FD4E1E6A}" type="pres">
      <dgm:prSet presAssocID="{42F97089-D9F9-487B-806D-74CD89ED2ED5}" presName="connTx" presStyleLbl="parChTrans1D3" presStyleIdx="1" presStyleCnt="2"/>
      <dgm:spPr/>
      <dgm:t>
        <a:bodyPr/>
        <a:lstStyle/>
        <a:p>
          <a:endParaRPr lang="en-US"/>
        </a:p>
      </dgm:t>
    </dgm:pt>
    <dgm:pt modelId="{2F7BC0DF-839C-4DBF-A724-651BE6C0896D}" type="pres">
      <dgm:prSet presAssocID="{665FEDCC-A9B5-422E-B181-72433BE22ECF}" presName="root2" presStyleCnt="0"/>
      <dgm:spPr/>
      <dgm:t>
        <a:bodyPr/>
        <a:lstStyle/>
        <a:p>
          <a:endParaRPr lang="en-US"/>
        </a:p>
      </dgm:t>
    </dgm:pt>
    <dgm:pt modelId="{E36A7D50-9F0F-4462-A4FF-1D23C073D467}" type="pres">
      <dgm:prSet presAssocID="{665FEDCC-A9B5-422E-B181-72433BE22ECF}" presName="LevelTwoTextNode" presStyleLbl="node3" presStyleIdx="1" presStyleCnt="2" custScaleX="139087" custScaleY="1953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98AD37-5325-4BA5-9437-87B55D9B70A3}" type="pres">
      <dgm:prSet presAssocID="{665FEDCC-A9B5-422E-B181-72433BE22ECF}" presName="level3hierChild" presStyleCnt="0"/>
      <dgm:spPr/>
      <dgm:t>
        <a:bodyPr/>
        <a:lstStyle/>
        <a:p>
          <a:endParaRPr lang="en-US"/>
        </a:p>
      </dgm:t>
    </dgm:pt>
  </dgm:ptLst>
  <dgm:cxnLst>
    <dgm:cxn modelId="{876401AA-515F-4EB4-8102-68C131A02AF4}" type="presOf" srcId="{665FEDCC-A9B5-422E-B181-72433BE22ECF}" destId="{E36A7D50-9F0F-4462-A4FF-1D23C073D467}" srcOrd="0" destOrd="0" presId="urn:microsoft.com/office/officeart/2005/8/layout/hierarchy2"/>
    <dgm:cxn modelId="{A83498F1-BE9E-4EEC-8516-6F3F0E36B28C}" type="presOf" srcId="{037038FE-0B5D-4B51-8C28-CA20CE945524}" destId="{B71D4688-4BC9-458A-836F-982554D33D17}" srcOrd="0" destOrd="0" presId="urn:microsoft.com/office/officeart/2005/8/layout/hierarchy2"/>
    <dgm:cxn modelId="{92178BA1-8C4F-4A74-A9BC-619119B339C5}" type="presOf" srcId="{0E03DBCC-6233-4CCA-9C56-010CBF88D122}" destId="{7FF496EA-C033-4306-94F2-07958B0F9C48}" srcOrd="0" destOrd="0" presId="urn:microsoft.com/office/officeart/2005/8/layout/hierarchy2"/>
    <dgm:cxn modelId="{D5CB860D-7F35-4C39-BE75-D060BD8B457E}" type="presOf" srcId="{C960E10F-5F10-4E9B-A6D5-44CB592E6A5C}" destId="{BA96F642-73F6-42A7-BB71-9229250458B1}" srcOrd="1" destOrd="0" presId="urn:microsoft.com/office/officeart/2005/8/layout/hierarchy2"/>
    <dgm:cxn modelId="{33947C23-F1DF-4FBA-B4B5-E6AE93A0CDDD}" srcId="{0E03DBCC-6233-4CCA-9C56-010CBF88D122}" destId="{168CA571-53A1-45B0-B371-A90343E75E0D}" srcOrd="0" destOrd="0" parTransId="{DCBF6AE8-2A36-4906-B127-6ED3A9E7F9DC}" sibTransId="{B12C4423-3937-41E8-B4D2-C2BBD3390DEE}"/>
    <dgm:cxn modelId="{B5AAD202-38C9-4BB5-8CC4-C518927E9FA7}" srcId="{168CA571-53A1-45B0-B371-A90343E75E0D}" destId="{DACF603E-86C6-4DA1-B0AC-886F83D70010}" srcOrd="0" destOrd="0" parTransId="{1A6C4551-ABDA-4332-B78B-9243E8062AFE}" sibTransId="{E50CD552-F848-4164-9034-A03EE319CF05}"/>
    <dgm:cxn modelId="{60BD161F-90B8-474F-92D6-67700C3EA119}" type="presOf" srcId="{DCBF6AE8-2A36-4906-B127-6ED3A9E7F9DC}" destId="{0ABC775B-DC61-4CE2-A890-29DE9B48F287}" srcOrd="1" destOrd="0" presId="urn:microsoft.com/office/officeart/2005/8/layout/hierarchy2"/>
    <dgm:cxn modelId="{2D348634-363F-4FFB-9ADA-CEA2BEAF501D}" type="presOf" srcId="{168CA571-53A1-45B0-B371-A90343E75E0D}" destId="{4FE2EE59-C9AE-4BF0-A0F3-9BC424038B26}" srcOrd="0" destOrd="0" presId="urn:microsoft.com/office/officeart/2005/8/layout/hierarchy2"/>
    <dgm:cxn modelId="{387E36F8-F019-4D8C-A2BE-2B138A4B9017}" type="presOf" srcId="{DCBF6AE8-2A36-4906-B127-6ED3A9E7F9DC}" destId="{3BB3EEF4-023A-401B-B91A-47D41DD4C882}" srcOrd="0" destOrd="0" presId="urn:microsoft.com/office/officeart/2005/8/layout/hierarchy2"/>
    <dgm:cxn modelId="{A2FCD68B-E4A2-4795-A8E5-51EE95DA280D}" type="presOf" srcId="{1A6C4551-ABDA-4332-B78B-9243E8062AFE}" destId="{E5C4C387-1CDB-4554-BEDC-3D780CCEC210}" srcOrd="0" destOrd="0" presId="urn:microsoft.com/office/officeart/2005/8/layout/hierarchy2"/>
    <dgm:cxn modelId="{6D07DBBE-DAD4-4655-A83E-176EB3AC3E3B}" srcId="{037038FE-0B5D-4B51-8C28-CA20CE945524}" destId="{665FEDCC-A9B5-422E-B181-72433BE22ECF}" srcOrd="0" destOrd="0" parTransId="{42F97089-D9F9-487B-806D-74CD89ED2ED5}" sibTransId="{A688B84E-27AD-4876-B17D-D22A1899B0F1}"/>
    <dgm:cxn modelId="{3A72885E-276E-489C-AD53-935FAC00E5AD}" srcId="{5EE163BF-0FA1-40A7-B03E-5974A72DE237}" destId="{0E03DBCC-6233-4CCA-9C56-010CBF88D122}" srcOrd="0" destOrd="0" parTransId="{761A23D9-37A2-449A-A6C9-F120B36339C6}" sibTransId="{0EE21945-5C9B-4014-89DE-11785FF49EED}"/>
    <dgm:cxn modelId="{1831A5E2-A8F1-4CA6-BF7E-2D1DCF36BD56}" type="presOf" srcId="{42F97089-D9F9-487B-806D-74CD89ED2ED5}" destId="{3CA01AA2-724A-4F22-A33C-B84A059EF372}" srcOrd="0" destOrd="0" presId="urn:microsoft.com/office/officeart/2005/8/layout/hierarchy2"/>
    <dgm:cxn modelId="{6086DCBB-5449-49B3-A8B8-CC1AF70CF54F}" type="presOf" srcId="{1A6C4551-ABDA-4332-B78B-9243E8062AFE}" destId="{1A2D4922-468C-4E20-A088-52255AD4A9BA}" srcOrd="1" destOrd="0" presId="urn:microsoft.com/office/officeart/2005/8/layout/hierarchy2"/>
    <dgm:cxn modelId="{DF9B59AD-1FB2-4B7C-88F5-161345CAC81D}" type="presOf" srcId="{5EE163BF-0FA1-40A7-B03E-5974A72DE237}" destId="{82E5BBB2-27EA-49C9-AE19-720F6E4419C3}" srcOrd="0" destOrd="0" presId="urn:microsoft.com/office/officeart/2005/8/layout/hierarchy2"/>
    <dgm:cxn modelId="{24EA075C-57D8-458D-B06A-46FB03C92A3E}" type="presOf" srcId="{C960E10F-5F10-4E9B-A6D5-44CB592E6A5C}" destId="{F234E881-5BCA-406F-952E-C00E6D89BA82}" srcOrd="0" destOrd="0" presId="urn:microsoft.com/office/officeart/2005/8/layout/hierarchy2"/>
    <dgm:cxn modelId="{04A54FAB-43BC-41CC-AE98-1AD97BADB904}" type="presOf" srcId="{42F97089-D9F9-487B-806D-74CD89ED2ED5}" destId="{43A6192B-D15E-4F09-8D58-04B1FD4E1E6A}" srcOrd="1" destOrd="0" presId="urn:microsoft.com/office/officeart/2005/8/layout/hierarchy2"/>
    <dgm:cxn modelId="{064E5E87-3854-42CE-81B3-0194A5AE9175}" srcId="{0E03DBCC-6233-4CCA-9C56-010CBF88D122}" destId="{037038FE-0B5D-4B51-8C28-CA20CE945524}" srcOrd="1" destOrd="0" parTransId="{C960E10F-5F10-4E9B-A6D5-44CB592E6A5C}" sibTransId="{B803E217-8A89-4AB8-A525-DD69A68709A8}"/>
    <dgm:cxn modelId="{99AEEF91-94A4-40B6-B2AF-B715C922DF34}" type="presOf" srcId="{DACF603E-86C6-4DA1-B0AC-886F83D70010}" destId="{90BECCC6-3655-4675-9F4D-FE4B4F3EF287}" srcOrd="0" destOrd="0" presId="urn:microsoft.com/office/officeart/2005/8/layout/hierarchy2"/>
    <dgm:cxn modelId="{C754A806-3809-43EA-A8DE-902277491343}" type="presParOf" srcId="{82E5BBB2-27EA-49C9-AE19-720F6E4419C3}" destId="{172135B3-B6ED-42B4-84D7-775585C9C30F}" srcOrd="0" destOrd="0" presId="urn:microsoft.com/office/officeart/2005/8/layout/hierarchy2"/>
    <dgm:cxn modelId="{81A74BC0-400F-4D82-A26F-A2140C16263A}" type="presParOf" srcId="{172135B3-B6ED-42B4-84D7-775585C9C30F}" destId="{7FF496EA-C033-4306-94F2-07958B0F9C48}" srcOrd="0" destOrd="0" presId="urn:microsoft.com/office/officeart/2005/8/layout/hierarchy2"/>
    <dgm:cxn modelId="{1848481F-72DC-4820-B98D-5C246A8DA169}" type="presParOf" srcId="{172135B3-B6ED-42B4-84D7-775585C9C30F}" destId="{89FE2071-A6B6-4827-8245-F13E2D45DCA5}" srcOrd="1" destOrd="0" presId="urn:microsoft.com/office/officeart/2005/8/layout/hierarchy2"/>
    <dgm:cxn modelId="{36B70A82-61E9-4E85-A6B0-77EED37664A1}" type="presParOf" srcId="{89FE2071-A6B6-4827-8245-F13E2D45DCA5}" destId="{3BB3EEF4-023A-401B-B91A-47D41DD4C882}" srcOrd="0" destOrd="0" presId="urn:microsoft.com/office/officeart/2005/8/layout/hierarchy2"/>
    <dgm:cxn modelId="{D967873F-7097-4744-986A-22FA2D3664D2}" type="presParOf" srcId="{3BB3EEF4-023A-401B-B91A-47D41DD4C882}" destId="{0ABC775B-DC61-4CE2-A890-29DE9B48F287}" srcOrd="0" destOrd="0" presId="urn:microsoft.com/office/officeart/2005/8/layout/hierarchy2"/>
    <dgm:cxn modelId="{608E646C-F398-44F5-B1AA-D8C83581FE0C}" type="presParOf" srcId="{89FE2071-A6B6-4827-8245-F13E2D45DCA5}" destId="{9966ABB6-1956-4153-AB60-1B28E744B711}" srcOrd="1" destOrd="0" presId="urn:microsoft.com/office/officeart/2005/8/layout/hierarchy2"/>
    <dgm:cxn modelId="{8DF19028-0A8C-4114-97DC-35C344B0F93E}" type="presParOf" srcId="{9966ABB6-1956-4153-AB60-1B28E744B711}" destId="{4FE2EE59-C9AE-4BF0-A0F3-9BC424038B26}" srcOrd="0" destOrd="0" presId="urn:microsoft.com/office/officeart/2005/8/layout/hierarchy2"/>
    <dgm:cxn modelId="{8306FA0A-0296-483B-B4A7-C2279E94BA02}" type="presParOf" srcId="{9966ABB6-1956-4153-AB60-1B28E744B711}" destId="{D6783BB2-966D-4403-B5A8-B750B1C5EF4A}" srcOrd="1" destOrd="0" presId="urn:microsoft.com/office/officeart/2005/8/layout/hierarchy2"/>
    <dgm:cxn modelId="{5F9AAAB1-97BA-45D2-90E6-A60CD2A36FDF}" type="presParOf" srcId="{D6783BB2-966D-4403-B5A8-B750B1C5EF4A}" destId="{E5C4C387-1CDB-4554-BEDC-3D780CCEC210}" srcOrd="0" destOrd="0" presId="urn:microsoft.com/office/officeart/2005/8/layout/hierarchy2"/>
    <dgm:cxn modelId="{BF5B5888-C46B-4BF5-A990-1998E6DAAA94}" type="presParOf" srcId="{E5C4C387-1CDB-4554-BEDC-3D780CCEC210}" destId="{1A2D4922-468C-4E20-A088-52255AD4A9BA}" srcOrd="0" destOrd="0" presId="urn:microsoft.com/office/officeart/2005/8/layout/hierarchy2"/>
    <dgm:cxn modelId="{4FBB17FE-3631-4217-A37B-FA7B3E9CF2FB}" type="presParOf" srcId="{D6783BB2-966D-4403-B5A8-B750B1C5EF4A}" destId="{0DDB7238-D3CE-40B6-BFF9-BD93A92892A9}" srcOrd="1" destOrd="0" presId="urn:microsoft.com/office/officeart/2005/8/layout/hierarchy2"/>
    <dgm:cxn modelId="{CBC724CC-57B0-47E1-9D3B-489BB64BC93B}" type="presParOf" srcId="{0DDB7238-D3CE-40B6-BFF9-BD93A92892A9}" destId="{90BECCC6-3655-4675-9F4D-FE4B4F3EF287}" srcOrd="0" destOrd="0" presId="urn:microsoft.com/office/officeart/2005/8/layout/hierarchy2"/>
    <dgm:cxn modelId="{3516D1E7-680B-413C-9D70-0659C14E4496}" type="presParOf" srcId="{0DDB7238-D3CE-40B6-BFF9-BD93A92892A9}" destId="{3B278344-0F35-4171-97DF-476C3282A139}" srcOrd="1" destOrd="0" presId="urn:microsoft.com/office/officeart/2005/8/layout/hierarchy2"/>
    <dgm:cxn modelId="{EB650162-AE30-4BC9-AC3E-4C7C3AC9F87B}" type="presParOf" srcId="{89FE2071-A6B6-4827-8245-F13E2D45DCA5}" destId="{F234E881-5BCA-406F-952E-C00E6D89BA82}" srcOrd="2" destOrd="0" presId="urn:microsoft.com/office/officeart/2005/8/layout/hierarchy2"/>
    <dgm:cxn modelId="{036BB0F3-FEAD-4A09-ACBD-23543DDD74C7}" type="presParOf" srcId="{F234E881-5BCA-406F-952E-C00E6D89BA82}" destId="{BA96F642-73F6-42A7-BB71-9229250458B1}" srcOrd="0" destOrd="0" presId="urn:microsoft.com/office/officeart/2005/8/layout/hierarchy2"/>
    <dgm:cxn modelId="{D5D3D73B-E572-4765-8D88-754ECBAE1BFE}" type="presParOf" srcId="{89FE2071-A6B6-4827-8245-F13E2D45DCA5}" destId="{A3A4E7E7-3A6F-46E6-A686-C8F10C0FC905}" srcOrd="3" destOrd="0" presId="urn:microsoft.com/office/officeart/2005/8/layout/hierarchy2"/>
    <dgm:cxn modelId="{A31E2CE2-85BD-4145-B710-60AA9F7AB0AA}" type="presParOf" srcId="{A3A4E7E7-3A6F-46E6-A686-C8F10C0FC905}" destId="{B71D4688-4BC9-458A-836F-982554D33D17}" srcOrd="0" destOrd="0" presId="urn:microsoft.com/office/officeart/2005/8/layout/hierarchy2"/>
    <dgm:cxn modelId="{DA7EE746-6129-4B1C-973D-70EBA3EE4226}" type="presParOf" srcId="{A3A4E7E7-3A6F-46E6-A686-C8F10C0FC905}" destId="{0CE4F5F9-FCF8-4A79-9A42-784EBE171FF6}" srcOrd="1" destOrd="0" presId="urn:microsoft.com/office/officeart/2005/8/layout/hierarchy2"/>
    <dgm:cxn modelId="{1C58ED64-92EF-416C-868A-8A5A076956C8}" type="presParOf" srcId="{0CE4F5F9-FCF8-4A79-9A42-784EBE171FF6}" destId="{3CA01AA2-724A-4F22-A33C-B84A059EF372}" srcOrd="0" destOrd="0" presId="urn:microsoft.com/office/officeart/2005/8/layout/hierarchy2"/>
    <dgm:cxn modelId="{6E9F71A3-B550-4425-AFCB-AF99A7443E3E}" type="presParOf" srcId="{3CA01AA2-724A-4F22-A33C-B84A059EF372}" destId="{43A6192B-D15E-4F09-8D58-04B1FD4E1E6A}" srcOrd="0" destOrd="0" presId="urn:microsoft.com/office/officeart/2005/8/layout/hierarchy2"/>
    <dgm:cxn modelId="{18719DD0-988A-40FC-8404-93A1357C043E}" type="presParOf" srcId="{0CE4F5F9-FCF8-4A79-9A42-784EBE171FF6}" destId="{2F7BC0DF-839C-4DBF-A724-651BE6C0896D}" srcOrd="1" destOrd="0" presId="urn:microsoft.com/office/officeart/2005/8/layout/hierarchy2"/>
    <dgm:cxn modelId="{3F9ECF90-A8F7-49F8-BDB3-45B9C1E9BE46}" type="presParOf" srcId="{2F7BC0DF-839C-4DBF-A724-651BE6C0896D}" destId="{E36A7D50-9F0F-4462-A4FF-1D23C073D467}" srcOrd="0" destOrd="0" presId="urn:microsoft.com/office/officeart/2005/8/layout/hierarchy2"/>
    <dgm:cxn modelId="{C4FF3D77-22D4-46CE-A13C-BCE4E1DC4AA0}" type="presParOf" srcId="{2F7BC0DF-839C-4DBF-A724-651BE6C0896D}" destId="{3D98AD37-5325-4BA5-9437-87B55D9B70A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946AF4-6499-4C3B-8587-49C8563A9B71}">
      <dsp:nvSpPr>
        <dsp:cNvPr id="0" name=""/>
        <dsp:cNvSpPr/>
      </dsp:nvSpPr>
      <dsp:spPr>
        <a:xfrm rot="5400000">
          <a:off x="1737163" y="-1022800"/>
          <a:ext cx="331753" cy="246154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050" kern="1200" dirty="0" smtClean="0"/>
            <a:t> </a:t>
          </a:r>
          <a:r>
            <a:rPr lang="sr-Cyrl-RS" sz="1200" kern="1200" dirty="0" smtClean="0"/>
            <a:t>Електрична енергија</a:t>
          </a:r>
          <a:endParaRPr lang="en-US" sz="1200" kern="1200" dirty="0"/>
        </a:p>
      </dsp:txBody>
      <dsp:txXfrm rot="-5400000">
        <a:off x="672266" y="58292"/>
        <a:ext cx="2445354" cy="299363"/>
      </dsp:txXfrm>
    </dsp:sp>
    <dsp:sp modelId="{DACC2D5E-D603-4475-8D5F-70CDDC4D4A10}">
      <dsp:nvSpPr>
        <dsp:cNvPr id="0" name=""/>
        <dsp:cNvSpPr/>
      </dsp:nvSpPr>
      <dsp:spPr>
        <a:xfrm>
          <a:off x="614" y="628"/>
          <a:ext cx="671651" cy="4146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kern="1200" dirty="0" smtClean="0"/>
            <a:t>7,1%</a:t>
          </a:r>
          <a:endParaRPr lang="en-US" sz="1500" kern="1200" dirty="0"/>
        </a:p>
      </dsp:txBody>
      <dsp:txXfrm>
        <a:off x="20858" y="20872"/>
        <a:ext cx="631163" cy="374203"/>
      </dsp:txXfrm>
    </dsp:sp>
    <dsp:sp modelId="{2547EF5F-D360-4444-B202-F4B301C4873E}">
      <dsp:nvSpPr>
        <dsp:cNvPr id="0" name=""/>
        <dsp:cNvSpPr/>
      </dsp:nvSpPr>
      <dsp:spPr>
        <a:xfrm rot="5400000">
          <a:off x="1734590" y="-589053"/>
          <a:ext cx="331753" cy="246490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900" kern="1200" dirty="0" smtClean="0"/>
            <a:t> </a:t>
          </a:r>
          <a:r>
            <a:rPr lang="sr-Cyrl-RS" sz="1200" kern="1200" dirty="0" smtClean="0"/>
            <a:t>Умјетни корунд</a:t>
          </a:r>
          <a:endParaRPr lang="en-US" sz="1200" kern="1200" dirty="0"/>
        </a:p>
      </dsp:txBody>
      <dsp:txXfrm rot="-5400000">
        <a:off x="668014" y="493718"/>
        <a:ext cx="2448711" cy="299363"/>
      </dsp:txXfrm>
    </dsp:sp>
    <dsp:sp modelId="{A1886D7C-8DAC-4045-95E8-034AF9E0BFF7}">
      <dsp:nvSpPr>
        <dsp:cNvPr id="0" name=""/>
        <dsp:cNvSpPr/>
      </dsp:nvSpPr>
      <dsp:spPr>
        <a:xfrm>
          <a:off x="614" y="436054"/>
          <a:ext cx="667398" cy="4146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kern="1200" dirty="0" smtClean="0"/>
            <a:t>5,7%</a:t>
          </a:r>
          <a:endParaRPr lang="en-US" sz="1500" kern="1200" dirty="0"/>
        </a:p>
      </dsp:txBody>
      <dsp:txXfrm>
        <a:off x="20858" y="456298"/>
        <a:ext cx="626910" cy="374203"/>
      </dsp:txXfrm>
    </dsp:sp>
    <dsp:sp modelId="{50036561-90F5-4D4E-9006-320E5BE99191}">
      <dsp:nvSpPr>
        <dsp:cNvPr id="0" name=""/>
        <dsp:cNvSpPr/>
      </dsp:nvSpPr>
      <dsp:spPr>
        <a:xfrm rot="5400000">
          <a:off x="1740902" y="-119547"/>
          <a:ext cx="331753" cy="245530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200" kern="1200" dirty="0" smtClean="0"/>
            <a:t>Дијелови обуће</a:t>
          </a:r>
          <a:endParaRPr lang="en-US" sz="1200" kern="1200" dirty="0"/>
        </a:p>
      </dsp:txBody>
      <dsp:txXfrm rot="-5400000">
        <a:off x="679129" y="958421"/>
        <a:ext cx="2439106" cy="299363"/>
      </dsp:txXfrm>
    </dsp:sp>
    <dsp:sp modelId="{F0FF5B09-3CC8-4EE8-BD90-AEB3E62DD34C}">
      <dsp:nvSpPr>
        <dsp:cNvPr id="0" name=""/>
        <dsp:cNvSpPr/>
      </dsp:nvSpPr>
      <dsp:spPr>
        <a:xfrm>
          <a:off x="614" y="871480"/>
          <a:ext cx="677847" cy="4146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kern="1200" dirty="0" smtClean="0"/>
            <a:t>5,4%</a:t>
          </a:r>
          <a:endParaRPr lang="en-US" sz="1500" kern="1200" dirty="0"/>
        </a:p>
      </dsp:txBody>
      <dsp:txXfrm>
        <a:off x="20858" y="891724"/>
        <a:ext cx="637359" cy="3742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946AF4-6499-4C3B-8587-49C8563A9B71}">
      <dsp:nvSpPr>
        <dsp:cNvPr id="0" name=""/>
        <dsp:cNvSpPr/>
      </dsp:nvSpPr>
      <dsp:spPr>
        <a:xfrm rot="5400000">
          <a:off x="1737163" y="-1022800"/>
          <a:ext cx="331753" cy="246154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200" kern="1200" dirty="0" smtClean="0"/>
            <a:t>Нафтна уља</a:t>
          </a:r>
          <a:endParaRPr lang="en-US" sz="1200" kern="1200" dirty="0"/>
        </a:p>
      </dsp:txBody>
      <dsp:txXfrm rot="-5400000">
        <a:off x="672266" y="58292"/>
        <a:ext cx="2445354" cy="299363"/>
      </dsp:txXfrm>
    </dsp:sp>
    <dsp:sp modelId="{DACC2D5E-D603-4475-8D5F-70CDDC4D4A10}">
      <dsp:nvSpPr>
        <dsp:cNvPr id="0" name=""/>
        <dsp:cNvSpPr/>
      </dsp:nvSpPr>
      <dsp:spPr>
        <a:xfrm>
          <a:off x="614" y="628"/>
          <a:ext cx="671651" cy="4146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kern="1200" dirty="0" smtClean="0"/>
            <a:t>7,4%</a:t>
          </a:r>
          <a:endParaRPr lang="en-US" sz="1500" kern="1200" dirty="0"/>
        </a:p>
      </dsp:txBody>
      <dsp:txXfrm>
        <a:off x="20858" y="20872"/>
        <a:ext cx="631163" cy="374203"/>
      </dsp:txXfrm>
    </dsp:sp>
    <dsp:sp modelId="{2547EF5F-D360-4444-B202-F4B301C4873E}">
      <dsp:nvSpPr>
        <dsp:cNvPr id="0" name=""/>
        <dsp:cNvSpPr/>
      </dsp:nvSpPr>
      <dsp:spPr>
        <a:xfrm rot="5400000">
          <a:off x="1734590" y="-589053"/>
          <a:ext cx="331753" cy="246490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200" kern="1200" dirty="0" smtClean="0"/>
            <a:t>Лијекови</a:t>
          </a:r>
          <a:endParaRPr lang="en-US" sz="600" kern="120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600" kern="1200" dirty="0"/>
        </a:p>
      </dsp:txBody>
      <dsp:txXfrm rot="-5400000">
        <a:off x="668014" y="493718"/>
        <a:ext cx="2448711" cy="299363"/>
      </dsp:txXfrm>
    </dsp:sp>
    <dsp:sp modelId="{A1886D7C-8DAC-4045-95E8-034AF9E0BFF7}">
      <dsp:nvSpPr>
        <dsp:cNvPr id="0" name=""/>
        <dsp:cNvSpPr/>
      </dsp:nvSpPr>
      <dsp:spPr>
        <a:xfrm>
          <a:off x="614" y="436054"/>
          <a:ext cx="667398" cy="4146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kern="1200" dirty="0" smtClean="0"/>
            <a:t>3,3%</a:t>
          </a:r>
          <a:endParaRPr lang="en-US" sz="1500" kern="1200" dirty="0"/>
        </a:p>
      </dsp:txBody>
      <dsp:txXfrm>
        <a:off x="20858" y="456298"/>
        <a:ext cx="626910" cy="374203"/>
      </dsp:txXfrm>
    </dsp:sp>
    <dsp:sp modelId="{50036561-90F5-4D4E-9006-320E5BE99191}">
      <dsp:nvSpPr>
        <dsp:cNvPr id="0" name=""/>
        <dsp:cNvSpPr/>
      </dsp:nvSpPr>
      <dsp:spPr>
        <a:xfrm rot="5400000">
          <a:off x="1740902" y="-119547"/>
          <a:ext cx="331753" cy="245530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Лични аутомобили и друга моторна возила</a:t>
          </a:r>
          <a:endParaRPr lang="en-US" sz="1200" kern="1200" dirty="0"/>
        </a:p>
      </dsp:txBody>
      <dsp:txXfrm rot="-5400000">
        <a:off x="679129" y="958421"/>
        <a:ext cx="2439106" cy="299363"/>
      </dsp:txXfrm>
    </dsp:sp>
    <dsp:sp modelId="{F0FF5B09-3CC8-4EE8-BD90-AEB3E62DD34C}">
      <dsp:nvSpPr>
        <dsp:cNvPr id="0" name=""/>
        <dsp:cNvSpPr/>
      </dsp:nvSpPr>
      <dsp:spPr>
        <a:xfrm>
          <a:off x="614" y="871480"/>
          <a:ext cx="677847" cy="4146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kern="1200" dirty="0" smtClean="0"/>
            <a:t>2,5%</a:t>
          </a:r>
          <a:endParaRPr lang="en-US" sz="1500" kern="1200" dirty="0"/>
        </a:p>
      </dsp:txBody>
      <dsp:txXfrm>
        <a:off x="20858" y="891724"/>
        <a:ext cx="637359" cy="3742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F954D-81D4-4546-B08E-448FBA7A18FE}">
      <dsp:nvSpPr>
        <dsp:cNvPr id="0" name=""/>
        <dsp:cNvSpPr/>
      </dsp:nvSpPr>
      <dsp:spPr>
        <a:xfrm>
          <a:off x="867730" y="33904"/>
          <a:ext cx="461630" cy="400173"/>
        </a:xfrm>
        <a:prstGeom prst="trapezoid">
          <a:avLst>
            <a:gd name="adj" fmla="val 46045"/>
          </a:avLst>
        </a:prstGeom>
        <a:solidFill>
          <a:schemeClr val="accent1">
            <a:alpha val="20000"/>
          </a:schemeClr>
        </a:solidFill>
        <a:ln w="635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50" b="1" kern="1200" dirty="0" smtClean="0">
              <a:solidFill>
                <a:schemeClr val="accent1"/>
              </a:solidFill>
              <a:latin typeface="Arial" pitchFamily="34" charset="0"/>
              <a:ea typeface="+mn-ea"/>
              <a:cs typeface="Arial" pitchFamily="34" charset="0"/>
            </a:rPr>
            <a:t>ПКВ</a:t>
          </a:r>
          <a:endParaRPr lang="en-JM" sz="1050" b="1" kern="1200" dirty="0">
            <a:solidFill>
              <a:schemeClr val="accent1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867730" y="33904"/>
        <a:ext cx="461630" cy="400173"/>
      </dsp:txXfrm>
    </dsp:sp>
    <dsp:sp modelId="{3CE8FECB-ADC6-4195-8C29-ECF1EEE9F8FA}">
      <dsp:nvSpPr>
        <dsp:cNvPr id="0" name=""/>
        <dsp:cNvSpPr/>
      </dsp:nvSpPr>
      <dsp:spPr>
        <a:xfrm>
          <a:off x="778195" y="398340"/>
          <a:ext cx="663942" cy="320790"/>
        </a:xfrm>
        <a:prstGeom prst="trapezoid">
          <a:avLst>
            <a:gd name="adj" fmla="val 46045"/>
          </a:avLst>
        </a:prstGeom>
        <a:solidFill>
          <a:schemeClr val="accent2">
            <a:alpha val="40000"/>
          </a:schemeClr>
        </a:solidFill>
        <a:ln w="635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b="1" kern="1200" dirty="0">
              <a:latin typeface="Arial" pitchFamily="34" charset="0"/>
              <a:cs typeface="Arial" pitchFamily="34" charset="0"/>
            </a:rPr>
            <a:t> </a:t>
          </a:r>
          <a:r>
            <a:rPr lang="sr-Cyrl-RS" altLang="ko-KR" sz="1400" b="1" kern="1200" dirty="0" smtClean="0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rPr>
            <a:t>НС</a:t>
          </a:r>
          <a:endParaRPr lang="en-JM" sz="1400" b="1" kern="1200" dirty="0">
            <a:solidFill>
              <a:schemeClr val="lt1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894385" y="398340"/>
        <a:ext cx="431562" cy="320790"/>
      </dsp:txXfrm>
    </dsp:sp>
    <dsp:sp modelId="{753AA43A-5097-42D8-A3EF-20B11215D8F3}">
      <dsp:nvSpPr>
        <dsp:cNvPr id="0" name=""/>
        <dsp:cNvSpPr/>
      </dsp:nvSpPr>
      <dsp:spPr>
        <a:xfrm>
          <a:off x="662511" y="720963"/>
          <a:ext cx="928946" cy="287764"/>
        </a:xfrm>
        <a:prstGeom prst="trapezoid">
          <a:avLst>
            <a:gd name="adj" fmla="val 46045"/>
          </a:avLst>
        </a:prstGeom>
        <a:solidFill>
          <a:schemeClr val="accent3">
            <a:alpha val="60000"/>
          </a:schemeClr>
        </a:solidFill>
        <a:ln w="635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sr-Cyrl-RS" altLang="ko-KR" sz="1600" b="1" kern="1200" dirty="0" smtClean="0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rPr>
            <a:t>ВКВ</a:t>
          </a:r>
          <a:endParaRPr lang="en-JM" sz="1600" b="1" kern="1200" dirty="0">
            <a:solidFill>
              <a:schemeClr val="lt1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825076" y="720963"/>
        <a:ext cx="603815" cy="287764"/>
      </dsp:txXfrm>
    </dsp:sp>
    <dsp:sp modelId="{EB0AB16D-8D96-4AFC-B1AE-718EC8897CF9}">
      <dsp:nvSpPr>
        <dsp:cNvPr id="0" name=""/>
        <dsp:cNvSpPr/>
      </dsp:nvSpPr>
      <dsp:spPr>
        <a:xfrm>
          <a:off x="530008" y="1008727"/>
          <a:ext cx="1193951" cy="287764"/>
        </a:xfrm>
        <a:prstGeom prst="trapezoid">
          <a:avLst>
            <a:gd name="adj" fmla="val 4604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 smtClean="0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rPr>
            <a:t>ВС</a:t>
          </a:r>
          <a:endParaRPr lang="en-US" sz="1600" b="1" kern="1200" dirty="0">
            <a:solidFill>
              <a:schemeClr val="lt1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738950" y="1008727"/>
        <a:ext cx="776068" cy="287764"/>
      </dsp:txXfrm>
    </dsp:sp>
    <dsp:sp modelId="{285279A8-A2FF-4704-92DF-4753853CE322}">
      <dsp:nvSpPr>
        <dsp:cNvPr id="0" name=""/>
        <dsp:cNvSpPr/>
      </dsp:nvSpPr>
      <dsp:spPr>
        <a:xfrm>
          <a:off x="381946" y="1296491"/>
          <a:ext cx="1490075" cy="287764"/>
        </a:xfrm>
        <a:prstGeom prst="trapezoid">
          <a:avLst>
            <a:gd name="adj" fmla="val 46045"/>
          </a:avLst>
        </a:prstGeom>
        <a:solidFill>
          <a:schemeClr val="accent5"/>
        </a:solidFill>
        <a:ln w="635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sr-Cyrl-RS" altLang="ko-KR" sz="1600" b="1" kern="1200" dirty="0" smtClean="0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rPr>
            <a:t>НКВ</a:t>
          </a:r>
          <a:endParaRPr lang="en-JM" sz="1600" b="1" kern="1200" dirty="0">
            <a:solidFill>
              <a:schemeClr val="lt1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642710" y="1296491"/>
        <a:ext cx="968548" cy="287764"/>
      </dsp:txXfrm>
    </dsp:sp>
    <dsp:sp modelId="{4E316594-4657-4246-81B3-7E671059D86D}">
      <dsp:nvSpPr>
        <dsp:cNvPr id="0" name=""/>
        <dsp:cNvSpPr/>
      </dsp:nvSpPr>
      <dsp:spPr>
        <a:xfrm>
          <a:off x="265004" y="1584255"/>
          <a:ext cx="1723960" cy="287764"/>
        </a:xfrm>
        <a:prstGeom prst="trapezoid">
          <a:avLst>
            <a:gd name="adj" fmla="val 4604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 smtClean="0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rPr>
            <a:t>КВ</a:t>
          </a:r>
          <a:endParaRPr lang="en-US" sz="1600" b="1" kern="1200" dirty="0">
            <a:solidFill>
              <a:schemeClr val="lt1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566697" y="1584255"/>
        <a:ext cx="1120574" cy="287764"/>
      </dsp:txXfrm>
    </dsp:sp>
    <dsp:sp modelId="{2C9D300F-2D6F-4592-8968-606F2B3000E5}">
      <dsp:nvSpPr>
        <dsp:cNvPr id="0" name=""/>
        <dsp:cNvSpPr/>
      </dsp:nvSpPr>
      <dsp:spPr>
        <a:xfrm>
          <a:off x="132502" y="1872019"/>
          <a:ext cx="1988964" cy="287764"/>
        </a:xfrm>
        <a:prstGeom prst="trapezoid">
          <a:avLst>
            <a:gd name="adj" fmla="val 4604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 smtClean="0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rPr>
            <a:t>ВСС</a:t>
          </a:r>
          <a:endParaRPr lang="en-US" sz="1600" b="1" kern="1200" dirty="0">
            <a:solidFill>
              <a:schemeClr val="lt1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480571" y="1872019"/>
        <a:ext cx="1292826" cy="287764"/>
      </dsp:txXfrm>
    </dsp:sp>
    <dsp:sp modelId="{74B8C6B3-7767-4921-8436-88A8F1DD975B}">
      <dsp:nvSpPr>
        <dsp:cNvPr id="0" name=""/>
        <dsp:cNvSpPr/>
      </dsp:nvSpPr>
      <dsp:spPr>
        <a:xfrm>
          <a:off x="0" y="2159783"/>
          <a:ext cx="2253969" cy="287764"/>
        </a:xfrm>
        <a:prstGeom prst="trapezoid">
          <a:avLst>
            <a:gd name="adj" fmla="val 4604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 smtClean="0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rPr>
            <a:t>ССС</a:t>
          </a:r>
          <a:endParaRPr lang="en-US" sz="1600" b="1" kern="1200" dirty="0">
            <a:solidFill>
              <a:schemeClr val="lt1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394444" y="2159783"/>
        <a:ext cx="1465079" cy="2877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496EA-C033-4306-94F2-07958B0F9C48}">
      <dsp:nvSpPr>
        <dsp:cNvPr id="0" name=""/>
        <dsp:cNvSpPr/>
      </dsp:nvSpPr>
      <dsp:spPr>
        <a:xfrm>
          <a:off x="1775" y="676065"/>
          <a:ext cx="515745" cy="5632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BA" sz="1000" u="sng" kern="1200" dirty="0" smtClean="0"/>
            <a:t>VI 2024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BA" sz="1000" kern="1200" dirty="0" smtClean="0"/>
            <a:t>V 2024</a:t>
          </a:r>
          <a:endParaRPr lang="en-US" sz="1000" kern="1200" dirty="0"/>
        </a:p>
      </dsp:txBody>
      <dsp:txXfrm>
        <a:off x="16881" y="691171"/>
        <a:ext cx="485533" cy="533018"/>
      </dsp:txXfrm>
    </dsp:sp>
    <dsp:sp modelId="{3BB3EEF4-023A-401B-B91A-47D41DD4C882}">
      <dsp:nvSpPr>
        <dsp:cNvPr id="0" name=""/>
        <dsp:cNvSpPr/>
      </dsp:nvSpPr>
      <dsp:spPr>
        <a:xfrm rot="18346145">
          <a:off x="444202" y="802381"/>
          <a:ext cx="352936" cy="24234"/>
        </a:xfrm>
        <a:custGeom>
          <a:avLst/>
          <a:gdLst/>
          <a:ahLst/>
          <a:cxnLst/>
          <a:rect l="0" t="0" r="0" b="0"/>
          <a:pathLst>
            <a:path>
              <a:moveTo>
                <a:pt x="0" y="12117"/>
              </a:moveTo>
              <a:lnTo>
                <a:pt x="352936" y="121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11846" y="805674"/>
        <a:ext cx="17646" cy="17646"/>
      </dsp:txXfrm>
    </dsp:sp>
    <dsp:sp modelId="{4FE2EE59-C9AE-4BF0-A0F3-9BC424038B26}">
      <dsp:nvSpPr>
        <dsp:cNvPr id="0" name=""/>
        <dsp:cNvSpPr/>
      </dsp:nvSpPr>
      <dsp:spPr>
        <a:xfrm>
          <a:off x="723819" y="395537"/>
          <a:ext cx="721100" cy="5515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700" b="1" kern="1200" dirty="0" smtClean="0"/>
            <a:t>НОМИНАЛНО</a:t>
          </a:r>
          <a:endParaRPr lang="en-US" sz="700" b="1" kern="1200" dirty="0"/>
        </a:p>
      </dsp:txBody>
      <dsp:txXfrm>
        <a:off x="739974" y="411692"/>
        <a:ext cx="688790" cy="519246"/>
      </dsp:txXfrm>
    </dsp:sp>
    <dsp:sp modelId="{E5C4C387-1CDB-4554-BEDC-3D780CCEC210}">
      <dsp:nvSpPr>
        <dsp:cNvPr id="0" name=""/>
        <dsp:cNvSpPr/>
      </dsp:nvSpPr>
      <dsp:spPr>
        <a:xfrm>
          <a:off x="1444919" y="659198"/>
          <a:ext cx="206298" cy="24234"/>
        </a:xfrm>
        <a:custGeom>
          <a:avLst/>
          <a:gdLst/>
          <a:ahLst/>
          <a:cxnLst/>
          <a:rect l="0" t="0" r="0" b="0"/>
          <a:pathLst>
            <a:path>
              <a:moveTo>
                <a:pt x="0" y="12117"/>
              </a:moveTo>
              <a:lnTo>
                <a:pt x="206298" y="121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542911" y="666158"/>
        <a:ext cx="10314" cy="10314"/>
      </dsp:txXfrm>
    </dsp:sp>
    <dsp:sp modelId="{90BECCC6-3655-4675-9F4D-FE4B4F3EF287}">
      <dsp:nvSpPr>
        <dsp:cNvPr id="0" name=""/>
        <dsp:cNvSpPr/>
      </dsp:nvSpPr>
      <dsp:spPr>
        <a:xfrm>
          <a:off x="1651217" y="456169"/>
          <a:ext cx="579254" cy="4302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BA" sz="1400" kern="1200" dirty="0" smtClean="0">
              <a:solidFill>
                <a:srgbClr val="FF0000"/>
              </a:solidFill>
            </a:rPr>
            <a:t>+1,6%</a:t>
          </a:r>
          <a:endParaRPr lang="en-US" sz="1400" kern="1200" dirty="0">
            <a:solidFill>
              <a:srgbClr val="FF0000"/>
            </a:solidFill>
          </a:endParaRPr>
        </a:p>
      </dsp:txBody>
      <dsp:txXfrm>
        <a:off x="1663820" y="468772"/>
        <a:ext cx="554048" cy="405085"/>
      </dsp:txXfrm>
    </dsp:sp>
    <dsp:sp modelId="{F234E881-5BCA-406F-952E-C00E6D89BA82}">
      <dsp:nvSpPr>
        <dsp:cNvPr id="0" name=""/>
        <dsp:cNvSpPr/>
      </dsp:nvSpPr>
      <dsp:spPr>
        <a:xfrm rot="3302707">
          <a:off x="440632" y="1093123"/>
          <a:ext cx="360075" cy="24234"/>
        </a:xfrm>
        <a:custGeom>
          <a:avLst/>
          <a:gdLst/>
          <a:ahLst/>
          <a:cxnLst/>
          <a:rect l="0" t="0" r="0" b="0"/>
          <a:pathLst>
            <a:path>
              <a:moveTo>
                <a:pt x="0" y="12117"/>
              </a:moveTo>
              <a:lnTo>
                <a:pt x="360075" y="121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11668" y="1096238"/>
        <a:ext cx="18003" cy="18003"/>
      </dsp:txXfrm>
    </dsp:sp>
    <dsp:sp modelId="{B71D4688-4BC9-458A-836F-982554D33D17}">
      <dsp:nvSpPr>
        <dsp:cNvPr id="0" name=""/>
        <dsp:cNvSpPr/>
      </dsp:nvSpPr>
      <dsp:spPr>
        <a:xfrm>
          <a:off x="723819" y="985774"/>
          <a:ext cx="709686" cy="5340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700" b="1" kern="1200" dirty="0" smtClean="0"/>
            <a:t>РЕАЛНО</a:t>
          </a:r>
          <a:endParaRPr lang="en-US" sz="700" b="1" kern="1200" dirty="0"/>
        </a:p>
      </dsp:txBody>
      <dsp:txXfrm>
        <a:off x="739461" y="1001416"/>
        <a:ext cx="678402" cy="502765"/>
      </dsp:txXfrm>
    </dsp:sp>
    <dsp:sp modelId="{3CA01AA2-724A-4F22-A33C-B84A059EF372}">
      <dsp:nvSpPr>
        <dsp:cNvPr id="0" name=""/>
        <dsp:cNvSpPr/>
      </dsp:nvSpPr>
      <dsp:spPr>
        <a:xfrm>
          <a:off x="1433506" y="1240682"/>
          <a:ext cx="206298" cy="24234"/>
        </a:xfrm>
        <a:custGeom>
          <a:avLst/>
          <a:gdLst/>
          <a:ahLst/>
          <a:cxnLst/>
          <a:rect l="0" t="0" r="0" b="0"/>
          <a:pathLst>
            <a:path>
              <a:moveTo>
                <a:pt x="0" y="12117"/>
              </a:moveTo>
              <a:lnTo>
                <a:pt x="206298" y="121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531497" y="1247642"/>
        <a:ext cx="10314" cy="10314"/>
      </dsp:txXfrm>
    </dsp:sp>
    <dsp:sp modelId="{E36A7D50-9F0F-4462-A4FF-1D23C073D467}">
      <dsp:nvSpPr>
        <dsp:cNvPr id="0" name=""/>
        <dsp:cNvSpPr/>
      </dsp:nvSpPr>
      <dsp:spPr>
        <a:xfrm>
          <a:off x="1639804" y="1060510"/>
          <a:ext cx="577686" cy="3845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BA" sz="1300" kern="1200" dirty="0" smtClean="0">
              <a:solidFill>
                <a:srgbClr val="FF0000"/>
              </a:solidFill>
            </a:rPr>
            <a:t>+2,2%</a:t>
          </a:r>
          <a:endParaRPr lang="en-US" sz="1300" kern="1200" dirty="0">
            <a:solidFill>
              <a:srgbClr val="FF0000"/>
            </a:solidFill>
          </a:endParaRPr>
        </a:p>
      </dsp:txBody>
      <dsp:txXfrm>
        <a:off x="1651068" y="1071774"/>
        <a:ext cx="555158" cy="3620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496EA-C033-4306-94F2-07958B0F9C48}">
      <dsp:nvSpPr>
        <dsp:cNvPr id="0" name=""/>
        <dsp:cNvSpPr/>
      </dsp:nvSpPr>
      <dsp:spPr>
        <a:xfrm>
          <a:off x="2897" y="681425"/>
          <a:ext cx="484535" cy="5291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BA" sz="1000" u="sng" kern="1200" smtClean="0"/>
            <a:t>VI 2024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BA" sz="1000" kern="1200" smtClean="0"/>
            <a:t>VI 2023</a:t>
          </a:r>
          <a:endParaRPr lang="en-US" sz="1000" kern="1200" dirty="0"/>
        </a:p>
      </dsp:txBody>
      <dsp:txXfrm>
        <a:off x="17089" y="695617"/>
        <a:ext cx="456151" cy="500763"/>
      </dsp:txXfrm>
    </dsp:sp>
    <dsp:sp modelId="{3BB3EEF4-023A-401B-B91A-47D41DD4C882}">
      <dsp:nvSpPr>
        <dsp:cNvPr id="0" name=""/>
        <dsp:cNvSpPr/>
      </dsp:nvSpPr>
      <dsp:spPr>
        <a:xfrm rot="18346145">
          <a:off x="418551" y="799957"/>
          <a:ext cx="331578" cy="23048"/>
        </a:xfrm>
        <a:custGeom>
          <a:avLst/>
          <a:gdLst/>
          <a:ahLst/>
          <a:cxnLst/>
          <a:rect l="0" t="0" r="0" b="0"/>
          <a:pathLst>
            <a:path>
              <a:moveTo>
                <a:pt x="0" y="11524"/>
              </a:moveTo>
              <a:lnTo>
                <a:pt x="331578" y="115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76051" y="803191"/>
        <a:ext cx="16578" cy="16578"/>
      </dsp:txXfrm>
    </dsp:sp>
    <dsp:sp modelId="{4FE2EE59-C9AE-4BF0-A0F3-9BC424038B26}">
      <dsp:nvSpPr>
        <dsp:cNvPr id="0" name=""/>
        <dsp:cNvSpPr/>
      </dsp:nvSpPr>
      <dsp:spPr>
        <a:xfrm>
          <a:off x="681248" y="417873"/>
          <a:ext cx="677463" cy="5181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700" b="1" kern="1200" dirty="0" smtClean="0"/>
            <a:t>НОМИНАЛНО</a:t>
          </a:r>
          <a:endParaRPr lang="en-US" sz="700" b="1" kern="1200" dirty="0"/>
        </a:p>
      </dsp:txBody>
      <dsp:txXfrm>
        <a:off x="696425" y="433050"/>
        <a:ext cx="647109" cy="487825"/>
      </dsp:txXfrm>
    </dsp:sp>
    <dsp:sp modelId="{E5C4C387-1CDB-4554-BEDC-3D780CCEC210}">
      <dsp:nvSpPr>
        <dsp:cNvPr id="0" name=""/>
        <dsp:cNvSpPr/>
      </dsp:nvSpPr>
      <dsp:spPr>
        <a:xfrm>
          <a:off x="1358711" y="665439"/>
          <a:ext cx="193814" cy="23048"/>
        </a:xfrm>
        <a:custGeom>
          <a:avLst/>
          <a:gdLst/>
          <a:ahLst/>
          <a:cxnLst/>
          <a:rect l="0" t="0" r="0" b="0"/>
          <a:pathLst>
            <a:path>
              <a:moveTo>
                <a:pt x="0" y="11524"/>
              </a:moveTo>
              <a:lnTo>
                <a:pt x="193814" y="1152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450773" y="672118"/>
        <a:ext cx="9690" cy="9690"/>
      </dsp:txXfrm>
    </dsp:sp>
    <dsp:sp modelId="{90BECCC6-3655-4675-9F4D-FE4B4F3EF287}">
      <dsp:nvSpPr>
        <dsp:cNvPr id="0" name=""/>
        <dsp:cNvSpPr/>
      </dsp:nvSpPr>
      <dsp:spPr>
        <a:xfrm>
          <a:off x="1552525" y="474836"/>
          <a:ext cx="669294" cy="4042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BA" sz="1400" kern="1200" dirty="0" smtClean="0">
              <a:solidFill>
                <a:srgbClr val="FF0000"/>
              </a:solidFill>
            </a:rPr>
            <a:t>+11,1%</a:t>
          </a:r>
          <a:endParaRPr lang="en-US" sz="1100" kern="1200" dirty="0">
            <a:solidFill>
              <a:srgbClr val="FF0000"/>
            </a:solidFill>
          </a:endParaRPr>
        </a:p>
      </dsp:txBody>
      <dsp:txXfrm>
        <a:off x="1564365" y="486676"/>
        <a:ext cx="645614" cy="380573"/>
      </dsp:txXfrm>
    </dsp:sp>
    <dsp:sp modelId="{F234E881-5BCA-406F-952E-C00E6D89BA82}">
      <dsp:nvSpPr>
        <dsp:cNvPr id="0" name=""/>
        <dsp:cNvSpPr/>
      </dsp:nvSpPr>
      <dsp:spPr>
        <a:xfrm rot="3302707">
          <a:off x="415198" y="1073105"/>
          <a:ext cx="338285" cy="23048"/>
        </a:xfrm>
        <a:custGeom>
          <a:avLst/>
          <a:gdLst/>
          <a:ahLst/>
          <a:cxnLst/>
          <a:rect l="0" t="0" r="0" b="0"/>
          <a:pathLst>
            <a:path>
              <a:moveTo>
                <a:pt x="0" y="11524"/>
              </a:moveTo>
              <a:lnTo>
                <a:pt x="338285" y="115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75883" y="1076172"/>
        <a:ext cx="16914" cy="16914"/>
      </dsp:txXfrm>
    </dsp:sp>
    <dsp:sp modelId="{B71D4688-4BC9-458A-836F-982554D33D17}">
      <dsp:nvSpPr>
        <dsp:cNvPr id="0" name=""/>
        <dsp:cNvSpPr/>
      </dsp:nvSpPr>
      <dsp:spPr>
        <a:xfrm>
          <a:off x="681248" y="972393"/>
          <a:ext cx="666740" cy="5017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700" b="1" kern="1200" dirty="0" smtClean="0"/>
            <a:t>РЕАЛНО</a:t>
          </a:r>
          <a:endParaRPr lang="en-US" sz="700" b="1" kern="1200" dirty="0"/>
        </a:p>
      </dsp:txBody>
      <dsp:txXfrm>
        <a:off x="695943" y="987088"/>
        <a:ext cx="637350" cy="472342"/>
      </dsp:txXfrm>
    </dsp:sp>
    <dsp:sp modelId="{3CA01AA2-724A-4F22-A33C-B84A059EF372}">
      <dsp:nvSpPr>
        <dsp:cNvPr id="0" name=""/>
        <dsp:cNvSpPr/>
      </dsp:nvSpPr>
      <dsp:spPr>
        <a:xfrm>
          <a:off x="1347988" y="1211735"/>
          <a:ext cx="193814" cy="23048"/>
        </a:xfrm>
        <a:custGeom>
          <a:avLst/>
          <a:gdLst/>
          <a:ahLst/>
          <a:cxnLst/>
          <a:rect l="0" t="0" r="0" b="0"/>
          <a:pathLst>
            <a:path>
              <a:moveTo>
                <a:pt x="0" y="11524"/>
              </a:moveTo>
              <a:lnTo>
                <a:pt x="193814" y="1152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440050" y="1218414"/>
        <a:ext cx="9690" cy="9690"/>
      </dsp:txXfrm>
    </dsp:sp>
    <dsp:sp modelId="{E36A7D50-9F0F-4462-A4FF-1D23C073D467}">
      <dsp:nvSpPr>
        <dsp:cNvPr id="0" name=""/>
        <dsp:cNvSpPr/>
      </dsp:nvSpPr>
      <dsp:spPr>
        <a:xfrm>
          <a:off x="1541803" y="986616"/>
          <a:ext cx="673926" cy="4732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BA" sz="1500" kern="1200" dirty="0" smtClean="0">
              <a:solidFill>
                <a:srgbClr val="FF0000"/>
              </a:solidFill>
            </a:rPr>
            <a:t>+ 9,2%</a:t>
          </a:r>
          <a:endParaRPr lang="en-US" sz="1500" kern="1200" dirty="0">
            <a:solidFill>
              <a:srgbClr val="FF0000"/>
            </a:solidFill>
          </a:endParaRPr>
        </a:p>
      </dsp:txBody>
      <dsp:txXfrm>
        <a:off x="1555665" y="1000478"/>
        <a:ext cx="646202" cy="445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5E1E857-FA80-42FD-B162-41B2A2E1E1C0}" type="datetimeFigureOut">
              <a:rPr lang="ko-KR" altLang="en-US" smtClean="0"/>
              <a:t>2024-07-22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645F6BE-D3C4-49DD-B713-542D433C8B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5008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A03F161-EA16-4540-AD6C-54BDB9687A6A}" type="datetimeFigureOut">
              <a:rPr lang="ko-KR" altLang="en-US" smtClean="0"/>
              <a:t>2024-07-22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BAAE9C2-5881-4A10-94B1-2302DB8795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3359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AE9C2-5881-4A10-94B1-2302DB8795F8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3962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AE9C2-5881-4A10-94B1-2302DB8795F8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0675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BA" dirty="0"/>
              <a:t>Бруто домаћи производ у 2023. години износио је 16,07 милијарди. </a:t>
            </a:r>
            <a:endParaRPr lang="en-US" dirty="0"/>
          </a:p>
          <a:p>
            <a:pPr marL="174708" indent="-174708">
              <a:buFontTx/>
              <a:buChar char="-"/>
            </a:pPr>
            <a:r>
              <a:rPr lang="sr-Cyrl-BA" dirty="0"/>
              <a:t>Бруто домаћи производ у 2023. години порастао је за 1,54 милијарде КМ што је номинално више за 10,6%, а реално за 1,9% у односу на 2022. </a:t>
            </a:r>
          </a:p>
          <a:p>
            <a:pPr marL="174708" indent="-174708">
              <a:buFontTx/>
              <a:buChar char="-"/>
            </a:pPr>
            <a:r>
              <a:rPr lang="ru-RU" dirty="0"/>
              <a:t>БДП по глави становника износио је 14 418 КМ, односно 1 441 КМ или 11,1% више у односу на 2022. годину</a:t>
            </a:r>
            <a:endParaRPr lang="sr-Cyrl-BA" dirty="0"/>
          </a:p>
          <a:p>
            <a:pPr marL="174708" indent="-174708">
              <a:buFontTx/>
              <a:buChar char="-"/>
            </a:pPr>
            <a:r>
              <a:rPr lang="sr-Cyrl-BA" dirty="0"/>
              <a:t>Највећи допринос расту бруто додате вриједности дало је подручје Информације и комуникације са реалним растом од 10,7% и подручје Грађевинарство са реалним растом од 6,3%. </a:t>
            </a:r>
          </a:p>
          <a:p>
            <a:pPr marL="174708" indent="-174708">
              <a:buFontTx/>
              <a:buChar char="-"/>
            </a:pPr>
            <a:r>
              <a:rPr lang="sr-Cyrl-BA" dirty="0"/>
              <a:t>Највећи реални пад забиљежен је у подручјима Прерађивачка индустрија (-6,6%) и </a:t>
            </a:r>
            <a:r>
              <a:rPr lang="ru-RU" dirty="0"/>
              <a:t>Трговина на велико и на мало; поправка моторних возила и мотоцикала (-1,4%). Ова два подручја уједно имају највеће учешће у БДВ (12,0% и 12,3%, респективно).</a:t>
            </a:r>
          </a:p>
          <a:p>
            <a:pPr marL="174708" indent="-174708">
              <a:buFontTx/>
              <a:buChar char="-"/>
            </a:pPr>
            <a:r>
              <a:rPr lang="ru-RU" dirty="0"/>
              <a:t>Са графикона можемо примјетити да је БДП у 2023. години већи за 5 милијарди КМ или близу 50% у односу на период прије короне (2019. годину).</a:t>
            </a:r>
          </a:p>
          <a:p>
            <a:pPr marL="174708" indent="-174708">
              <a:buFontTx/>
              <a:buChar char="-"/>
            </a:pPr>
            <a:r>
              <a:rPr lang="ru-RU" dirty="0"/>
              <a:t>Посматрано по институционалним секторима, БДВ највише чини Нефинансијски сектор (62%), а слиједе га Сектор опште државе (19,7%), Сектор домаћинства (16,2%) и Финансијски сектор (4,2%).  </a:t>
            </a:r>
          </a:p>
          <a:p>
            <a:pPr marL="174708" indent="-174708">
              <a:buFontTx/>
              <a:buChar char="-"/>
            </a:pPr>
            <a:endParaRPr lang="en-US" dirty="0"/>
          </a:p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AE9C2-5881-4A10-94B1-2302DB8795F8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1801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Укупно извршене исплате за инвестиције у стална средства у 20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23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години износе 2 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565 199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хиљ.КМ, што је за 8,9%</a:t>
            </a:r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више у односу на 202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годину.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dirty="0" smtClean="0"/>
              <a:t>Укупно остварене инвестиције у стална средства  према дјелатности инвеститора у 2023. години износе  2 620 850 хиљ. КМ, што значи да раст инвестиционих улагања у 2023. у односу на 2022. годину износи 14,8%.</a:t>
            </a:r>
          </a:p>
          <a:p>
            <a:r>
              <a:rPr lang="ru-RU" dirty="0" smtClean="0"/>
              <a:t>Остварене инвестиције у нова стална средства по подручјима дјелатности којима су намијењене односе се на инвестициона улагања остварена на територији Републике Српске. (нису укључена улагања пословних субјеката регистрованих на територији Федерације БиХ и Брчко Дистрикта на подручје Републике Српске, а искључена су улагања пословних субјеката регистрованих на територији Републике Српске на подручје  ФБиХ и Брчко Дистрикта).</a:t>
            </a:r>
          </a:p>
          <a:p>
            <a:r>
              <a:rPr lang="ru-RU" dirty="0" smtClean="0"/>
              <a:t>Највећа инвестициона улагања, према намјени инвестиција остварена су у подручје </a:t>
            </a:r>
            <a:r>
              <a:rPr lang="en-US" dirty="0" smtClean="0"/>
              <a:t>D – </a:t>
            </a:r>
            <a:r>
              <a:rPr lang="ru-RU" dirty="0" smtClean="0"/>
              <a:t>Производња и снабдијевање електричном енергијом, плином, паром и климатизација (21,0%), у подручје </a:t>
            </a:r>
            <a:r>
              <a:rPr lang="en-US" dirty="0" smtClean="0"/>
              <a:t>F – </a:t>
            </a:r>
            <a:r>
              <a:rPr lang="ru-RU" dirty="0" smtClean="0"/>
              <a:t>Грађевинарство (19,0%), у подручје </a:t>
            </a:r>
            <a:r>
              <a:rPr lang="en-US" dirty="0" smtClean="0"/>
              <a:t>C – </a:t>
            </a:r>
            <a:r>
              <a:rPr lang="ru-RU" dirty="0" smtClean="0"/>
              <a:t>Прерађивачка индустрија (13,3%) и у подручје </a:t>
            </a:r>
            <a:r>
              <a:rPr lang="en-US" dirty="0" smtClean="0"/>
              <a:t>Q – </a:t>
            </a:r>
            <a:r>
              <a:rPr lang="ru-RU" dirty="0" smtClean="0"/>
              <a:t>Дјелатност здравствене заштите и социјалног рада (11,3%).</a:t>
            </a:r>
          </a:p>
          <a:p>
            <a:r>
              <a:rPr lang="ru-RU" dirty="0" smtClean="0"/>
              <a:t>Битно је напоменути да је у 2023. години дошло до великог раста улагања у хидроелектране, нискоградњу, прерађивачку индустрију, трговину на мало,  а такође се биљежи и континуиран раст улагања у болничке капацитете.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AE9C2-5881-4A10-94B1-2302DB8795F8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528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 првих шест мјесеци текуће године индустријска производња биљежи пад од 7,3%</a:t>
            </a:r>
            <a:r>
              <a:rPr lang="ru-RU" baseline="0" dirty="0" smtClean="0"/>
              <a:t> </a:t>
            </a:r>
            <a:r>
              <a:rPr lang="ru-RU" dirty="0" smtClean="0"/>
              <a:t>у односу на исти период претходне године. У посматраном периоду сва три подручја су забиљежила пад индустријске производње. </a:t>
            </a:r>
          </a:p>
          <a:p>
            <a:r>
              <a:rPr lang="ru-RU" dirty="0" smtClean="0"/>
              <a:t>У јуну 2024. године у поређењу са претходним</a:t>
            </a:r>
            <a:r>
              <a:rPr lang="ru-RU" baseline="0" dirty="0" smtClean="0"/>
              <a:t> мјесецом, десезонирана индустријска производња остала је на истом нивоу као у мају (0,0%)</a:t>
            </a:r>
          </a:p>
          <a:p>
            <a:r>
              <a:rPr lang="ru-RU" baseline="0" dirty="0" smtClean="0"/>
              <a:t>У јуну 2024. године у поређењу са истим мјесецом претходне године, календарски прилагођена инд. производња мања је за 8,3%. Највећи допринос паду индустријске производње у јуну дало је подручје Производња и снабдијевање ел. енергијом, гасом паром и климатизацијом које је забиљежило пад од 16,3%. Највећи разлог пада производње у овом подручју био је због ремонта у РиТЕ Угљевик и пада производње ел.енергије из термоелектрана. Скоро једнак допринос паду инд. производње дао је пад производње у подручју Прерађивачка индустрија (-6,7%), а највећи разлог је пад производње у областима Прерада дрвета и производа од дрвета и плуте (-41,4%) и Производња коже и производа од коже (-29,5%).</a:t>
            </a:r>
          </a:p>
          <a:p>
            <a:r>
              <a:rPr lang="ru-RU" dirty="0" smtClean="0"/>
              <a:t>Број запослених у индустрији (</a:t>
            </a:r>
            <a:r>
              <a:rPr lang="sr-Latn-BA" dirty="0" smtClean="0"/>
              <a:t>VI 2024/VI 2023) </a:t>
            </a:r>
            <a:r>
              <a:rPr lang="sr-Cyrl-RS" dirty="0" smtClean="0"/>
              <a:t>мањи је</a:t>
            </a:r>
            <a:r>
              <a:rPr lang="sr-Cyrl-RS" baseline="0" dirty="0" smtClean="0"/>
              <a:t> за 5,3%.</a:t>
            </a:r>
            <a:endParaRPr lang="ru-RU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AE9C2-5881-4A10-94B1-2302DB8795F8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2041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BA" baseline="0" dirty="0" smtClean="0"/>
              <a:t>У</a:t>
            </a:r>
            <a:r>
              <a:rPr lang="sr-Cyrl-CS" baseline="0" dirty="0" smtClean="0"/>
              <a:t> периоду </a:t>
            </a:r>
            <a:r>
              <a:rPr lang="sr-Cyrl-BA" dirty="0" smtClean="0"/>
              <a:t>јануар</a:t>
            </a:r>
            <a:r>
              <a:rPr lang="sr-Cyrl-BA" baseline="0" dirty="0" smtClean="0"/>
              <a:t> - јун </a:t>
            </a:r>
            <a:r>
              <a:rPr lang="ru-RU" dirty="0" smtClean="0"/>
              <a:t>2024</a:t>
            </a:r>
            <a:r>
              <a:rPr lang="sr-Cyrl-CS" dirty="0" smtClean="0"/>
              <a:t>. године </a:t>
            </a:r>
            <a:r>
              <a:rPr lang="ru-RU" b="0" dirty="0" smtClean="0"/>
              <a:t>обим робне размјене </a:t>
            </a:r>
            <a:r>
              <a:rPr lang="ru-RU" dirty="0" smtClean="0"/>
              <a:t>Републике</a:t>
            </a:r>
            <a:r>
              <a:rPr lang="ru-RU" baseline="0" dirty="0" smtClean="0"/>
              <a:t> </a:t>
            </a:r>
            <a:r>
              <a:rPr lang="ru-RU" dirty="0" smtClean="0"/>
              <a:t>Српске са иностранством износио</a:t>
            </a:r>
            <a:r>
              <a:rPr lang="ru-RU" baseline="0" dirty="0" smtClean="0"/>
              <a:t> је</a:t>
            </a:r>
            <a:r>
              <a:rPr lang="en-US" b="0" dirty="0" smtClean="0"/>
              <a:t> </a:t>
            </a:r>
            <a:r>
              <a:rPr lang="sr-Cyrl-BA" b="0" dirty="0" smtClean="0"/>
              <a:t>6,</a:t>
            </a:r>
            <a:r>
              <a:rPr lang="sr-Latn-BA" b="0" dirty="0" smtClean="0"/>
              <a:t>0</a:t>
            </a:r>
            <a:r>
              <a:rPr lang="sr-Cyrl-BA" b="0" dirty="0" smtClean="0"/>
              <a:t> </a:t>
            </a:r>
            <a:r>
              <a:rPr lang="sr-Cyrl-RS" b="0" dirty="0" smtClean="0"/>
              <a:t>милијарди</a:t>
            </a:r>
            <a:r>
              <a:rPr lang="ru-RU" b="0" dirty="0" smtClean="0"/>
              <a:t> КМ</a:t>
            </a:r>
            <a:r>
              <a:rPr lang="ru-RU" dirty="0" smtClean="0"/>
              <a:t>, од чега се на извоз</a:t>
            </a:r>
            <a:r>
              <a:rPr lang="en-US" baseline="0" dirty="0" smtClean="0"/>
              <a:t> </a:t>
            </a:r>
            <a:r>
              <a:rPr lang="sr-Cyrl-BA" baseline="0" dirty="0" smtClean="0"/>
              <a:t>односи </a:t>
            </a:r>
            <a:br>
              <a:rPr lang="sr-Cyrl-BA" baseline="0" dirty="0" smtClean="0"/>
            </a:br>
            <a:r>
              <a:rPr lang="sr-Cyrl-BA" baseline="0" dirty="0" smtClean="0"/>
              <a:t>2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милијард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448</a:t>
            </a:r>
            <a:r>
              <a:rPr lang="sr-Cyrl-B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милиона КМ, што је за 8,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 мање него у периоду јануар - </a:t>
            </a:r>
            <a:r>
              <a:rPr lang="sr-Cyrl-BA" baseline="0" dirty="0" smtClean="0"/>
              <a:t>јун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2023. године. Увоз је износио 3 милијард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554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милиона КМ, што је за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 више него у периоду јануар - </a:t>
            </a:r>
            <a:r>
              <a:rPr lang="sr-Cyrl-BA" baseline="0" dirty="0" smtClean="0"/>
              <a:t>јун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2023. Проценат покривености увоза извозом у </a:t>
            </a:r>
            <a:r>
              <a:rPr lang="sr-Cyrl-CS" baseline="0" dirty="0" smtClean="0"/>
              <a:t>периоду ј</a:t>
            </a:r>
            <a:r>
              <a:rPr lang="sr-Cyrl-BA" dirty="0" smtClean="0"/>
              <a:t>ануар</a:t>
            </a:r>
            <a:r>
              <a:rPr lang="sr-Cyrl-BA" baseline="0" dirty="0" smtClean="0"/>
              <a:t> - јун </a:t>
            </a:r>
            <a:r>
              <a:rPr lang="ru-RU" dirty="0" smtClean="0"/>
              <a:t>2024</a:t>
            </a:r>
            <a:r>
              <a:rPr lang="sr-Cyrl-CS" dirty="0" smtClean="0"/>
              <a:t>.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години износио је 68,9%.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Оно што је</a:t>
            </a:r>
            <a:r>
              <a:rPr lang="sr-Cyrl-B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позитивно,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извоз у јуну 2024. године у односу на мај 2024. године повећан је за 7,0%, али је и увоз је у јуну 2024. године у односу на претходни мјесец повећан за 10,8%, што утиче на негативан биланс.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Прерађивачка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индустрија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периоду јануар - </a:t>
            </a:r>
            <a:r>
              <a:rPr lang="sr-Cyrl-BA" baseline="0" dirty="0" smtClean="0"/>
              <a:t>јун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2024.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години је доминантно учествовала у извозу, са удјелом од 85,9%.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Посматрано по групама производа, у периоду јануар - </a:t>
            </a:r>
            <a:r>
              <a:rPr lang="sr-Cyrl-BA" baseline="0" dirty="0" smtClean="0"/>
              <a:t>јун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2024. године, највеће учешће у извозу остварује електрична енергија са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175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милиона КМ, што износи 7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 од укупног извоза (сва три </a:t>
            </a:r>
            <a:r>
              <a:rPr lang="sr-Cyrl-R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топ</a:t>
            </a:r>
            <a:r>
              <a:rPr lang="sr-Cyrl-R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производа које извозимо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имају индекс испод 100-пад), док највеће учешће у увозу остварују нафтна уља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уља добијена од битуменозних</a:t>
            </a:r>
            <a:r>
              <a:rPr lang="sr-Cyrl-B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минерала (осим сирових)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 укупном вриједношћу од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264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милиона КМ, што износи 7,4% од укупног увоза и растом од 20,7%.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Највећи допринос паду извоза дао</a:t>
            </a:r>
            <a:r>
              <a:rPr lang="sr-Cyrl-B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је управо пад извоза елекричне енергије. Пао је извоз и вриједности и количина извоза. Када се цијене на берзи опораве и ови бројеви ће бити значајно другачији.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погледу географске дистрибуције робне размјене Републик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Српск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са иностранством, у периоду јануар - јун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2024. године, највише се извозило у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Хрватску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то у вриједности од </a:t>
            </a:r>
            <a:b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410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милиона КМ, односно 16,7% и у </a:t>
            </a:r>
            <a:r>
              <a:rPr lang="sr-Cyrl-R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Србију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R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384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милиона КМ, односно 15,7% од укупно оствареног извоза. У истом периоду,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ајвише се увозило из Србије и то у вриједности од 556</a:t>
            </a:r>
            <a:r>
              <a:rPr lang="sr-Cyrl-R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милион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КМ, односно 15,6% и из Италије, у вриједности од 546 милиона КМ, односно 15,4</a:t>
            </a:r>
            <a:r>
              <a:rPr lang="sr-Cyrl-R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од укупно оствареног увоза.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ru-RU" dirty="0" smtClean="0"/>
              <a:t>Посматрајући земље са највећим учешћем у обиму робне размјене са Републиком Српском,</a:t>
            </a:r>
            <a:r>
              <a:rPr lang="ru-RU" baseline="0" dirty="0" smtClean="0"/>
              <a:t> </a:t>
            </a:r>
            <a:r>
              <a:rPr lang="ru-RU" dirty="0" smtClean="0"/>
              <a:t>највећа покривеност увоза извозом </a:t>
            </a:r>
            <a:r>
              <a:rPr lang="sr-Cyrl-CS" dirty="0" smtClean="0"/>
              <a:t>у</a:t>
            </a:r>
            <a:r>
              <a:rPr lang="sr-Cyrl-CS" baseline="0" dirty="0" smtClean="0"/>
              <a:t> периоду </a:t>
            </a:r>
            <a:r>
              <a:rPr lang="sr-Cyrl-BA" dirty="0" smtClean="0"/>
              <a:t>јануар</a:t>
            </a:r>
            <a:r>
              <a:rPr lang="sr-Cyrl-BA" baseline="0" dirty="0" smtClean="0"/>
              <a:t> -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јун </a:t>
            </a:r>
            <a:r>
              <a:rPr lang="ru-RU" dirty="0" smtClean="0"/>
              <a:t>2024</a:t>
            </a:r>
            <a:r>
              <a:rPr lang="sr-Cyrl-CS" dirty="0" smtClean="0"/>
              <a:t>. </a:t>
            </a:r>
            <a:r>
              <a:rPr lang="ru-RU" dirty="0" smtClean="0"/>
              <a:t>године остварена је са Црном Гором и износи</a:t>
            </a:r>
            <a:r>
              <a:rPr lang="ru-RU" baseline="0" dirty="0" smtClean="0"/>
              <a:t> 468</a:t>
            </a:r>
            <a:r>
              <a:rPr lang="en-US" dirty="0" smtClean="0"/>
              <a:t>,</a:t>
            </a:r>
            <a:r>
              <a:rPr lang="sr-Cyrl-BA" dirty="0" smtClean="0"/>
              <a:t>6</a:t>
            </a:r>
            <a:r>
              <a:rPr lang="ru-RU" dirty="0" smtClean="0"/>
              <a:t>%, док је најмања покривеност остварена са </a:t>
            </a:r>
            <a:r>
              <a:rPr lang="sr-Cyrl-BA" dirty="0" smtClean="0"/>
              <a:t>Кином, 3</a:t>
            </a:r>
            <a:r>
              <a:rPr lang="ru-RU" dirty="0" smtClean="0"/>
              <a:t>,9%.</a:t>
            </a:r>
            <a:endParaRPr lang="en-US" dirty="0" smtClean="0"/>
          </a:p>
          <a:p>
            <a:pPr algn="just"/>
            <a:r>
              <a:rPr lang="ru-RU" dirty="0" smtClean="0"/>
              <a:t>У</a:t>
            </a:r>
            <a:r>
              <a:rPr lang="sr-Cyrl-CS" baseline="0" dirty="0" smtClean="0"/>
              <a:t> периоду </a:t>
            </a:r>
            <a:r>
              <a:rPr lang="sr-Cyrl-BA" dirty="0" smtClean="0"/>
              <a:t>јануар</a:t>
            </a:r>
            <a:r>
              <a:rPr lang="sr-Cyrl-BA" baseline="0" dirty="0" smtClean="0"/>
              <a:t> -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јун </a:t>
            </a:r>
            <a:r>
              <a:rPr lang="ru-RU" dirty="0" smtClean="0"/>
              <a:t>2024</a:t>
            </a:r>
            <a:r>
              <a:rPr lang="sr-Cyrl-CS" dirty="0" smtClean="0"/>
              <a:t>. </a:t>
            </a:r>
            <a:r>
              <a:rPr lang="ru-RU" dirty="0" smtClean="0"/>
              <a:t>године, према економским групацијама земаља, највише се извозило у земље Европске уније (27</a:t>
            </a:r>
            <a:r>
              <a:rPr lang="ru-RU" baseline="0" dirty="0" smtClean="0"/>
              <a:t> чланица) 1 </a:t>
            </a:r>
            <a:r>
              <a:rPr lang="sr-Cyrl-BA" baseline="0" dirty="0" smtClean="0"/>
              <a:t>милијарда 776</a:t>
            </a:r>
            <a:r>
              <a:rPr lang="en-US" baseline="0" dirty="0" smtClean="0"/>
              <a:t> </a:t>
            </a:r>
            <a:r>
              <a:rPr lang="sr-Cyrl-CS" dirty="0" smtClean="0"/>
              <a:t>милиона</a:t>
            </a:r>
            <a:r>
              <a:rPr lang="ru-RU" dirty="0" smtClean="0"/>
              <a:t> КМ, док се највише увозило такође из земаља Европске уније (27</a:t>
            </a:r>
            <a:r>
              <a:rPr lang="ru-RU" baseline="0" dirty="0" smtClean="0"/>
              <a:t> чланица) 2</a:t>
            </a:r>
            <a:r>
              <a:rPr lang="sr-Cyrl-BA" baseline="0" dirty="0" smtClean="0"/>
              <a:t> милијарде 83</a:t>
            </a:r>
            <a:r>
              <a:rPr lang="en-US" baseline="0" dirty="0" smtClean="0"/>
              <a:t> </a:t>
            </a:r>
            <a:r>
              <a:rPr lang="sr-Cyrl-CS" dirty="0" smtClean="0"/>
              <a:t>милиона</a:t>
            </a:r>
            <a:r>
              <a:rPr lang="ru-RU" dirty="0" smtClean="0"/>
              <a:t> КМ.</a:t>
            </a:r>
            <a:endParaRPr lang="en-US" dirty="0" smtClean="0"/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r-Cyrl-B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r-Cyrl-B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AE9C2-5881-4A10-94B1-2302DB8795F8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7914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 smtClean="0"/>
              <a:t>Прво</a:t>
            </a:r>
            <a:r>
              <a:rPr lang="sr-Cyrl-RS" baseline="0" dirty="0" smtClean="0"/>
              <a:t> морам напоменути да је </a:t>
            </a:r>
            <a:r>
              <a:rPr lang="ru-RU" baseline="0" dirty="0" smtClean="0"/>
              <a:t>на тржишту рада примјетан значајан напредак. </a:t>
            </a:r>
            <a:r>
              <a:rPr lang="sr-Cyrl-BA" dirty="0" smtClean="0"/>
              <a:t>Завод </a:t>
            </a:r>
            <a:r>
              <a:rPr lang="sr-Cyrl-BA" dirty="0"/>
              <a:t>податке о броју запослених у Републици Српској објављује два пута годишње, са стањем на 31. март и 30. септембар.</a:t>
            </a:r>
            <a:endParaRPr lang="en-US" dirty="0"/>
          </a:p>
          <a:p>
            <a:r>
              <a:rPr lang="sr-Cyrl-BA" dirty="0"/>
              <a:t>Укупан број запослених у Републици Српској на дан 31. март 202</a:t>
            </a:r>
            <a:r>
              <a:rPr lang="sr-Latn-BA" dirty="0"/>
              <a:t>4</a:t>
            </a:r>
            <a:r>
              <a:rPr lang="sr-Cyrl-BA" dirty="0"/>
              <a:t>. године износио је 28</a:t>
            </a:r>
            <a:r>
              <a:rPr lang="sr-Latn-BA" dirty="0"/>
              <a:t>9 755</a:t>
            </a:r>
            <a:r>
              <a:rPr lang="sr-Cyrl-BA" dirty="0"/>
              <a:t>. У односу на септембар 202</a:t>
            </a:r>
            <a:r>
              <a:rPr lang="sr-Latn-BA" dirty="0"/>
              <a:t>3</a:t>
            </a:r>
            <a:r>
              <a:rPr lang="sr-Cyrl-BA" dirty="0"/>
              <a:t>. године укупан број запослених се смањио за 0,3%, а у односу на март 2023. године за 0,2%.</a:t>
            </a:r>
            <a:endParaRPr lang="sr-Latn-BA" dirty="0"/>
          </a:p>
          <a:p>
            <a:r>
              <a:rPr lang="sr-Cyrl-BA" dirty="0"/>
              <a:t>Од укупног броја запослених, 136 922 </a:t>
            </a:r>
            <a:r>
              <a:rPr lang="sr-Latn-BA" dirty="0"/>
              <a:t>(47,3%) </a:t>
            </a:r>
            <a:r>
              <a:rPr lang="sr-Cyrl-BA" dirty="0"/>
              <a:t>су жене. И апсолутно и релативно, запосленост је највише пала у подручју Прерађивачка индустрија (2 077 лица или 3,5%).</a:t>
            </a:r>
          </a:p>
          <a:p>
            <a:r>
              <a:rPr lang="sr-Cyrl-BA" dirty="0"/>
              <a:t>Посматрајући структуру запослених, примјећујемо да је највише запослених у прерађивачкој индустрији и трговини, близу 40%.</a:t>
            </a:r>
          </a:p>
          <a:p>
            <a:r>
              <a:rPr lang="ru-RU" dirty="0"/>
              <a:t>Од укупног броја запослених, 246 425 лица запослено је у пословним субјектима (85%), а 43 330 запослених се односи на предузетнике и запослене код предузетника (15%). </a:t>
            </a:r>
          </a:p>
          <a:p>
            <a:r>
              <a:rPr lang="sr-Cyrl-BA" dirty="0"/>
              <a:t>Када је ријеч о степену образовања запослених у пословним субјектима, од укупно 246 425 запослених, између осталих, </a:t>
            </a:r>
            <a:r>
              <a:rPr lang="sr-Cyrl-RS" dirty="0"/>
              <a:t>највише запослених је са средњом стручном спремом (49,1%), а најмање полуквалификованих радника (0,9%).</a:t>
            </a:r>
            <a:endParaRPr lang="en-US" dirty="0"/>
          </a:p>
          <a:p>
            <a:r>
              <a:rPr lang="sr-Cyrl-BA" dirty="0"/>
              <a:t>Према облику својине, 84 152 запослених је у субјектима у државној својини, 176 088 у приватној својини, 284 у задружној, те 29 231 у мјешовитој својини.</a:t>
            </a:r>
            <a:endParaRPr lang="en-US" dirty="0"/>
          </a:p>
          <a:p>
            <a:r>
              <a:rPr lang="sr-Cyrl-BA" dirty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AE9C2-5881-4A10-94B1-2302DB8795F8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4947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Просјечна мјесечна нето плата у Републици Српској исплаћена у јуну 2024. године износила је 1 426 КМ и у односу на мај 2024. године, номинално је већа за 1,6%, а реално је већа за 2,2%, док је у односу на исти мјесец претходне године номинално већа за 11,1%, а реално за 9,2%. Просјечна мјесечна бруто плата износила је 2 182 КМ.</a:t>
            </a:r>
          </a:p>
          <a:p>
            <a:r>
              <a:rPr lang="ru-RU" dirty="0" smtClean="0"/>
              <a:t>Посматрано по подручјима, у јуну 2024. године највиша просјечна нето плата исплаћена је у подручју Финансијске дјелатности и дјелатности осигурања и износила је 1 791 КМ, а најнижа просјечна нето плата у јуну 2024. године исплаћена је у подручју Грађевинарство, 1 111 КМ.</a:t>
            </a:r>
          </a:p>
          <a:p>
            <a:r>
              <a:rPr lang="ru-RU" dirty="0" smtClean="0"/>
              <a:t>У јуну 2024. године, у односу на јун 2023, сва подручја забиљежила су номинални раст нето плате, од чега највише у подручјима Снабдијевање водом, канализација, управљање отпадом и дјелатности санације (ремедијације) животне средине 19,1%, Трговина на велико и на мало, поправка моторних возила и мотоцикала 19,1% и Стручне, научне  и техничке дјелатности 18,2%. </a:t>
            </a:r>
          </a:p>
          <a:p>
            <a:r>
              <a:rPr lang="ru-RU" dirty="0" smtClean="0"/>
              <a:t>Поредећи</a:t>
            </a:r>
            <a:r>
              <a:rPr lang="ru-RU" baseline="0" dirty="0" smtClean="0"/>
              <a:t> са претходним мјесецом, у јуну је просјечна нето плата највише порасла у подручјима Вађење руда и камена (за 77 КМ) и Производња и снабдијевање електричном енергијом, гасом, паром и климатизација (за 73 КМ).</a:t>
            </a:r>
          </a:p>
          <a:p>
            <a:r>
              <a:rPr lang="ru-RU" baseline="0" dirty="0" smtClean="0"/>
              <a:t>У поређењу са јуном претходне године, највећи апсолутни раст просјечне нето плате остварило је подручје Административне и помоћне услужне дјелатности</a:t>
            </a:r>
            <a:r>
              <a:rPr lang="sr-Latn-BA" baseline="0" dirty="0" smtClean="0"/>
              <a:t> (</a:t>
            </a:r>
            <a:r>
              <a:rPr lang="sr-Cyrl-RS" baseline="0" dirty="0" smtClean="0"/>
              <a:t>раст од 250 КМ).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AE9C2-5881-4A10-94B1-2302DB8795F8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01226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Цијене производа и услуга које се користе за личну потрошњу у Републици Српској, мјерене индексом потрошачких цијена, у јуну 2024. године у односу на претходни мјесец у просјеку су ниже за 0,5%, док су у односу на исти мјесец претходне године у просјеку више за 1,7%.</a:t>
            </a:r>
            <a:endParaRPr lang="sr-Latn-BA" dirty="0" smtClean="0"/>
          </a:p>
          <a:p>
            <a:r>
              <a:rPr lang="sr-Cyrl-RS" dirty="0" smtClean="0"/>
              <a:t>Посматрајући на мјесечном нивоу, највећи допринос паду цијена дао</a:t>
            </a:r>
            <a:r>
              <a:rPr lang="sr-Cyrl-RS" baseline="0" dirty="0" smtClean="0"/>
              <a:t> је пад цијена у групама Поврће (пад од 9,7%) и Горива и мазива (пад од 3,2%).</a:t>
            </a:r>
          </a:p>
          <a:p>
            <a:r>
              <a:rPr lang="sr-Cyrl-RS" baseline="0" dirty="0" smtClean="0"/>
              <a:t>Посматрајући годишње</a:t>
            </a:r>
            <a:r>
              <a:rPr lang="sr-Latn-BA" baseline="0" dirty="0" smtClean="0"/>
              <a:t> </a:t>
            </a:r>
            <a:r>
              <a:rPr lang="ru-RU" baseline="0" dirty="0" smtClean="0"/>
              <a:t>највећи допринос </a:t>
            </a:r>
            <a:r>
              <a:rPr lang="sr-Cyrl-RS" baseline="0" dirty="0" smtClean="0"/>
              <a:t>расту</a:t>
            </a:r>
            <a:r>
              <a:rPr lang="ru-RU" baseline="0" dirty="0" smtClean="0"/>
              <a:t> цијена дао је раст цијена у групама Горива и мазива (раст од 3,5%) и Месо (раст од 3,3%) . Такође, посматрајући годишње, одјељак Храна и безалкохолна пића су чинила 10,2% укупне инфлације, док је само храна чинила 1,3%. Дакле, храна више не вуче највише раст цијена.</a:t>
            </a:r>
            <a:endParaRPr lang="sr-Latn-BA" baseline="0" dirty="0" smtClean="0"/>
          </a:p>
          <a:p>
            <a:r>
              <a:rPr lang="sr-Cyrl-RS" baseline="0" dirty="0" smtClean="0"/>
              <a:t>Уколико упоредимо кретање цијена у РС са кретањем цијена у земљама окружења и ЕУ, можемо рећи да РС биљежи једну од најнижих стопа раста цијена у земљама окружења и осми најбољи резултат посматрајући земље ЕУ (само седам земаља ЕУ биљежи нижу стопу раста цијена од РС).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AE9C2-5881-4A10-94B1-2302DB8795F8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9541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KBM-정애\014-Fullppt\PNG이미지\paper-bul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981" y="543613"/>
            <a:ext cx="174011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AC64DFBE-D021-44BF-84ED-0689DA9792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969062"/>
            <a:ext cx="9143999" cy="432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200" b="1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68088BE3-25C4-4317-8E12-7D1A9D0903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417417"/>
            <a:ext cx="9143998" cy="540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FREE PPT TEMPLATES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37641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555776" y="1263998"/>
            <a:ext cx="2772000" cy="345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33752" y="1263998"/>
            <a:ext cx="1835776" cy="17281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733752" y="2991806"/>
            <a:ext cx="1835776" cy="17281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" y="0"/>
            <a:ext cx="9108504" cy="864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4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pic>
        <p:nvPicPr>
          <p:cNvPr id="13" name="Picture 2" descr="D:\KBM-정애\014-Fullppt\PNG이미지\paper-bul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681" y="105782"/>
            <a:ext cx="477240" cy="71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815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411760" y="3939902"/>
            <a:ext cx="2160240" cy="12035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4572000" y="0"/>
            <a:ext cx="2160240" cy="12035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411760" y="0"/>
            <a:ext cx="2160000" cy="39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572240" y="1183500"/>
            <a:ext cx="2160000" cy="39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42871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0"/>
            <a:ext cx="9108504" cy="864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4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pic>
        <p:nvPicPr>
          <p:cNvPr id="1026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11484"/>
            <a:ext cx="339430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75616" y="1443924"/>
            <a:ext cx="3104295" cy="21359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pic>
        <p:nvPicPr>
          <p:cNvPr id="7" name="Picture 2" descr="D:\KBM-정애\014-Fullppt\PNG이미지\paper-bul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681" y="105782"/>
            <a:ext cx="477240" cy="71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780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 userDrawn="1"/>
        </p:nvSpPr>
        <p:spPr>
          <a:xfrm>
            <a:off x="0" y="2890433"/>
            <a:ext cx="9144000" cy="22530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920696" y="1552933"/>
            <a:ext cx="1298551" cy="2242953"/>
            <a:chOff x="2627784" y="1825002"/>
            <a:chExt cx="1198166" cy="2069560"/>
          </a:xfrm>
        </p:grpSpPr>
        <p:sp>
          <p:nvSpPr>
            <p:cNvPr id="9" name="Rounded Rectangle 8"/>
            <p:cNvSpPr/>
            <p:nvPr/>
          </p:nvSpPr>
          <p:spPr>
            <a:xfrm>
              <a:off x="2627784" y="1825002"/>
              <a:ext cx="1198166" cy="206956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155241" y="1922844"/>
              <a:ext cx="143251" cy="27666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168829" y="3704452"/>
              <a:ext cx="116076" cy="127684"/>
              <a:chOff x="2453209" y="5151638"/>
              <a:chExt cx="191820" cy="211002"/>
            </a:xfrm>
          </p:grpSpPr>
          <p:sp>
            <p:nvSpPr>
              <p:cNvPr id="13" name="Oval 12"/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Rounded Rectangle 13"/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7" name="Picture Placeholder 2"/>
          <p:cNvSpPr>
            <a:spLocks noGrp="1"/>
          </p:cNvSpPr>
          <p:nvPr userDrawn="1">
            <p:ph type="pic" idx="1" hasCustomPrompt="1"/>
          </p:nvPr>
        </p:nvSpPr>
        <p:spPr>
          <a:xfrm>
            <a:off x="994588" y="1742834"/>
            <a:ext cx="1143174" cy="18025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910527" y="2088604"/>
            <a:ext cx="1298551" cy="2242953"/>
            <a:chOff x="2627784" y="1825002"/>
            <a:chExt cx="1198166" cy="2069560"/>
          </a:xfrm>
        </p:grpSpPr>
        <p:sp>
          <p:nvSpPr>
            <p:cNvPr id="17" name="Rounded Rectangle 16"/>
            <p:cNvSpPr/>
            <p:nvPr/>
          </p:nvSpPr>
          <p:spPr>
            <a:xfrm>
              <a:off x="2627784" y="1825002"/>
              <a:ext cx="1198166" cy="206956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155241" y="1922844"/>
              <a:ext cx="143251" cy="27666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3168829" y="3704452"/>
              <a:ext cx="116076" cy="127684"/>
              <a:chOff x="2453209" y="5151638"/>
              <a:chExt cx="191820" cy="211002"/>
            </a:xfrm>
          </p:grpSpPr>
          <p:sp>
            <p:nvSpPr>
              <p:cNvPr id="20" name="Oval 19"/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Rounded Rectangle 20"/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984419" y="2291784"/>
            <a:ext cx="1143174" cy="18025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4900358" y="1383368"/>
            <a:ext cx="1298551" cy="2242953"/>
            <a:chOff x="2627784" y="1825002"/>
            <a:chExt cx="1198166" cy="2069560"/>
          </a:xfrm>
        </p:grpSpPr>
        <p:sp>
          <p:nvSpPr>
            <p:cNvPr id="24" name="Rounded Rectangle 23"/>
            <p:cNvSpPr/>
            <p:nvPr/>
          </p:nvSpPr>
          <p:spPr>
            <a:xfrm>
              <a:off x="2627784" y="1825002"/>
              <a:ext cx="1198166" cy="206956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155241" y="1922844"/>
              <a:ext cx="143251" cy="27666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3168829" y="3704452"/>
              <a:ext cx="116076" cy="127684"/>
              <a:chOff x="2453209" y="5151638"/>
              <a:chExt cx="191820" cy="211002"/>
            </a:xfrm>
          </p:grpSpPr>
          <p:sp>
            <p:nvSpPr>
              <p:cNvPr id="27" name="Oval 26"/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" name="Rounded Rectangle 27"/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9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974250" y="1586548"/>
            <a:ext cx="1143174" cy="18025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6890188" y="2345021"/>
            <a:ext cx="1298551" cy="2242953"/>
            <a:chOff x="2627784" y="1825002"/>
            <a:chExt cx="1198166" cy="2069560"/>
          </a:xfrm>
        </p:grpSpPr>
        <p:sp>
          <p:nvSpPr>
            <p:cNvPr id="31" name="Rounded Rectangle 30"/>
            <p:cNvSpPr/>
            <p:nvPr/>
          </p:nvSpPr>
          <p:spPr>
            <a:xfrm>
              <a:off x="2627784" y="1825002"/>
              <a:ext cx="1198166" cy="206956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155241" y="1922844"/>
              <a:ext cx="143251" cy="27666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3168829" y="3704452"/>
              <a:ext cx="116076" cy="127684"/>
              <a:chOff x="2453209" y="5151638"/>
              <a:chExt cx="191820" cy="211002"/>
            </a:xfrm>
          </p:grpSpPr>
          <p:sp>
            <p:nvSpPr>
              <p:cNvPr id="34" name="Oval 33"/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" name="Rounded Rectangle 34"/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3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964080" y="2548201"/>
            <a:ext cx="1143174" cy="18025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1" y="0"/>
            <a:ext cx="9108504" cy="864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4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pic>
        <p:nvPicPr>
          <p:cNvPr id="41" name="Picture 2" descr="D:\KBM-정애\014-Fullppt\PNG이미지\paper-bul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681" y="105782"/>
            <a:ext cx="477240" cy="71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119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2" name="Rounded Rectangle 11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lt"/>
            </a:endParaRPr>
          </a:p>
        </p:txBody>
      </p:sp>
      <p:sp>
        <p:nvSpPr>
          <p:cNvPr id="15" name="Rounded Rectangle 14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Half Frame 15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20292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2699792" y="1851670"/>
            <a:ext cx="6444208" cy="1440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619671" cy="5143500"/>
          </a:xfrm>
          <a:prstGeom prst="rect">
            <a:avLst/>
          </a:prstGeom>
          <a:gradFill>
            <a:gsLst>
              <a:gs pos="42000">
                <a:srgbClr val="F6F6F6">
                  <a:lumMod val="97000"/>
                </a:srgbClr>
              </a:gs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9" name="Straight Arrow Connector 8"/>
          <p:cNvCxnSpPr>
            <a:stCxn id="7" idx="2"/>
          </p:cNvCxnSpPr>
          <p:nvPr userDrawn="1"/>
        </p:nvCxnSpPr>
        <p:spPr>
          <a:xfrm>
            <a:off x="711746" y="4952174"/>
            <a:ext cx="8432254" cy="0"/>
          </a:xfrm>
          <a:prstGeom prst="straightConnector1">
            <a:avLst/>
          </a:prstGeom>
          <a:ln w="127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3131840" y="2233427"/>
            <a:ext cx="5472608" cy="39998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600" b="1" baseline="0">
                <a:solidFill>
                  <a:schemeClr val="bg1"/>
                </a:solidFill>
                <a:effectLst/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SECTION BREAK</a:t>
            </a:r>
            <a:endParaRPr lang="ko-KR" altLang="en-US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131840" y="2683835"/>
            <a:ext cx="5472608" cy="197606"/>
          </a:xfrm>
          <a:prstGeom prst="rect">
            <a:avLst/>
          </a:prstGeom>
        </p:spPr>
        <p:txBody>
          <a:bodyPr lIns="108000" anchor="ctr"/>
          <a:lstStyle>
            <a:lvl1pPr marL="0" indent="0" algn="l">
              <a:buNone/>
              <a:defRPr sz="1200" baseline="0">
                <a:solidFill>
                  <a:schemeClr val="bg1"/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Add text</a:t>
            </a:r>
            <a:endParaRPr lang="ko-KR" altLang="en-US" dirty="0"/>
          </a:p>
        </p:txBody>
      </p:sp>
      <p:pic>
        <p:nvPicPr>
          <p:cNvPr id="7" name="Picture 2" descr="D:\KBM-정애\014-Fullppt\PNG이미지\paper-bul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20" y="3332174"/>
            <a:ext cx="1087451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/>
          <p:cNvCxnSpPr/>
          <p:nvPr userDrawn="1"/>
        </p:nvCxnSpPr>
        <p:spPr>
          <a:xfrm>
            <a:off x="0" y="195486"/>
            <a:ext cx="9143999" cy="0"/>
          </a:xfrm>
          <a:prstGeom prst="straightConnector1">
            <a:avLst/>
          </a:prstGeom>
          <a:ln w="127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96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2699792" y="1851670"/>
            <a:ext cx="6444208" cy="1440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619671" cy="5143500"/>
          </a:xfrm>
          <a:prstGeom prst="rect">
            <a:avLst/>
          </a:prstGeom>
          <a:gradFill>
            <a:gsLst>
              <a:gs pos="42000">
                <a:srgbClr val="F6F6F6">
                  <a:lumMod val="97000"/>
                </a:srgbClr>
              </a:gs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9" name="Straight Arrow Connector 8"/>
          <p:cNvCxnSpPr>
            <a:stCxn id="7" idx="2"/>
          </p:cNvCxnSpPr>
          <p:nvPr userDrawn="1"/>
        </p:nvCxnSpPr>
        <p:spPr>
          <a:xfrm>
            <a:off x="711746" y="4952174"/>
            <a:ext cx="8432254" cy="0"/>
          </a:xfrm>
          <a:prstGeom prst="straightConnector1">
            <a:avLst/>
          </a:prstGeom>
          <a:ln w="127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3131840" y="2233427"/>
            <a:ext cx="5472608" cy="39998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600" b="1" baseline="0">
                <a:solidFill>
                  <a:schemeClr val="bg1"/>
                </a:solidFill>
                <a:effectLst/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SECTION BREAK</a:t>
            </a:r>
            <a:endParaRPr lang="ko-KR" altLang="en-US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131840" y="2683835"/>
            <a:ext cx="5472608" cy="197606"/>
          </a:xfrm>
          <a:prstGeom prst="rect">
            <a:avLst/>
          </a:prstGeom>
        </p:spPr>
        <p:txBody>
          <a:bodyPr lIns="108000" anchor="ctr"/>
          <a:lstStyle>
            <a:lvl1pPr marL="0" indent="0" algn="l">
              <a:buNone/>
              <a:defRPr sz="1200" baseline="0">
                <a:solidFill>
                  <a:schemeClr val="bg1"/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Add text</a:t>
            </a:r>
            <a:endParaRPr lang="ko-KR" altLang="en-US" dirty="0"/>
          </a:p>
        </p:txBody>
      </p:sp>
      <p:pic>
        <p:nvPicPr>
          <p:cNvPr id="7" name="Picture 2" descr="D:\KBM-정애\014-Fullppt\PNG이미지\paper-bul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20" y="3332174"/>
            <a:ext cx="1087451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/>
          <p:cNvCxnSpPr/>
          <p:nvPr userDrawn="1"/>
        </p:nvCxnSpPr>
        <p:spPr>
          <a:xfrm>
            <a:off x="0" y="195486"/>
            <a:ext cx="9143999" cy="0"/>
          </a:xfrm>
          <a:prstGeom prst="straightConnector1">
            <a:avLst/>
          </a:prstGeom>
          <a:ln w="127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6728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0"/>
            <a:ext cx="9108504" cy="864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4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pic>
        <p:nvPicPr>
          <p:cNvPr id="1026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11484"/>
            <a:ext cx="339430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75616" y="1443924"/>
            <a:ext cx="3104295" cy="21359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pic>
        <p:nvPicPr>
          <p:cNvPr id="7" name="Picture 2" descr="D:\KBM-정애\014-Fullppt\PNG이미지\paper-bul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681" y="105782"/>
            <a:ext cx="477240" cy="71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926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3003550"/>
            <a:ext cx="9144001" cy="2139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5576" y="2157550"/>
            <a:ext cx="1692000" cy="1692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51471"/>
            <a:ext cx="9144000" cy="648071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AAFCF31D-C6CE-4C4C-AE5A-2A4429FEF2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699566"/>
            <a:ext cx="9143999" cy="216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This text con be replaced with your own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11251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046842" y="807554"/>
            <a:ext cx="7050317" cy="3528392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1403648" y="1131590"/>
            <a:ext cx="6336704" cy="288032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4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제목 1"/>
          <p:cNvSpPr>
            <a:spLocks noGrp="1"/>
          </p:cNvSpPr>
          <p:nvPr>
            <p:ph type="title" hasCustomPrompt="1"/>
          </p:nvPr>
        </p:nvSpPr>
        <p:spPr>
          <a:xfrm>
            <a:off x="1043608" y="2924944"/>
            <a:ext cx="7056784" cy="53330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Thank you</a:t>
            </a:r>
            <a:endParaRPr lang="ko-KR" alt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043608" y="3513851"/>
            <a:ext cx="7056784" cy="263475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This text can be replaced with your own text</a:t>
            </a:r>
            <a:endParaRPr lang="ko-KR" altLang="en-US" dirty="0"/>
          </a:p>
        </p:txBody>
      </p:sp>
      <p:pic>
        <p:nvPicPr>
          <p:cNvPr id="3" name="Picture 2" descr="D:\KBM-정애\014-Fullppt\PNG이미지\paper-bul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915" y="1318423"/>
            <a:ext cx="985234" cy="146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132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0"/>
            <a:ext cx="9108504" cy="864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4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pic>
        <p:nvPicPr>
          <p:cNvPr id="11" name="Picture 2" descr="D:\KBM-정애\014-Fullppt\PNG이미지\paper-bul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681" y="105782"/>
            <a:ext cx="477240" cy="71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691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619671" cy="5143500"/>
          </a:xfrm>
          <a:prstGeom prst="rect">
            <a:avLst/>
          </a:prstGeom>
          <a:gradFill>
            <a:gsLst>
              <a:gs pos="42000">
                <a:srgbClr val="F6F6F6">
                  <a:lumMod val="97000"/>
                </a:srgbClr>
              </a:gs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584000" y="25735"/>
            <a:ext cx="7560000" cy="776530"/>
          </a:xfrm>
          <a:prstGeom prst="rect">
            <a:avLst/>
          </a:prstGeom>
        </p:spPr>
        <p:txBody>
          <a:bodyPr anchor="ctr"/>
          <a:lstStyle>
            <a:lvl1pPr algn="l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pic>
        <p:nvPicPr>
          <p:cNvPr id="8" name="Picture 2" descr="D:\KBM-정애\014-Fullppt\PNG이미지\paper-bul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20" y="3332174"/>
            <a:ext cx="1087451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 userDrawn="1"/>
        </p:nvCxnSpPr>
        <p:spPr>
          <a:xfrm>
            <a:off x="711746" y="4952174"/>
            <a:ext cx="8432254" cy="0"/>
          </a:xfrm>
          <a:prstGeom prst="straightConnector1">
            <a:avLst/>
          </a:prstGeom>
          <a:ln w="127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141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776326" y="1262118"/>
            <a:ext cx="1584176" cy="1980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" y="0"/>
            <a:ext cx="9108504" cy="82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4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179884" y="1352118"/>
            <a:ext cx="144016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723433" y="1437715"/>
            <a:ext cx="1296144" cy="1619999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516784" y="1352118"/>
            <a:ext cx="144016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7113226" y="1442119"/>
            <a:ext cx="1296144" cy="1619999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pic>
        <p:nvPicPr>
          <p:cNvPr id="12" name="Picture 2" descr="D:\KBM-정애\014-Fullppt\PNG이미지\paper-bul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681" y="105782"/>
            <a:ext cx="477240" cy="71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674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80000" y="179550"/>
            <a:ext cx="8784000" cy="4784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38441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20000" y="442505"/>
            <a:ext cx="7704000" cy="42813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275856" y="0"/>
            <a:ext cx="2592288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42302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0" y="1635646"/>
            <a:ext cx="4217146" cy="2310733"/>
          </a:xfrm>
          <a:prstGeom prst="rect">
            <a:avLst/>
          </a:prstGeom>
        </p:spPr>
      </p:pic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357764" y="1731146"/>
            <a:ext cx="2952328" cy="19057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" y="0"/>
            <a:ext cx="9108504" cy="864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4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pic>
        <p:nvPicPr>
          <p:cNvPr id="8" name="Picture 2" descr="D:\KBM-정애\014-Fullppt\PNG이미지\paper-bul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681" y="105782"/>
            <a:ext cx="477240" cy="71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724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1358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8" r:id="rId2"/>
    <p:sldLayoutId id="214748368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0137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1" r:id="rId3"/>
    <p:sldLayoutId id="2147483670" r:id="rId4"/>
    <p:sldLayoutId id="2147483674" r:id="rId5"/>
    <p:sldLayoutId id="2147483673" r:id="rId6"/>
    <p:sldLayoutId id="2147483672" r:id="rId7"/>
    <p:sldLayoutId id="2147483675" r:id="rId8"/>
    <p:sldLayoutId id="2147483677" r:id="rId9"/>
    <p:sldLayoutId id="2147483676" r:id="rId10"/>
    <p:sldLayoutId id="2147483682" r:id="rId11"/>
    <p:sldLayoutId id="2147483684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9786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83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QuickStyle" Target="../diagrams/quickStyle2.xml"/><Relationship Id="rId1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diagramLayout" Target="../diagrams/layout1.xml"/><Relationship Id="rId12" Type="http://schemas.openxmlformats.org/officeDocument/2006/relationships/diagramLayout" Target="../diagrams/layout2.xml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1.xml"/><Relationship Id="rId11" Type="http://schemas.openxmlformats.org/officeDocument/2006/relationships/diagramData" Target="../diagrams/data2.xml"/><Relationship Id="rId5" Type="http://schemas.openxmlformats.org/officeDocument/2006/relationships/image" Target="../media/image11.png"/><Relationship Id="rId15" Type="http://schemas.microsoft.com/office/2007/relationships/diagramDrawing" Target="../diagrams/drawing2.xml"/><Relationship Id="rId10" Type="http://schemas.microsoft.com/office/2007/relationships/diagramDrawing" Target="../diagrams/drawing1.xml"/><Relationship Id="rId4" Type="http://schemas.openxmlformats.org/officeDocument/2006/relationships/image" Target="../media/image10.png"/><Relationship Id="rId9" Type="http://schemas.openxmlformats.org/officeDocument/2006/relationships/diagramColors" Target="../diagrams/colors1.xml"/><Relationship Id="rId14" Type="http://schemas.openxmlformats.org/officeDocument/2006/relationships/diagramColors" Target="../diagrams/colors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chart" Target="../charts/chart2.xml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image" Target="../media/image15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image" Target="../media/image17.png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0" y="4049943"/>
            <a:ext cx="9143999" cy="4320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sr-Cyrl-RS" altLang="ko-KR" dirty="0" smtClean="0"/>
              <a:t>Републички завод за статистику</a:t>
            </a:r>
            <a:endParaRPr lang="en-US" altLang="ko-KR" b="1" dirty="0">
              <a:cs typeface="Arial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sr-Cyrl-RS" altLang="ko-KR" sz="3200" dirty="0" smtClean="0">
                <a:ea typeface="맑은 고딕" pitchFamily="50" charset="-127"/>
              </a:rPr>
              <a:t>Конференција за медије </a:t>
            </a:r>
            <a:br>
              <a:rPr lang="sr-Cyrl-RS" altLang="ko-KR" sz="3200" dirty="0" smtClean="0">
                <a:ea typeface="맑은 고딕" pitchFamily="50" charset="-127"/>
              </a:rPr>
            </a:br>
            <a:r>
              <a:rPr lang="sr-Cyrl-RS" altLang="ko-KR" sz="3200" dirty="0" smtClean="0">
                <a:ea typeface="맑은 고딕" pitchFamily="50" charset="-127"/>
              </a:rPr>
              <a:t> 22.07.2024. година</a:t>
            </a:r>
            <a:endParaRPr lang="ko-KR" altLang="en-US" sz="3200" dirty="0"/>
          </a:p>
        </p:txBody>
      </p:sp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DBB70C78-5BEB-4FEC-BABB-F86C6668EB12}"/>
              </a:ext>
            </a:extLst>
          </p:cNvPr>
          <p:cNvSpPr>
            <a:spLocks noChangeAspect="1"/>
          </p:cNvSpPr>
          <p:nvPr/>
        </p:nvSpPr>
        <p:spPr>
          <a:xfrm>
            <a:off x="3563888" y="4608809"/>
            <a:ext cx="352834" cy="352834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1CE26E49-8063-4882-A55E-446C019398DE}"/>
              </a:ext>
            </a:extLst>
          </p:cNvPr>
          <p:cNvSpPr/>
          <p:nvPr/>
        </p:nvSpPr>
        <p:spPr>
          <a:xfrm>
            <a:off x="4499972" y="4608809"/>
            <a:ext cx="352873" cy="352834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F5F8A5F7-1B88-4F42-A4D4-2F8AFFEF77D8}"/>
              </a:ext>
            </a:extLst>
          </p:cNvPr>
          <p:cNvSpPr/>
          <p:nvPr/>
        </p:nvSpPr>
        <p:spPr>
          <a:xfrm>
            <a:off x="5436096" y="4608809"/>
            <a:ext cx="352834" cy="352834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87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ad Arrow 6"/>
          <p:cNvSpPr/>
          <p:nvPr/>
        </p:nvSpPr>
        <p:spPr>
          <a:xfrm>
            <a:off x="899592" y="1325260"/>
            <a:ext cx="3738094" cy="3342342"/>
          </a:xfrm>
          <a:prstGeom prst="quadArrow">
            <a:avLst>
              <a:gd name="adj1" fmla="val 3495"/>
              <a:gd name="adj2" fmla="val 4359"/>
              <a:gd name="adj3" fmla="val 5655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ectangle 7"/>
          <p:cNvSpPr/>
          <p:nvPr/>
        </p:nvSpPr>
        <p:spPr>
          <a:xfrm>
            <a:off x="2909724" y="1666126"/>
            <a:ext cx="1440000" cy="1188000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8"/>
          <p:cNvSpPr/>
          <p:nvPr/>
        </p:nvSpPr>
        <p:spPr>
          <a:xfrm>
            <a:off x="1187624" y="1666126"/>
            <a:ext cx="1440000" cy="1188000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ectangle 9"/>
          <p:cNvSpPr/>
          <p:nvPr/>
        </p:nvSpPr>
        <p:spPr>
          <a:xfrm>
            <a:off x="1187624" y="3147814"/>
            <a:ext cx="1440000" cy="1188000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Rectangle 10"/>
          <p:cNvSpPr/>
          <p:nvPr/>
        </p:nvSpPr>
        <p:spPr>
          <a:xfrm>
            <a:off x="2909724" y="3147814"/>
            <a:ext cx="1440000" cy="1188000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293961" y="1929148"/>
            <a:ext cx="1327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altLang="ko-KR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2,</a:t>
            </a:r>
            <a:r>
              <a:rPr lang="sr-Latn-BA" altLang="ko-KR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45</a:t>
            </a:r>
            <a:r>
              <a:rPr lang="sr-Cyrl-RS" altLang="ko-KR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млрд. КМ</a:t>
            </a:r>
            <a:endParaRPr lang="ko-KR" altLang="en-US" sz="13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88221" y="3390372"/>
            <a:ext cx="6774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15,6%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82283" y="3844080"/>
            <a:ext cx="689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15,7%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altLang="ko-KR" sz="1600" dirty="0" smtClean="0">
                <a:solidFill>
                  <a:schemeClr val="accent1"/>
                </a:solidFill>
              </a:rPr>
              <a:t/>
            </a:r>
            <a:br>
              <a:rPr lang="sr-Latn-BA" altLang="ko-KR" sz="1600" dirty="0" smtClean="0">
                <a:solidFill>
                  <a:schemeClr val="accent1"/>
                </a:solidFill>
              </a:rPr>
            </a:br>
            <a:r>
              <a:rPr lang="ru-RU" altLang="ko-KR" sz="1600" dirty="0" smtClean="0">
                <a:solidFill>
                  <a:schemeClr val="accent1"/>
                </a:solidFill>
              </a:rPr>
              <a:t>Обим </a:t>
            </a:r>
            <a:r>
              <a:rPr lang="ru-RU" altLang="ko-KR" sz="1600" dirty="0">
                <a:solidFill>
                  <a:schemeClr val="accent1"/>
                </a:solidFill>
              </a:rPr>
              <a:t>робне размјене Републике Српске са иностранством </a:t>
            </a:r>
            <a:r>
              <a:rPr lang="ru-RU" altLang="ko-KR" sz="1600" dirty="0" smtClean="0">
                <a:solidFill>
                  <a:schemeClr val="accent1"/>
                </a:solidFill>
              </a:rPr>
              <a:t>6</a:t>
            </a:r>
            <a:r>
              <a:rPr lang="sr-Latn-BA" altLang="ko-KR" sz="1600" dirty="0" smtClean="0">
                <a:solidFill>
                  <a:schemeClr val="accent1"/>
                </a:solidFill>
              </a:rPr>
              <a:t>,0</a:t>
            </a:r>
            <a:r>
              <a:rPr lang="ru-RU" altLang="ko-KR" sz="1600" dirty="0" smtClean="0">
                <a:solidFill>
                  <a:schemeClr val="accent1"/>
                </a:solidFill>
              </a:rPr>
              <a:t> </a:t>
            </a:r>
            <a:r>
              <a:rPr lang="ru-RU" altLang="ko-KR" sz="1600" dirty="0">
                <a:solidFill>
                  <a:schemeClr val="accent1"/>
                </a:solidFill>
              </a:rPr>
              <a:t>милијарди </a:t>
            </a:r>
            <a:r>
              <a:rPr lang="ru-RU" altLang="ko-KR" sz="1600" dirty="0" smtClean="0">
                <a:solidFill>
                  <a:schemeClr val="accent1"/>
                </a:solidFill>
              </a:rPr>
              <a:t>КМ</a:t>
            </a:r>
            <a:r>
              <a:rPr lang="ru-RU" altLang="ko-KR" sz="1600" dirty="0">
                <a:solidFill>
                  <a:schemeClr val="accent1"/>
                </a:solidFill>
              </a:rPr>
              <a:t/>
            </a:r>
            <a:br>
              <a:rPr lang="ru-RU" altLang="ko-KR" sz="1600" dirty="0">
                <a:solidFill>
                  <a:schemeClr val="accent1"/>
                </a:solidFill>
              </a:rPr>
            </a:br>
            <a:endParaRPr lang="ko-KR" altLang="en-US" sz="1600" dirty="0"/>
          </a:p>
        </p:txBody>
      </p:sp>
      <p:sp>
        <p:nvSpPr>
          <p:cNvPr id="2" name="Rectangle 1"/>
          <p:cNvSpPr/>
          <p:nvPr/>
        </p:nvSpPr>
        <p:spPr>
          <a:xfrm>
            <a:off x="1344680" y="1204573"/>
            <a:ext cx="1125886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2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ИЗВОЗ</a:t>
            </a:r>
            <a:endParaRPr lang="en-US" sz="22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163762" y="1204574"/>
            <a:ext cx="931922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2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У</a:t>
            </a:r>
            <a:r>
              <a:rPr lang="sr-Cyrl-RS" sz="2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ВОЗ</a:t>
            </a:r>
            <a:endParaRPr lang="en-US" sz="22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00851" y="910885"/>
            <a:ext cx="1481431" cy="3231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15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ЈАНУАР - ЈУН</a:t>
            </a:r>
            <a:endParaRPr lang="en-US" sz="15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728" y="3867894"/>
            <a:ext cx="404722" cy="31835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215" y="3435846"/>
            <a:ext cx="403235" cy="22740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0557" y="3868729"/>
            <a:ext cx="404722" cy="27407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556" y="3390372"/>
            <a:ext cx="404722" cy="318351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877255" y="3401957"/>
            <a:ext cx="689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16,7%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88220" y="3863093"/>
            <a:ext cx="6774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15,4%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424505" y="2399729"/>
            <a:ext cx="1011591" cy="430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RS" sz="1100" dirty="0" smtClean="0"/>
              <a:t>Дефицит</a:t>
            </a:r>
          </a:p>
          <a:p>
            <a:pPr algn="ctr"/>
            <a:r>
              <a:rPr lang="sr-Cyrl-RS" sz="1100" dirty="0" smtClean="0"/>
              <a:t>1,1 млрд КМ</a:t>
            </a:r>
            <a:endParaRPr lang="en-US" sz="1100" dirty="0"/>
          </a:p>
        </p:txBody>
      </p:sp>
      <p:sp>
        <p:nvSpPr>
          <p:cNvPr id="36" name="TextBox 35"/>
          <p:cNvSpPr txBox="1"/>
          <p:nvPr/>
        </p:nvSpPr>
        <p:spPr>
          <a:xfrm>
            <a:off x="81601" y="3166038"/>
            <a:ext cx="1045558" cy="430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RS" sz="1100" dirty="0" smtClean="0"/>
              <a:t>Покривеност 68,9%</a:t>
            </a:r>
            <a:endParaRPr lang="en-US" sz="1100" dirty="0"/>
          </a:p>
        </p:txBody>
      </p:sp>
      <p:sp>
        <p:nvSpPr>
          <p:cNvPr id="37" name="TextBox 36"/>
          <p:cNvSpPr txBox="1"/>
          <p:nvPr/>
        </p:nvSpPr>
        <p:spPr>
          <a:xfrm>
            <a:off x="2947256" y="1910210"/>
            <a:ext cx="140246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altLang="ko-KR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3,</a:t>
            </a:r>
            <a:r>
              <a:rPr lang="sr-Latn-BA" altLang="ko-KR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55</a:t>
            </a:r>
            <a:r>
              <a:rPr lang="sr-Cyrl-RS" altLang="ko-KR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млрд. КМ</a:t>
            </a:r>
            <a:endParaRPr lang="ko-KR" altLang="en-US" sz="13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45941" y="2243724"/>
            <a:ext cx="1145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altLang="ko-KR" sz="1200" b="1" dirty="0" smtClean="0">
                <a:solidFill>
                  <a:srgbClr val="00B050"/>
                </a:solidFill>
                <a:cs typeface="Arial" pitchFamily="34" charset="0"/>
              </a:rPr>
              <a:t>+ 3,7%</a:t>
            </a:r>
            <a:endParaRPr lang="ko-KR" altLang="en-US" sz="1200" b="1" dirty="0">
              <a:solidFill>
                <a:srgbClr val="00B050"/>
              </a:solidFill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304400" y="2256545"/>
            <a:ext cx="1145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altLang="ko-KR" sz="1200" b="1" dirty="0" smtClean="0">
                <a:solidFill>
                  <a:srgbClr val="C00000"/>
                </a:solidFill>
                <a:cs typeface="Arial" pitchFamily="34" charset="0"/>
              </a:rPr>
              <a:t>- 8,6%</a:t>
            </a:r>
            <a:endParaRPr lang="ko-KR" altLang="en-US" sz="1200" b="1" dirty="0">
              <a:solidFill>
                <a:srgbClr val="C00000"/>
              </a:solidFill>
              <a:cs typeface="Arial" pitchFamily="34" charset="0"/>
            </a:endParaRPr>
          </a:p>
        </p:txBody>
      </p:sp>
      <p:graphicFrame>
        <p:nvGraphicFramePr>
          <p:cNvPr id="78" name="Diagram 77"/>
          <p:cNvGraphicFramePr/>
          <p:nvPr>
            <p:extLst>
              <p:ext uri="{D42A27DB-BD31-4B8C-83A1-F6EECF244321}">
                <p14:modId xmlns:p14="http://schemas.microsoft.com/office/powerpoint/2010/main" val="1575749746"/>
              </p:ext>
            </p:extLst>
          </p:nvPr>
        </p:nvGraphicFramePr>
        <p:xfrm>
          <a:off x="5652120" y="1246744"/>
          <a:ext cx="3134430" cy="128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79" name="Diagram 78"/>
          <p:cNvGraphicFramePr/>
          <p:nvPr>
            <p:extLst>
              <p:ext uri="{D42A27DB-BD31-4B8C-83A1-F6EECF244321}">
                <p14:modId xmlns:p14="http://schemas.microsoft.com/office/powerpoint/2010/main" val="3811144740"/>
              </p:ext>
            </p:extLst>
          </p:nvPr>
        </p:nvGraphicFramePr>
        <p:xfrm>
          <a:off x="5652120" y="3219693"/>
          <a:ext cx="3134430" cy="128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80" name="TextBox 79"/>
          <p:cNvSpPr txBox="1"/>
          <p:nvPr/>
        </p:nvSpPr>
        <p:spPr>
          <a:xfrm>
            <a:off x="6300192" y="821335"/>
            <a:ext cx="2160240" cy="369332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sr-Cyrl-R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Највише се извозило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300192" y="2691952"/>
            <a:ext cx="2160240" cy="369332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sr-Cyrl-R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Највише се увозило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2" name="Block Arc 41">
            <a:extLst>
              <a:ext uri="{FF2B5EF4-FFF2-40B4-BE49-F238E27FC236}">
                <a16:creationId xmlns:a16="http://schemas.microsoft.com/office/drawing/2014/main" id="{DBBF7BE6-B17E-4BD0-906E-952E9631E0EC}"/>
              </a:ext>
            </a:extLst>
          </p:cNvPr>
          <p:cNvSpPr/>
          <p:nvPr/>
        </p:nvSpPr>
        <p:spPr>
          <a:xfrm>
            <a:off x="432352" y="3906767"/>
            <a:ext cx="323224" cy="450993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22665" y="3586261"/>
            <a:ext cx="985687" cy="553831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69036" y="1462190"/>
            <a:ext cx="892944" cy="594214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2" y="971317"/>
            <a:ext cx="694809" cy="69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98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altLang="ko-KR" sz="2800" dirty="0" smtClean="0"/>
              <a:t>Запослени, март 2024. године</a:t>
            </a:r>
            <a:endParaRPr lang="ko-KR" altLang="en-US" sz="2800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79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504" y="328347"/>
            <a:ext cx="8136905" cy="531016"/>
          </a:xfrm>
        </p:spPr>
        <p:txBody>
          <a:bodyPr/>
          <a:lstStyle/>
          <a:p>
            <a:r>
              <a:rPr lang="sr-Latn-BA" altLang="ko-KR" dirty="0"/>
              <a:t> </a:t>
            </a:r>
            <a:r>
              <a:rPr lang="sr-Latn-BA" altLang="ko-KR" dirty="0" smtClean="0"/>
              <a:t> </a:t>
            </a:r>
            <a:r>
              <a:rPr lang="sr-Latn-BA" sz="1600" dirty="0" smtClean="0">
                <a:solidFill>
                  <a:schemeClr val="accent1"/>
                </a:solidFill>
              </a:rPr>
              <a:t/>
            </a:r>
            <a:br>
              <a:rPr lang="sr-Latn-BA" sz="1600" dirty="0" smtClean="0">
                <a:solidFill>
                  <a:schemeClr val="accent1"/>
                </a:solidFill>
              </a:rPr>
            </a:br>
            <a:r>
              <a:rPr lang="sr-Cyrl-RS" sz="1600" dirty="0" smtClean="0">
                <a:solidFill>
                  <a:schemeClr val="accent1"/>
                </a:solidFill>
              </a:rPr>
              <a:t>    </a:t>
            </a:r>
            <a:r>
              <a:rPr lang="sr-Cyrl-BA" sz="1600" dirty="0" smtClean="0">
                <a:solidFill>
                  <a:schemeClr val="accent1"/>
                </a:solidFill>
              </a:rPr>
              <a:t>Укупан </a:t>
            </a:r>
            <a:r>
              <a:rPr lang="sr-Cyrl-BA" sz="1600" dirty="0">
                <a:solidFill>
                  <a:schemeClr val="accent1"/>
                </a:solidFill>
              </a:rPr>
              <a:t>број запослених у Републици Српској на дан 31. март 202</a:t>
            </a:r>
            <a:r>
              <a:rPr lang="sr-Latn-BA" sz="1600" dirty="0">
                <a:solidFill>
                  <a:schemeClr val="accent1"/>
                </a:solidFill>
              </a:rPr>
              <a:t>4</a:t>
            </a:r>
            <a:r>
              <a:rPr lang="sr-Cyrl-BA" sz="1600" dirty="0">
                <a:solidFill>
                  <a:schemeClr val="accent1"/>
                </a:solidFill>
              </a:rPr>
              <a:t>. године </a:t>
            </a:r>
            <a:r>
              <a:rPr lang="sr-Latn-BA" sz="1600" dirty="0">
                <a:solidFill>
                  <a:schemeClr val="accent1"/>
                </a:solidFill>
              </a:rPr>
              <a:t/>
            </a:r>
            <a:br>
              <a:rPr lang="sr-Latn-BA" sz="1600" dirty="0">
                <a:solidFill>
                  <a:schemeClr val="accent1"/>
                </a:solidFill>
              </a:rPr>
            </a:br>
            <a:r>
              <a:rPr lang="sr-Latn-BA" sz="1600" dirty="0">
                <a:solidFill>
                  <a:schemeClr val="accent1"/>
                </a:solidFill>
              </a:rPr>
              <a:t>    </a:t>
            </a:r>
            <a:r>
              <a:rPr lang="sr-Cyrl-BA" sz="1600" dirty="0">
                <a:solidFill>
                  <a:schemeClr val="accent1"/>
                </a:solidFill>
              </a:rPr>
              <a:t>износио је 28</a:t>
            </a:r>
            <a:r>
              <a:rPr lang="sr-Latn-BA" sz="1600" dirty="0">
                <a:solidFill>
                  <a:schemeClr val="accent1"/>
                </a:solidFill>
              </a:rPr>
              <a:t>9 755, </a:t>
            </a:r>
            <a:r>
              <a:rPr lang="sr-Cyrl-RS" sz="1600" dirty="0">
                <a:solidFill>
                  <a:schemeClr val="accent1"/>
                </a:solidFill>
              </a:rPr>
              <a:t>што </a:t>
            </a:r>
            <a:r>
              <a:rPr lang="sr-Cyrl-RS" sz="1600" dirty="0" smtClean="0">
                <a:solidFill>
                  <a:schemeClr val="accent1"/>
                </a:solidFill>
              </a:rPr>
              <a:t>је:</a:t>
            </a:r>
            <a:r>
              <a:rPr lang="sr-Cyrl-RS" sz="1600" dirty="0">
                <a:solidFill>
                  <a:schemeClr val="accent1"/>
                </a:solidFill>
              </a:rPr>
              <a:t/>
            </a:r>
            <a:br>
              <a:rPr lang="sr-Cyrl-RS" sz="1600" dirty="0">
                <a:solidFill>
                  <a:schemeClr val="accent1"/>
                </a:solidFill>
              </a:rPr>
            </a:br>
            <a:r>
              <a:rPr lang="sr-Cyrl-RS" sz="1600" dirty="0" smtClean="0">
                <a:solidFill>
                  <a:schemeClr val="accent1"/>
                </a:solidFill>
              </a:rPr>
              <a:t/>
            </a:r>
            <a:br>
              <a:rPr lang="sr-Cyrl-RS" sz="1600" dirty="0" smtClean="0">
                <a:solidFill>
                  <a:schemeClr val="accent1"/>
                </a:solidFill>
              </a:rPr>
            </a:br>
            <a:r>
              <a:rPr lang="sr-Latn-BA" sz="1600" dirty="0" smtClean="0">
                <a:solidFill>
                  <a:schemeClr val="accent1"/>
                </a:solidFill>
              </a:rPr>
              <a:t/>
            </a:r>
            <a:br>
              <a:rPr lang="sr-Latn-BA" sz="1600" dirty="0" smtClean="0">
                <a:solidFill>
                  <a:schemeClr val="accent1"/>
                </a:solidFill>
              </a:rPr>
            </a:br>
            <a:endParaRPr lang="ko-KR" altLang="en-US" sz="1600" dirty="0">
              <a:solidFill>
                <a:schemeClr val="accent1"/>
              </a:solidFill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787621886"/>
              </p:ext>
            </p:extLst>
          </p:nvPr>
        </p:nvGraphicFramePr>
        <p:xfrm>
          <a:off x="4427984" y="1260000"/>
          <a:ext cx="4200128" cy="3622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Oval 21"/>
          <p:cNvSpPr>
            <a:spLocks noChangeAspect="1"/>
          </p:cNvSpPr>
          <p:nvPr/>
        </p:nvSpPr>
        <p:spPr>
          <a:xfrm>
            <a:off x="531180" y="2003313"/>
            <a:ext cx="304776" cy="249627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Rectangle 23"/>
          <p:cNvSpPr/>
          <p:nvPr/>
        </p:nvSpPr>
        <p:spPr>
          <a:xfrm>
            <a:off x="758853" y="4534538"/>
            <a:ext cx="341359" cy="20079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16"/>
          <p:cNvSpPr/>
          <p:nvPr/>
        </p:nvSpPr>
        <p:spPr>
          <a:xfrm rot="2700000">
            <a:off x="872054" y="3227199"/>
            <a:ext cx="232250" cy="41638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Rectangle 9"/>
          <p:cNvSpPr/>
          <p:nvPr/>
        </p:nvSpPr>
        <p:spPr>
          <a:xfrm>
            <a:off x="826412" y="2621262"/>
            <a:ext cx="292306" cy="27362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467544" y="913438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r-Cyrl-R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з</a:t>
            </a:r>
            <a:r>
              <a:rPr lang="sr-Cyrl-R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а 0,3% мање у односу на </a:t>
            </a:r>
            <a:r>
              <a:rPr lang="sr-Latn-BA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IX 2023. </a:t>
            </a:r>
            <a:r>
              <a:rPr lang="sr-Cyrl-BA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године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sr-Cyrl-R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(или 990 лица)</a:t>
            </a:r>
            <a:r>
              <a:rPr lang="sr-Cyrl-R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sr-Cyrl-R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за </a:t>
            </a:r>
            <a:r>
              <a:rPr lang="ru-RU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0,2% </a:t>
            </a:r>
            <a:r>
              <a: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мање у односу на </a:t>
            </a:r>
            <a:r>
              <a:rPr lang="ru-RU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</a:t>
            </a:r>
            <a:r>
              <a:rPr lang="sr-Latn-BA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II</a:t>
            </a:r>
            <a:r>
              <a:rPr lang="ru-RU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2023. </a:t>
            </a:r>
            <a:r>
              <a:rPr lang="ru-RU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године </a:t>
            </a:r>
            <a:r>
              <a: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(или </a:t>
            </a:r>
            <a:r>
              <a:rPr lang="sr-Latn-BA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482</a:t>
            </a:r>
            <a:r>
              <a:rPr lang="ru-RU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лица) 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Round Same Side Corner Rectangle 20">
            <a:extLst>
              <a:ext uri="{FF2B5EF4-FFF2-40B4-BE49-F238E27FC236}">
                <a16:creationId xmlns:a16="http://schemas.microsoft.com/office/drawing/2014/main" id="{C5CA96BB-22E0-4EFF-BAB1-59C271B0EE9C}"/>
              </a:ext>
            </a:extLst>
          </p:cNvPr>
          <p:cNvSpPr/>
          <p:nvPr/>
        </p:nvSpPr>
        <p:spPr>
          <a:xfrm rot="10800000">
            <a:off x="573628" y="1483318"/>
            <a:ext cx="219879" cy="46904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Round Same Side Corner Rectangle 8">
            <a:extLst>
              <a:ext uri="{FF2B5EF4-FFF2-40B4-BE49-F238E27FC236}">
                <a16:creationId xmlns:a16="http://schemas.microsoft.com/office/drawing/2014/main" id="{391AF272-6D56-4A07-8A65-09B4D137C4BE}"/>
              </a:ext>
            </a:extLst>
          </p:cNvPr>
          <p:cNvSpPr/>
          <p:nvPr/>
        </p:nvSpPr>
        <p:spPr>
          <a:xfrm>
            <a:off x="1341801" y="1484761"/>
            <a:ext cx="176460" cy="46475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65552" y="2040869"/>
            <a:ext cx="622627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BA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47,3%</a:t>
            </a:r>
            <a:endParaRPr lang="en-US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18718" y="2034364"/>
            <a:ext cx="622627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BA" sz="1200" dirty="0">
                <a:latin typeface="Cambria" panose="02040503050406030204" pitchFamily="18" charset="0"/>
                <a:ea typeface="Cambria" panose="02040503050406030204" pitchFamily="18" charset="0"/>
              </a:rPr>
              <a:t>52,7%</a:t>
            </a:r>
            <a:endParaRPr lang="en-US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Parallelogram 15">
            <a:extLst>
              <a:ext uri="{FF2B5EF4-FFF2-40B4-BE49-F238E27FC236}">
                <a16:creationId xmlns:a16="http://schemas.microsoft.com/office/drawing/2014/main" id="{A3DEBB29-5C16-43F5-BC0D-46C69E553D25}"/>
              </a:ext>
            </a:extLst>
          </p:cNvPr>
          <p:cNvSpPr/>
          <p:nvPr/>
        </p:nvSpPr>
        <p:spPr>
          <a:xfrm rot="16200000">
            <a:off x="292897" y="2538518"/>
            <a:ext cx="476567" cy="652286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aphicFrame>
        <p:nvGraphicFramePr>
          <p:cNvPr id="43" name="SmartArt Placeholder 13">
            <a:extLst>
              <a:ext uri="{FF2B5EF4-FFF2-40B4-BE49-F238E27FC236}">
                <a16:creationId xmlns:a16="http://schemas.microsoft.com/office/drawing/2014/main" id="{3EBE4ED4-C58E-4D4D-AB93-644278D344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0261593"/>
              </p:ext>
            </p:extLst>
          </p:nvPr>
        </p:nvGraphicFramePr>
        <p:xfrm>
          <a:off x="186132" y="2420986"/>
          <a:ext cx="2253969" cy="2447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4" name="직사각형 21"/>
          <p:cNvSpPr/>
          <p:nvPr/>
        </p:nvSpPr>
        <p:spPr>
          <a:xfrm>
            <a:off x="2496430" y="4587767"/>
            <a:ext cx="779426" cy="295134"/>
          </a:xfrm>
          <a:prstGeom prst="ellipse">
            <a:avLst/>
          </a:prstGeom>
          <a:solidFill>
            <a:schemeClr val="accent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altLang="ko-KR" sz="900" b="1" dirty="0" smtClean="0">
                <a:latin typeface="Arial" pitchFamily="34" charset="0"/>
                <a:cs typeface="Arial" pitchFamily="34" charset="0"/>
              </a:rPr>
              <a:t>49,1%</a:t>
            </a:r>
            <a:endParaRPr lang="ko-KR" altLang="en-US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직사각형 21"/>
          <p:cNvSpPr/>
          <p:nvPr/>
        </p:nvSpPr>
        <p:spPr>
          <a:xfrm>
            <a:off x="2399098" y="4287800"/>
            <a:ext cx="779426" cy="295134"/>
          </a:xfrm>
          <a:prstGeom prst="ellipse">
            <a:avLst/>
          </a:prstGeom>
          <a:solidFill>
            <a:schemeClr val="accent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altLang="ko-KR" sz="900" b="1" dirty="0" smtClean="0">
                <a:latin typeface="Arial" pitchFamily="34" charset="0"/>
                <a:cs typeface="Arial" pitchFamily="34" charset="0"/>
              </a:rPr>
              <a:t>27,5%</a:t>
            </a:r>
            <a:endParaRPr lang="ko-KR" altLang="en-US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직사각형 21"/>
          <p:cNvSpPr/>
          <p:nvPr/>
        </p:nvSpPr>
        <p:spPr>
          <a:xfrm>
            <a:off x="2264969" y="4001034"/>
            <a:ext cx="779426" cy="295134"/>
          </a:xfrm>
          <a:prstGeom prst="ellipse">
            <a:avLst/>
          </a:prstGeom>
          <a:solidFill>
            <a:schemeClr val="accent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altLang="ko-KR" sz="900" b="1" dirty="0" smtClean="0">
                <a:latin typeface="Arial" pitchFamily="34" charset="0"/>
                <a:cs typeface="Arial" pitchFamily="34" charset="0"/>
              </a:rPr>
              <a:t>11,0%</a:t>
            </a:r>
            <a:endParaRPr lang="ko-KR" altLang="en-US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직사각형 21"/>
          <p:cNvSpPr/>
          <p:nvPr/>
        </p:nvSpPr>
        <p:spPr>
          <a:xfrm>
            <a:off x="2126786" y="3714268"/>
            <a:ext cx="779426" cy="295134"/>
          </a:xfrm>
          <a:prstGeom prst="ellipse">
            <a:avLst/>
          </a:prstGeom>
          <a:solidFill>
            <a:schemeClr val="accent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altLang="ko-KR" sz="900" b="1" dirty="0" smtClean="0">
                <a:latin typeface="Arial" pitchFamily="34" charset="0"/>
                <a:cs typeface="Arial" pitchFamily="34" charset="0"/>
              </a:rPr>
              <a:t>4,8%</a:t>
            </a:r>
            <a:endParaRPr lang="ko-KR" altLang="en-US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직사각형 21"/>
          <p:cNvSpPr/>
          <p:nvPr/>
        </p:nvSpPr>
        <p:spPr>
          <a:xfrm>
            <a:off x="1875256" y="3141319"/>
            <a:ext cx="779426" cy="295134"/>
          </a:xfrm>
          <a:prstGeom prst="ellipse">
            <a:avLst/>
          </a:prstGeom>
          <a:solidFill>
            <a:schemeClr val="accent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altLang="ko-KR" sz="900" b="1" dirty="0" smtClean="0">
                <a:latin typeface="Arial" pitchFamily="34" charset="0"/>
                <a:cs typeface="Arial" pitchFamily="34" charset="0"/>
              </a:rPr>
              <a:t>2,2%</a:t>
            </a:r>
            <a:endParaRPr lang="ko-KR" altLang="en-US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직사각형 21"/>
          <p:cNvSpPr/>
          <p:nvPr/>
        </p:nvSpPr>
        <p:spPr>
          <a:xfrm>
            <a:off x="1979920" y="3428085"/>
            <a:ext cx="779426" cy="295134"/>
          </a:xfrm>
          <a:prstGeom prst="ellipse">
            <a:avLst/>
          </a:prstGeom>
          <a:solidFill>
            <a:schemeClr val="accent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altLang="ko-KR" sz="900" b="1" dirty="0" smtClean="0">
                <a:latin typeface="Arial" pitchFamily="34" charset="0"/>
                <a:cs typeface="Arial" pitchFamily="34" charset="0"/>
              </a:rPr>
              <a:t>4,8%</a:t>
            </a:r>
            <a:endParaRPr lang="ko-KR" altLang="en-US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직사각형 21"/>
          <p:cNvSpPr/>
          <p:nvPr/>
        </p:nvSpPr>
        <p:spPr>
          <a:xfrm>
            <a:off x="1717004" y="2848071"/>
            <a:ext cx="779426" cy="295134"/>
          </a:xfrm>
          <a:prstGeom prst="ellipse">
            <a:avLst/>
          </a:prstGeom>
          <a:solidFill>
            <a:schemeClr val="accent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altLang="ko-KR" sz="900" b="1" dirty="0" smtClean="0">
                <a:latin typeface="Arial" pitchFamily="34" charset="0"/>
                <a:cs typeface="Arial" pitchFamily="34" charset="0"/>
              </a:rPr>
              <a:t>1,6%</a:t>
            </a:r>
            <a:endParaRPr lang="ko-KR" altLang="en-US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직사각형 21"/>
          <p:cNvSpPr/>
          <p:nvPr/>
        </p:nvSpPr>
        <p:spPr>
          <a:xfrm>
            <a:off x="1572083" y="2555527"/>
            <a:ext cx="779426" cy="295134"/>
          </a:xfrm>
          <a:prstGeom prst="ellipse">
            <a:avLst/>
          </a:prstGeom>
          <a:solidFill>
            <a:schemeClr val="accent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altLang="ko-KR" sz="900" b="1" dirty="0" smtClean="0">
                <a:latin typeface="Arial" pitchFamily="34" charset="0"/>
                <a:cs typeface="Arial" pitchFamily="34" charset="0"/>
              </a:rPr>
              <a:t>0,9%</a:t>
            </a:r>
            <a:endParaRPr lang="ko-KR" altLang="en-US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6136" y="913438"/>
            <a:ext cx="2664296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R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Структура запослених 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6786" y="1577529"/>
            <a:ext cx="1509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Пословни </a:t>
            </a:r>
            <a:r>
              <a:rPr lang="sr-Cyrl-R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субјекти 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615968" y="1689801"/>
            <a:ext cx="292706" cy="99432"/>
          </a:xfrm>
          <a:prstGeom prst="rightArrow">
            <a:avLst/>
          </a:prstGeom>
          <a:solidFill>
            <a:srgbClr val="0DD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08674" y="1601090"/>
            <a:ext cx="4940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85%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33524" y="1885526"/>
            <a:ext cx="13670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Предузетници и </a:t>
            </a:r>
          </a:p>
          <a:p>
            <a:r>
              <a:rPr lang="sr-Cyrl-R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з</a:t>
            </a:r>
            <a:r>
              <a:rPr lang="sr-Cyrl-R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апослени код </a:t>
            </a:r>
          </a:p>
          <a:p>
            <a:r>
              <a:rPr lang="sr-Cyrl-R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предузетника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3607918" y="2179368"/>
            <a:ext cx="292706" cy="99432"/>
          </a:xfrm>
          <a:prstGeom prst="rightArrow">
            <a:avLst/>
          </a:prstGeom>
          <a:solidFill>
            <a:srgbClr val="0DD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895195" y="2090584"/>
            <a:ext cx="4940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15</a:t>
            </a:r>
            <a:r>
              <a:rPr lang="sr-Cyrl-R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40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92" y="2233427"/>
            <a:ext cx="6336704" cy="842379"/>
          </a:xfrm>
        </p:spPr>
        <p:txBody>
          <a:bodyPr/>
          <a:lstStyle/>
          <a:p>
            <a:r>
              <a:rPr lang="sr-Cyrl-RS" altLang="ko-KR" sz="2800" dirty="0" smtClean="0"/>
              <a:t>Просјечне плате запослених,</a:t>
            </a:r>
            <a:br>
              <a:rPr lang="sr-Cyrl-RS" altLang="ko-KR" sz="2800" dirty="0" smtClean="0"/>
            </a:br>
            <a:r>
              <a:rPr lang="sr-Cyrl-RS" altLang="ko-KR" sz="2800" dirty="0" smtClean="0"/>
              <a:t>јун 2024. године</a:t>
            </a:r>
            <a:endParaRPr lang="ko-KR" altLang="en-US" sz="2800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42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3"/>
          <p:cNvSpPr txBox="1">
            <a:spLocks/>
          </p:cNvSpPr>
          <p:nvPr/>
        </p:nvSpPr>
        <p:spPr>
          <a:xfrm>
            <a:off x="485760" y="256771"/>
            <a:ext cx="3366160" cy="73080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sr-Cyrl-RS" sz="1600" b="1" dirty="0">
                <a:solidFill>
                  <a:schemeClr val="accent1"/>
                </a:solidFill>
                <a:latin typeface="+mj-lt"/>
                <a:ea typeface="+mj-ea"/>
                <a:cs typeface="Arial" pitchFamily="34" charset="0"/>
              </a:rPr>
              <a:t>Просјечна нето плата у јуну </a:t>
            </a:r>
            <a:endParaRPr lang="sr-Cyrl-RS" sz="1600" b="1" dirty="0" smtClean="0">
              <a:solidFill>
                <a:schemeClr val="accent1"/>
              </a:solidFill>
              <a:latin typeface="+mj-lt"/>
              <a:ea typeface="+mj-ea"/>
              <a:cs typeface="Arial" pitchFamily="34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sr-Cyrl-RS" sz="2000" b="1" dirty="0" smtClean="0">
                <a:solidFill>
                  <a:schemeClr val="accent2"/>
                </a:solidFill>
                <a:latin typeface="+mj-lt"/>
                <a:ea typeface="+mj-ea"/>
                <a:cs typeface="Arial" pitchFamily="34" charset="0"/>
              </a:rPr>
              <a:t>1 </a:t>
            </a:r>
            <a:r>
              <a:rPr lang="sr-Cyrl-RS" sz="2000" b="1" dirty="0">
                <a:solidFill>
                  <a:schemeClr val="accent2"/>
                </a:solidFill>
                <a:latin typeface="+mj-lt"/>
                <a:ea typeface="+mj-ea"/>
                <a:cs typeface="Arial" pitchFamily="34" charset="0"/>
              </a:rPr>
              <a:t>426 </a:t>
            </a:r>
            <a:r>
              <a:rPr lang="sr-Cyrl-RS" sz="2000" b="1" dirty="0" smtClean="0">
                <a:solidFill>
                  <a:schemeClr val="accent2"/>
                </a:solidFill>
                <a:latin typeface="+mj-lt"/>
                <a:ea typeface="+mj-ea"/>
                <a:cs typeface="Arial" pitchFamily="34" charset="0"/>
              </a:rPr>
              <a:t>КМ</a:t>
            </a:r>
            <a:endParaRPr lang="en-US" altLang="ko-KR" sz="1600" b="1" dirty="0">
              <a:solidFill>
                <a:schemeClr val="accent1"/>
              </a:solidFill>
              <a:latin typeface="+mj-lt"/>
              <a:ea typeface="+mj-ea"/>
              <a:cs typeface="Arial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84596934"/>
              </p:ext>
            </p:extLst>
          </p:nvPr>
        </p:nvGraphicFramePr>
        <p:xfrm>
          <a:off x="130621" y="915566"/>
          <a:ext cx="2232248" cy="1915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4041231228"/>
              </p:ext>
            </p:extLst>
          </p:nvPr>
        </p:nvGraphicFramePr>
        <p:xfrm>
          <a:off x="130621" y="2371636"/>
          <a:ext cx="2224718" cy="1891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39562" y="1234687"/>
            <a:ext cx="2800781" cy="26642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599" y="6158"/>
            <a:ext cx="1269448" cy="126944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24128" y="1275606"/>
            <a:ext cx="2961910" cy="262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3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92" y="2233427"/>
            <a:ext cx="6336704" cy="842379"/>
          </a:xfrm>
        </p:spPr>
        <p:txBody>
          <a:bodyPr/>
          <a:lstStyle/>
          <a:p>
            <a:r>
              <a:rPr lang="sr-Cyrl-RS" altLang="ko-KR" sz="2800" dirty="0" smtClean="0"/>
              <a:t>Кретање просјечних потрошачких цијена, јун 2024. године</a:t>
            </a:r>
            <a:endParaRPr lang="ko-KR" altLang="en-US" sz="2800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59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>
            <p:ph type="title"/>
          </p:nvPr>
        </p:nvSpPr>
        <p:spPr>
          <a:xfrm>
            <a:off x="0" y="25735"/>
            <a:ext cx="8604448" cy="776530"/>
          </a:xfrm>
          <a:prstGeom prst="rect">
            <a:avLst/>
          </a:prstGeom>
        </p:spPr>
        <p:txBody>
          <a:bodyPr/>
          <a:lstStyle/>
          <a:p>
            <a:r>
              <a:rPr lang="sr-Cyrl-BA" sz="1600" dirty="0" smtClean="0">
                <a:solidFill>
                  <a:schemeClr val="accent1"/>
                </a:solidFill>
              </a:rPr>
              <a:t>Цијене производа и услуга које </a:t>
            </a:r>
            <a:r>
              <a:rPr lang="sr-Cyrl-BA" sz="1600" dirty="0">
                <a:solidFill>
                  <a:schemeClr val="accent1"/>
                </a:solidFill>
              </a:rPr>
              <a:t>се користе за личну </a:t>
            </a:r>
            <a:r>
              <a:rPr lang="sr-Cyrl-BA" sz="1600" dirty="0" smtClean="0">
                <a:solidFill>
                  <a:schemeClr val="accent1"/>
                </a:solidFill>
              </a:rPr>
              <a:t>потрошњу </a:t>
            </a:r>
            <a:r>
              <a:rPr lang="sr-Cyrl-BA" sz="1600" dirty="0">
                <a:solidFill>
                  <a:schemeClr val="accent1"/>
                </a:solidFill>
              </a:rPr>
              <a:t>у јуну 202</a:t>
            </a:r>
            <a:r>
              <a:rPr lang="sr-Latn-BA" sz="1600" dirty="0">
                <a:solidFill>
                  <a:schemeClr val="accent1"/>
                </a:solidFill>
              </a:rPr>
              <a:t>4</a:t>
            </a:r>
            <a:r>
              <a:rPr lang="sr-Cyrl-BA" sz="1600" dirty="0">
                <a:solidFill>
                  <a:schemeClr val="accent1"/>
                </a:solidFill>
              </a:rPr>
              <a:t>. године у односу на претходни мјесец у просјеку су ниже за 0,5%, док су у односу на исти мјесец претходне године у просјеку више за 1,7</a:t>
            </a:r>
            <a:r>
              <a:rPr lang="sr-Cyrl-BA" sz="1600" dirty="0" smtClean="0">
                <a:solidFill>
                  <a:schemeClr val="accent1"/>
                </a:solidFill>
              </a:rPr>
              <a:t>%</a:t>
            </a:r>
            <a:endParaRPr lang="ko-KR" altLang="en-US" sz="1600" dirty="0">
              <a:solidFill>
                <a:schemeClr val="accent1"/>
              </a:solidFill>
            </a:endParaRPr>
          </a:p>
        </p:txBody>
      </p:sp>
      <p:sp>
        <p:nvSpPr>
          <p:cNvPr id="12" name="Oval 21"/>
          <p:cNvSpPr>
            <a:spLocks noChangeAspect="1"/>
          </p:cNvSpPr>
          <p:nvPr/>
        </p:nvSpPr>
        <p:spPr>
          <a:xfrm>
            <a:off x="936395" y="1416169"/>
            <a:ext cx="325283" cy="32800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Rectangle 23"/>
          <p:cNvSpPr/>
          <p:nvPr/>
        </p:nvSpPr>
        <p:spPr>
          <a:xfrm>
            <a:off x="928357" y="4306490"/>
            <a:ext cx="341359" cy="20079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Rectangle 16"/>
          <p:cNvSpPr/>
          <p:nvPr/>
        </p:nvSpPr>
        <p:spPr>
          <a:xfrm rot="2700000">
            <a:off x="982911" y="3256459"/>
            <a:ext cx="232250" cy="41638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Oval 15"/>
          <p:cNvSpPr/>
          <p:nvPr/>
        </p:nvSpPr>
        <p:spPr>
          <a:xfrm>
            <a:off x="6984693" y="2069165"/>
            <a:ext cx="673337" cy="656716"/>
          </a:xfrm>
          <a:prstGeom prst="ellipse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Donut 24"/>
          <p:cNvSpPr/>
          <p:nvPr/>
        </p:nvSpPr>
        <p:spPr>
          <a:xfrm>
            <a:off x="7152127" y="2221690"/>
            <a:ext cx="343349" cy="34614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7" name="Teardrop 6"/>
          <p:cNvSpPr/>
          <p:nvPr/>
        </p:nvSpPr>
        <p:spPr>
          <a:xfrm rot="8100000">
            <a:off x="5020339" y="2373204"/>
            <a:ext cx="298411" cy="298411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8" name="Rounded Rectangle 27"/>
          <p:cNvSpPr/>
          <p:nvPr/>
        </p:nvSpPr>
        <p:spPr>
          <a:xfrm>
            <a:off x="5014244" y="4281978"/>
            <a:ext cx="325230" cy="24982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3" name="Rectangle 130">
            <a:extLst>
              <a:ext uri="{FF2B5EF4-FFF2-40B4-BE49-F238E27FC236}">
                <a16:creationId xmlns:a16="http://schemas.microsoft.com/office/drawing/2014/main" id="{A09A58F0-AE60-4E2B-ABE9-0A6B4A7279AE}"/>
              </a:ext>
            </a:extLst>
          </p:cNvPr>
          <p:cNvSpPr/>
          <p:nvPr/>
        </p:nvSpPr>
        <p:spPr>
          <a:xfrm>
            <a:off x="616917" y="3674822"/>
            <a:ext cx="1305597" cy="109822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3467" y="1995963"/>
            <a:ext cx="851515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>
              <a:defRPr sz="120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defRPr>
            </a:lvl1pPr>
          </a:lstStyle>
          <a:p>
            <a:r>
              <a:rPr lang="sr-Latn-BA" sz="1400" u="sng" dirty="0"/>
              <a:t>VI 2024</a:t>
            </a:r>
          </a:p>
          <a:p>
            <a:r>
              <a:rPr lang="sr-Latn-BA" sz="1400" dirty="0"/>
              <a:t>VI 2023 </a:t>
            </a:r>
            <a:endParaRPr lang="en-US" sz="1400" dirty="0"/>
          </a:p>
        </p:txBody>
      </p:sp>
      <p:sp>
        <p:nvSpPr>
          <p:cNvPr id="4" name="Up Arrow 3"/>
          <p:cNvSpPr/>
          <p:nvPr/>
        </p:nvSpPr>
        <p:spPr>
          <a:xfrm>
            <a:off x="1526460" y="2054698"/>
            <a:ext cx="193944" cy="391100"/>
          </a:xfrm>
          <a:prstGeom prst="upArrow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1526890" y="1415251"/>
            <a:ext cx="193514" cy="382028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636379" y="1311903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16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-</a:t>
            </a:r>
            <a:r>
              <a:rPr lang="sr-Latn-BA" sz="2400" dirty="0" smtClean="0"/>
              <a:t> </a:t>
            </a:r>
            <a:r>
              <a:rPr lang="sr-Latn-BA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0,5</a:t>
            </a:r>
            <a:r>
              <a:rPr lang="sr-Latn-BA" sz="16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%</a:t>
            </a:r>
            <a:endParaRPr lang="en-US" sz="1600" dirty="0">
              <a:solidFill>
                <a:prstClr val="black">
                  <a:lumMod val="75000"/>
                  <a:lumOff val="25000"/>
                </a:prstClr>
              </a:solidFill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87801" y="2058115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2000" dirty="0"/>
              <a:t> </a:t>
            </a:r>
            <a:r>
              <a:rPr lang="sr-Latn-BA" sz="16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1,7%</a:t>
            </a:r>
            <a:endParaRPr lang="en-US" sz="1600" dirty="0">
              <a:solidFill>
                <a:prstClr val="black">
                  <a:lumMod val="75000"/>
                  <a:lumOff val="25000"/>
                </a:prstClr>
              </a:solidFill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2790196"/>
            <a:ext cx="2762421" cy="20858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31184" y="994809"/>
            <a:ext cx="399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4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Највећи допринос паду цијена мјесечно:</a:t>
            </a:r>
            <a:endParaRPr lang="en-US" sz="1400" dirty="0">
              <a:solidFill>
                <a:prstClr val="black">
                  <a:lumMod val="75000"/>
                  <a:lumOff val="25000"/>
                </a:prstClr>
              </a:solidFill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092" y="1336037"/>
            <a:ext cx="986907" cy="60694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105288" y="1426791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2000"/>
            </a:lvl1pPr>
          </a:lstStyle>
          <a:p>
            <a:r>
              <a:rPr lang="sr-Latn-BA" sz="16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-</a:t>
            </a:r>
            <a:r>
              <a:rPr lang="sr-Latn-BA" dirty="0"/>
              <a:t> </a:t>
            </a:r>
            <a:r>
              <a:rPr lang="sr-Latn-BA" sz="16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9,7%</a:t>
            </a:r>
            <a:endParaRPr lang="en-US" sz="1600" dirty="0">
              <a:solidFill>
                <a:prstClr val="black">
                  <a:lumMod val="75000"/>
                  <a:lumOff val="25000"/>
                </a:prstClr>
              </a:solidFill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291" y="2090756"/>
            <a:ext cx="980249" cy="589681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654280" y="2924727"/>
            <a:ext cx="4608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Највећи допринос расту цијена годишње</a:t>
            </a:r>
            <a:r>
              <a:rPr lang="sr-Cyrl-RS" sz="1200" dirty="0" smtClean="0"/>
              <a:t>:</a:t>
            </a:r>
            <a:endParaRPr lang="en-US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590367" y="1336037"/>
            <a:ext cx="851515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>
              <a:defRPr sz="120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defRPr>
            </a:lvl1pPr>
          </a:lstStyle>
          <a:p>
            <a:pPr algn="ctr"/>
            <a:r>
              <a:rPr lang="sr-Latn-BA" sz="1400" u="sng" dirty="0"/>
              <a:t>VI 2024</a:t>
            </a:r>
          </a:p>
          <a:p>
            <a:pPr algn="ctr"/>
            <a:r>
              <a:rPr lang="sr-Cyrl-RS" sz="1400" dirty="0" smtClean="0"/>
              <a:t> </a:t>
            </a:r>
            <a:r>
              <a:rPr lang="sr-Latn-BA" sz="1400" dirty="0" smtClean="0"/>
              <a:t>V 202</a:t>
            </a:r>
            <a:r>
              <a:rPr lang="sr-Cyrl-RS" sz="1400" dirty="0" smtClean="0"/>
              <a:t>4</a:t>
            </a:r>
            <a:r>
              <a:rPr lang="sr-Latn-BA" sz="1400" dirty="0" smtClean="0"/>
              <a:t> 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4132999" y="2106169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16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-</a:t>
            </a:r>
            <a:r>
              <a:rPr lang="sr-Latn-BA" sz="2400" dirty="0" smtClean="0"/>
              <a:t> </a:t>
            </a:r>
            <a:r>
              <a:rPr lang="sr-Cyrl-RS" sz="16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3</a:t>
            </a:r>
            <a:r>
              <a:rPr lang="sr-Latn-BA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,</a:t>
            </a:r>
            <a:r>
              <a:rPr lang="sr-Cyrl-RS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2</a:t>
            </a:r>
            <a:r>
              <a:rPr lang="sr-Latn-BA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%</a:t>
            </a:r>
            <a:endParaRPr lang="en-US" sz="1600" dirty="0">
              <a:solidFill>
                <a:prstClr val="black">
                  <a:lumMod val="75000"/>
                  <a:lumOff val="25000"/>
                </a:prstClr>
              </a:solidFill>
              <a:cs typeface="Arial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290" y="3294556"/>
            <a:ext cx="980249" cy="5896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329" y="3968750"/>
            <a:ext cx="1243889" cy="804301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4165864" y="3431350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3</a:t>
            </a:r>
            <a:r>
              <a:rPr lang="sr-Latn-BA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,5%</a:t>
            </a:r>
            <a:endParaRPr lang="en-US" sz="1600" dirty="0">
              <a:solidFill>
                <a:prstClr val="black">
                  <a:lumMod val="75000"/>
                  <a:lumOff val="25000"/>
                </a:prstClr>
              </a:solidFill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165864" y="4137213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3</a:t>
            </a:r>
            <a:r>
              <a:rPr lang="sr-Latn-BA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,3%</a:t>
            </a:r>
            <a:endParaRPr lang="en-US" sz="1600" dirty="0">
              <a:solidFill>
                <a:prstClr val="black">
                  <a:lumMod val="75000"/>
                  <a:lumOff val="25000"/>
                </a:prstClr>
              </a:solidFill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74696" y="3077203"/>
            <a:ext cx="15930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0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Храна и безалкохоклна пића су чинила 10</a:t>
            </a:r>
            <a:r>
              <a:rPr lang="sr-Latn-BA" sz="10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,</a:t>
            </a:r>
            <a:r>
              <a:rPr lang="sr-Cyrl-RS" sz="10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2</a:t>
            </a:r>
            <a:r>
              <a:rPr lang="sr-Latn-BA" sz="10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%</a:t>
            </a:r>
            <a:endParaRPr lang="sr-Cyrl-RS" sz="1000" dirty="0" smtClean="0">
              <a:solidFill>
                <a:prstClr val="black">
                  <a:lumMod val="75000"/>
                  <a:lumOff val="25000"/>
                </a:prstClr>
              </a:solidFill>
              <a:cs typeface="Arial" pitchFamily="34" charset="0"/>
            </a:endParaRPr>
          </a:p>
          <a:p>
            <a:pPr algn="ctr"/>
            <a:r>
              <a:rPr lang="sr-Cyrl-RS" sz="10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 укупне инфлације</a:t>
            </a:r>
            <a:endParaRPr lang="en-US" sz="1000" dirty="0">
              <a:solidFill>
                <a:prstClr val="black">
                  <a:lumMod val="75000"/>
                  <a:lumOff val="25000"/>
                </a:prstClr>
              </a:solidFill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74716" y="3675996"/>
            <a:ext cx="13430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0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Раст од 0,5</a:t>
            </a:r>
            <a:r>
              <a:rPr lang="sr-Latn-BA" sz="10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%</a:t>
            </a:r>
            <a:endParaRPr lang="en-US" sz="1000" dirty="0">
              <a:solidFill>
                <a:prstClr val="black">
                  <a:lumMod val="75000"/>
                  <a:lumOff val="25000"/>
                </a:prstClr>
              </a:solidFill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73530" y="4706893"/>
            <a:ext cx="614271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>
              <a:defRPr sz="120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defRPr>
            </a:lvl1pPr>
          </a:lstStyle>
          <a:p>
            <a:r>
              <a:rPr lang="sr-Latn-BA" sz="900" u="sng" dirty="0"/>
              <a:t>VI 2024</a:t>
            </a:r>
          </a:p>
          <a:p>
            <a:r>
              <a:rPr lang="sr-Latn-BA" sz="900" dirty="0"/>
              <a:t>VI 2023 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23269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03648" y="2931790"/>
            <a:ext cx="6336704" cy="533308"/>
          </a:xfrm>
          <a:prstGeom prst="rect">
            <a:avLst/>
          </a:prstGeom>
        </p:spPr>
        <p:txBody>
          <a:bodyPr/>
          <a:lstStyle/>
          <a:p>
            <a:r>
              <a:rPr lang="sr-Cyrl-RS" altLang="ko-KR" dirty="0" smtClean="0">
                <a:latin typeface="+mj-lt"/>
              </a:rPr>
              <a:t>Хвала!</a:t>
            </a:r>
            <a:endParaRPr lang="ko-KR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7543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79512" y="25735"/>
            <a:ext cx="8964488" cy="776530"/>
          </a:xfrm>
        </p:spPr>
        <p:txBody>
          <a:bodyPr/>
          <a:lstStyle/>
          <a:p>
            <a:pPr algn="ctr"/>
            <a:r>
              <a:rPr lang="en-US" altLang="ko-KR" dirty="0">
                <a:solidFill>
                  <a:srgbClr val="0DD2D9"/>
                </a:solidFill>
              </a:rPr>
              <a:t> </a:t>
            </a:r>
            <a:r>
              <a:rPr lang="en-US" altLang="ko-KR" dirty="0">
                <a:solidFill>
                  <a:schemeClr val="accent1"/>
                </a:solidFill>
              </a:rPr>
              <a:t> </a:t>
            </a:r>
            <a:r>
              <a:rPr lang="sr-Cyrl-RS" altLang="ko-KR" dirty="0" smtClean="0">
                <a:solidFill>
                  <a:schemeClr val="accent1"/>
                </a:solidFill>
              </a:rPr>
              <a:t>Теме</a:t>
            </a:r>
            <a:endParaRPr lang="ko-KR" altLang="en-US" dirty="0"/>
          </a:p>
        </p:txBody>
      </p:sp>
      <p:grpSp>
        <p:nvGrpSpPr>
          <p:cNvPr id="79" name="Group 78"/>
          <p:cNvGrpSpPr/>
          <p:nvPr/>
        </p:nvGrpSpPr>
        <p:grpSpPr>
          <a:xfrm>
            <a:off x="2406947" y="1154764"/>
            <a:ext cx="427186" cy="407517"/>
            <a:chOff x="4298598" y="1406129"/>
            <a:chExt cx="538036" cy="538036"/>
          </a:xfrm>
        </p:grpSpPr>
        <p:sp>
          <p:nvSpPr>
            <p:cNvPr id="63" name="Oval 62"/>
            <p:cNvSpPr/>
            <p:nvPr/>
          </p:nvSpPr>
          <p:spPr>
            <a:xfrm>
              <a:off x="4298598" y="1406129"/>
              <a:ext cx="538036" cy="53803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 w="317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387596" y="1490481"/>
              <a:ext cx="360040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latin typeface="Arial" pitchFamily="34" charset="0"/>
                  <a:cs typeface="Arial" pitchFamily="34" charset="0"/>
                </a:rPr>
                <a:t>1</a:t>
              </a:r>
              <a:endParaRPr lang="ko-KR" altLang="en-US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2877407" y="1208600"/>
            <a:ext cx="4574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Раст бруто домаћег производа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895788" y="1660175"/>
            <a:ext cx="3499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Раст инвестиција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901574" y="2934305"/>
            <a:ext cx="3499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Благи пад запослених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901574" y="2073100"/>
            <a:ext cx="5774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Негативни трендови индустријске производње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028509"/>
            <a:ext cx="1800199" cy="204729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893122" y="3804827"/>
            <a:ext cx="4775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Успоравање (смиривање) инфлације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402010" y="1595213"/>
            <a:ext cx="427186" cy="407517"/>
            <a:chOff x="4298598" y="1406129"/>
            <a:chExt cx="538036" cy="538036"/>
          </a:xfrm>
        </p:grpSpPr>
        <p:sp>
          <p:nvSpPr>
            <p:cNvPr id="28" name="Oval 27"/>
            <p:cNvSpPr/>
            <p:nvPr/>
          </p:nvSpPr>
          <p:spPr>
            <a:xfrm>
              <a:off x="4298598" y="1406129"/>
              <a:ext cx="538036" cy="53803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 w="317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387596" y="1431337"/>
              <a:ext cx="360040" cy="4876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sr-Cyrl-RS" altLang="ko-KR" b="1" dirty="0">
                  <a:latin typeface="Arial" pitchFamily="34" charset="0"/>
                  <a:cs typeface="Arial" pitchFamily="34" charset="0"/>
                </a:rPr>
                <a:t>2</a:t>
              </a:r>
              <a:endParaRPr lang="ko-KR" altLang="en-US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406947" y="2019481"/>
            <a:ext cx="427186" cy="407517"/>
            <a:chOff x="4298598" y="1406129"/>
            <a:chExt cx="538036" cy="538036"/>
          </a:xfrm>
        </p:grpSpPr>
        <p:sp>
          <p:nvSpPr>
            <p:cNvPr id="31" name="Oval 30"/>
            <p:cNvSpPr/>
            <p:nvPr/>
          </p:nvSpPr>
          <p:spPr>
            <a:xfrm>
              <a:off x="4298598" y="1406129"/>
              <a:ext cx="538036" cy="53803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 w="317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387596" y="1431337"/>
              <a:ext cx="360040" cy="4876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sr-Cyrl-RS" altLang="ko-KR" b="1" dirty="0">
                  <a:latin typeface="Arial" pitchFamily="34" charset="0"/>
                  <a:cs typeface="Arial" pitchFamily="34" charset="0"/>
                </a:rPr>
                <a:t>3</a:t>
              </a:r>
              <a:endParaRPr lang="ko-KR" altLang="en-US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402010" y="2446698"/>
            <a:ext cx="427186" cy="407517"/>
            <a:chOff x="4298598" y="1406129"/>
            <a:chExt cx="538036" cy="538036"/>
          </a:xfrm>
        </p:grpSpPr>
        <p:sp>
          <p:nvSpPr>
            <p:cNvPr id="34" name="Oval 33"/>
            <p:cNvSpPr/>
            <p:nvPr/>
          </p:nvSpPr>
          <p:spPr>
            <a:xfrm>
              <a:off x="4298598" y="1406129"/>
              <a:ext cx="538036" cy="53803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 w="317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387596" y="1431337"/>
              <a:ext cx="360040" cy="4876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sr-Cyrl-RS" altLang="ko-KR" b="1" dirty="0">
                  <a:latin typeface="Arial" pitchFamily="34" charset="0"/>
                  <a:cs typeface="Arial" pitchFamily="34" charset="0"/>
                </a:rPr>
                <a:t>4</a:t>
              </a:r>
              <a:endParaRPr lang="ko-KR" altLang="en-US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402010" y="3739569"/>
            <a:ext cx="427186" cy="407517"/>
            <a:chOff x="4298598" y="1406129"/>
            <a:chExt cx="538036" cy="538036"/>
          </a:xfrm>
        </p:grpSpPr>
        <p:sp>
          <p:nvSpPr>
            <p:cNvPr id="37" name="Oval 36"/>
            <p:cNvSpPr/>
            <p:nvPr/>
          </p:nvSpPr>
          <p:spPr>
            <a:xfrm>
              <a:off x="4298598" y="1406129"/>
              <a:ext cx="538036" cy="53803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 w="317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387596" y="1431337"/>
              <a:ext cx="360040" cy="4876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sr-Cyrl-RS" altLang="ko-KR" b="1" dirty="0">
                  <a:latin typeface="Arial" pitchFamily="34" charset="0"/>
                  <a:cs typeface="Arial" pitchFamily="34" charset="0"/>
                </a:rPr>
                <a:t>7</a:t>
              </a:r>
              <a:endParaRPr lang="ko-KR" altLang="en-US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402010" y="3301385"/>
            <a:ext cx="427186" cy="407517"/>
            <a:chOff x="4298598" y="1406129"/>
            <a:chExt cx="538036" cy="538036"/>
          </a:xfrm>
        </p:grpSpPr>
        <p:sp>
          <p:nvSpPr>
            <p:cNvPr id="46" name="Oval 45"/>
            <p:cNvSpPr/>
            <p:nvPr/>
          </p:nvSpPr>
          <p:spPr>
            <a:xfrm>
              <a:off x="4298598" y="1406129"/>
              <a:ext cx="538036" cy="53803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 w="317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387596" y="1431337"/>
              <a:ext cx="360040" cy="4876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sr-Cyrl-RS" altLang="ko-KR" b="1" dirty="0">
                  <a:latin typeface="Arial" pitchFamily="34" charset="0"/>
                  <a:cs typeface="Arial" pitchFamily="34" charset="0"/>
                </a:rPr>
                <a:t>6</a:t>
              </a:r>
              <a:endParaRPr lang="ko-KR" altLang="en-US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390554" y="2876509"/>
            <a:ext cx="427186" cy="407517"/>
            <a:chOff x="4298598" y="1406129"/>
            <a:chExt cx="538036" cy="538036"/>
          </a:xfrm>
        </p:grpSpPr>
        <p:sp>
          <p:nvSpPr>
            <p:cNvPr id="49" name="Oval 48"/>
            <p:cNvSpPr/>
            <p:nvPr/>
          </p:nvSpPr>
          <p:spPr>
            <a:xfrm>
              <a:off x="4298598" y="1406129"/>
              <a:ext cx="538036" cy="53803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 w="317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387596" y="1431337"/>
              <a:ext cx="360040" cy="4876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sr-Cyrl-RS" altLang="ko-KR" b="1" dirty="0">
                  <a:latin typeface="Arial" pitchFamily="34" charset="0"/>
                  <a:cs typeface="Arial" pitchFamily="34" charset="0"/>
                </a:rPr>
                <a:t>5</a:t>
              </a:r>
              <a:endParaRPr lang="ko-KR" altLang="en-US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2906580" y="3360559"/>
            <a:ext cx="3499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altLang="ko-KR" dirty="0" smtClean="0">
                <a:latin typeface="Arial" pitchFamily="34" charset="0"/>
                <a:cs typeface="Arial" pitchFamily="34" charset="0"/>
              </a:rPr>
              <a:t>Раст плата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906580" y="2495555"/>
            <a:ext cx="3499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Спољнотрговинска размјена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27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altLang="ko-KR" sz="2800" dirty="0" smtClean="0"/>
              <a:t>Бруто домаћи производ за 2023. годину</a:t>
            </a:r>
            <a:endParaRPr lang="ko-KR" altLang="en-US" sz="2800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36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3059832" y="2607537"/>
            <a:ext cx="1080120" cy="900317"/>
          </a:xfrm>
          <a:prstGeom prst="ellipse">
            <a:avLst/>
          </a:prstGeom>
          <a:solidFill>
            <a:schemeClr val="accent2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altLang="ko-KR" sz="1200" b="1" dirty="0" smtClean="0"/>
              <a:t>10,7% </a:t>
            </a:r>
          </a:p>
          <a:p>
            <a:pPr algn="ctr"/>
            <a:r>
              <a:rPr lang="sr-Cyrl-RS" altLang="ko-KR" sz="1200" b="1" dirty="0"/>
              <a:t>р</a:t>
            </a:r>
            <a:r>
              <a:rPr lang="sr-Cyrl-RS" altLang="ko-KR" sz="1200" b="1" dirty="0" smtClean="0"/>
              <a:t>еални раст </a:t>
            </a:r>
            <a:endParaRPr lang="ko-KR" altLang="en-US" sz="1200" b="1" dirty="0"/>
          </a:p>
        </p:txBody>
      </p:sp>
      <p:sp>
        <p:nvSpPr>
          <p:cNvPr id="17" name="Rectangle 23"/>
          <p:cNvSpPr/>
          <p:nvPr/>
        </p:nvSpPr>
        <p:spPr>
          <a:xfrm>
            <a:off x="7506339" y="2873026"/>
            <a:ext cx="443787" cy="261047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83675" y="1445382"/>
            <a:ext cx="52741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БДП по глави становника 14 418 КМ  (11,1% више него у 2022. години)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3765" y="1995686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БДП у милијардама КМ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923676" y="3687138"/>
            <a:ext cx="1377200" cy="972844"/>
            <a:chOff x="1472558" y="998559"/>
            <a:chExt cx="2359771" cy="646331"/>
          </a:xfrm>
        </p:grpSpPr>
        <p:sp>
          <p:nvSpPr>
            <p:cNvPr id="26" name="TextBox 25"/>
            <p:cNvSpPr txBox="1"/>
            <p:nvPr/>
          </p:nvSpPr>
          <p:spPr>
            <a:xfrm>
              <a:off x="1472558" y="1213113"/>
              <a:ext cx="23597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latinLnBrk="0">
                <a:defRPr/>
              </a:pP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 </a:t>
              </a:r>
              <a:endParaRPr lang="en-JM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472558" y="998559"/>
              <a:ext cx="23597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Cyrl-RS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Информације и комуникације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3765" y="51471"/>
            <a:ext cx="8580235" cy="648071"/>
          </a:xfrm>
        </p:spPr>
        <p:txBody>
          <a:bodyPr/>
          <a:lstStyle/>
          <a:p>
            <a:pPr algn="l"/>
            <a:r>
              <a:rPr lang="sr-Cyrl-RS" altLang="ko-KR" sz="1600" dirty="0" smtClean="0">
                <a:solidFill>
                  <a:schemeClr val="accent1"/>
                </a:solidFill>
              </a:rPr>
              <a:t>Бруто домаћи производ у 2023. години износио је 16,07 милијарди </a:t>
            </a:r>
            <a:r>
              <a:rPr lang="sr-Cyrl-RS" altLang="ko-KR" sz="1600" dirty="0" smtClean="0">
                <a:solidFill>
                  <a:schemeClr val="accent1"/>
                </a:solidFill>
              </a:rPr>
              <a:t>КМ</a:t>
            </a:r>
            <a:endParaRPr lang="ko-KR" altLang="en-US" sz="1600" dirty="0">
              <a:solidFill>
                <a:schemeClr val="accent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63765" y="699565"/>
            <a:ext cx="8580233" cy="73524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sr-Cyrl-RS" altLang="ko-KR" dirty="0"/>
              <a:t>Већи је за 1,54 милијарде КМ у односу на претходну годину што </a:t>
            </a:r>
            <a:r>
              <a:rPr lang="sr-Cyrl-RS" altLang="ko-KR" dirty="0" smtClean="0"/>
              <a:t>представља</a:t>
            </a:r>
            <a:r>
              <a:rPr lang="sr-Latn-BA" altLang="ko-KR" dirty="0" smtClean="0"/>
              <a:t>:</a:t>
            </a:r>
            <a:endParaRPr lang="sr-Cyrl-RS" altLang="ko-KR" dirty="0" smtClean="0"/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r-Cyrl-RS" altLang="ko-KR" b="1" dirty="0" smtClean="0"/>
              <a:t>Номинални раст од 10,6%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r-Cyrl-RS" altLang="ko-KR" b="1" dirty="0" smtClean="0"/>
              <a:t>Реални раст од 1,9%.</a:t>
            </a:r>
            <a:endParaRPr lang="sr-Cyrl-RS" altLang="ko-KR" b="1" dirty="0"/>
          </a:p>
          <a:p>
            <a:pPr algn="l"/>
            <a:endParaRPr lang="ko-KR" altLang="en-US" b="1" dirty="0"/>
          </a:p>
        </p:txBody>
      </p:sp>
      <p:pic>
        <p:nvPicPr>
          <p:cNvPr id="23" name="Picture Placeholder 22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3" r="3523"/>
          <a:stretch>
            <a:fillRect/>
          </a:stretch>
        </p:blipFill>
        <p:spPr>
          <a:xfrm>
            <a:off x="172410" y="2354990"/>
            <a:ext cx="2646448" cy="2664296"/>
          </a:xfrm>
        </p:spPr>
      </p:pic>
      <p:sp>
        <p:nvSpPr>
          <p:cNvPr id="43" name="Trapezoid 13">
            <a:extLst>
              <a:ext uri="{FF2B5EF4-FFF2-40B4-BE49-F238E27FC236}">
                <a16:creationId xmlns:a16="http://schemas.microsoft.com/office/drawing/2014/main" id="{0FD0CD98-C47B-4855-899F-6547932DF975}"/>
              </a:ext>
            </a:extLst>
          </p:cNvPr>
          <p:cNvSpPr/>
          <p:nvPr/>
        </p:nvSpPr>
        <p:spPr>
          <a:xfrm>
            <a:off x="4850940" y="2866267"/>
            <a:ext cx="361838" cy="305956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4" name="TextBox 43"/>
          <p:cNvSpPr txBox="1"/>
          <p:nvPr/>
        </p:nvSpPr>
        <p:spPr>
          <a:xfrm>
            <a:off x="3220756" y="1919223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Највећи допринос расту бруто додате вриједности дала су подручја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4230708" y="3694705"/>
            <a:ext cx="1482018" cy="739875"/>
            <a:chOff x="1472558" y="998559"/>
            <a:chExt cx="2359771" cy="491553"/>
          </a:xfrm>
        </p:grpSpPr>
        <p:sp>
          <p:nvSpPr>
            <p:cNvPr id="46" name="TextBox 45"/>
            <p:cNvSpPr txBox="1"/>
            <p:nvPr/>
          </p:nvSpPr>
          <p:spPr>
            <a:xfrm>
              <a:off x="1472558" y="1213113"/>
              <a:ext cx="23597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latinLnBrk="0">
                <a:defRPr/>
              </a:pP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 </a:t>
              </a:r>
              <a:endParaRPr lang="en-JM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472558" y="998559"/>
              <a:ext cx="2359771" cy="306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Cyrl-RS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Грађевинарство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8" name="Oval 47"/>
          <p:cNvSpPr/>
          <p:nvPr/>
        </p:nvSpPr>
        <p:spPr>
          <a:xfrm>
            <a:off x="4341635" y="2586327"/>
            <a:ext cx="1080120" cy="900317"/>
          </a:xfrm>
          <a:prstGeom prst="ellipse">
            <a:avLst/>
          </a:prstGeom>
          <a:solidFill>
            <a:schemeClr val="accent2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altLang="ko-KR" sz="1200" b="1" dirty="0" smtClean="0"/>
              <a:t>6,3% </a:t>
            </a:r>
          </a:p>
          <a:p>
            <a:pPr algn="ctr"/>
            <a:r>
              <a:rPr lang="sr-Cyrl-RS" altLang="ko-KR" sz="1200" b="1" dirty="0"/>
              <a:t>р</a:t>
            </a:r>
            <a:r>
              <a:rPr lang="sr-Cyrl-RS" altLang="ko-KR" sz="1200" b="1" dirty="0" smtClean="0"/>
              <a:t>еални раст </a:t>
            </a:r>
            <a:endParaRPr lang="ko-KR" altLang="en-US" sz="1200" b="1" dirty="0"/>
          </a:p>
        </p:txBody>
      </p:sp>
      <p:sp>
        <p:nvSpPr>
          <p:cNvPr id="24" name="Rectangle 23"/>
          <p:cNvSpPr/>
          <p:nvPr/>
        </p:nvSpPr>
        <p:spPr>
          <a:xfrm>
            <a:off x="5955020" y="1948605"/>
            <a:ext cx="26901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Највећи </a:t>
            </a:r>
            <a:r>
              <a:rPr lang="sr-Cyrl-R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реални пад </a:t>
            </a:r>
            <a:r>
              <a:rPr lang="sr-Cyrl-R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бруто додате </a:t>
            </a:r>
            <a:r>
              <a:rPr lang="sr-Cyrl-R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вриједности остварен је у подручјима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7427493" y="2602503"/>
            <a:ext cx="1045265" cy="874072"/>
          </a:xfrm>
          <a:prstGeom prst="ellipse">
            <a:avLst/>
          </a:prstGeom>
          <a:solidFill>
            <a:schemeClr val="accent2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altLang="ko-KR" sz="1200" b="1" dirty="0" smtClean="0"/>
              <a:t>- 1,4% </a:t>
            </a:r>
          </a:p>
          <a:p>
            <a:pPr algn="ctr"/>
            <a:r>
              <a:rPr lang="sr-Cyrl-RS" altLang="ko-KR" sz="1200" b="1" dirty="0"/>
              <a:t>р</a:t>
            </a:r>
            <a:r>
              <a:rPr lang="sr-Cyrl-RS" altLang="ko-KR" sz="1200" b="1" dirty="0" smtClean="0"/>
              <a:t>еални пад </a:t>
            </a:r>
            <a:endParaRPr lang="ko-KR" altLang="en-US" sz="12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7300114" y="3694705"/>
            <a:ext cx="14820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altLang="ko-KR" sz="1200" b="1" dirty="0" smtClean="0">
                <a:solidFill>
                  <a:schemeClr val="bg1"/>
                </a:solidFill>
                <a:cs typeface="Arial" pitchFamily="34" charset="0"/>
              </a:rPr>
              <a:t>Трговина на велико и на мало; поправка моторних возила и мотоцикала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6094722" y="2586327"/>
            <a:ext cx="1080120" cy="900317"/>
          </a:xfrm>
          <a:prstGeom prst="ellipse">
            <a:avLst/>
          </a:prstGeom>
          <a:solidFill>
            <a:schemeClr val="accent2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altLang="ko-KR" sz="1200" b="1" dirty="0" smtClean="0"/>
              <a:t>- 6,6% </a:t>
            </a:r>
          </a:p>
          <a:p>
            <a:pPr algn="ctr"/>
            <a:r>
              <a:rPr lang="sr-Cyrl-RS" altLang="ko-KR" sz="1200" b="1" dirty="0"/>
              <a:t>р</a:t>
            </a:r>
            <a:r>
              <a:rPr lang="sr-Cyrl-RS" altLang="ko-KR" sz="1200" b="1" dirty="0" smtClean="0"/>
              <a:t>еални пад </a:t>
            </a:r>
            <a:endParaRPr lang="ko-KR" altLang="en-US" sz="12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5893773" y="3687138"/>
            <a:ext cx="1482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altLang="ko-KR" sz="1200" b="1" dirty="0" smtClean="0">
                <a:solidFill>
                  <a:schemeClr val="bg1"/>
                </a:solidFill>
                <a:cs typeface="Arial" pitchFamily="34" charset="0"/>
              </a:rPr>
              <a:t>Прерађивачка индустрија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73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altLang="ko-KR" sz="2800" dirty="0" smtClean="0"/>
              <a:t>Инвестиције у 2023. години</a:t>
            </a:r>
            <a:endParaRPr lang="ko-KR" altLang="en-US" sz="2800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27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7504" y="25735"/>
            <a:ext cx="9036496" cy="776530"/>
          </a:xfrm>
        </p:spPr>
        <p:txBody>
          <a:bodyPr/>
          <a:lstStyle/>
          <a:p>
            <a:r>
              <a:rPr lang="sr-Cyrl-RS" altLang="ko-KR" sz="1600" dirty="0" smtClean="0">
                <a:solidFill>
                  <a:schemeClr val="accent1"/>
                </a:solidFill>
              </a:rPr>
              <a:t>Вриједност остварених инвестиција, према дјелатности инвеститора, први пут   прелази преко 2,5 милијард</a:t>
            </a:r>
            <a:r>
              <a:rPr lang="sr-Latn-BA" altLang="ko-KR" sz="1600" dirty="0" smtClean="0">
                <a:solidFill>
                  <a:schemeClr val="accent1"/>
                </a:solidFill>
              </a:rPr>
              <a:t>e</a:t>
            </a:r>
            <a:r>
              <a:rPr lang="sr-Cyrl-RS" altLang="ko-KR" sz="1600" dirty="0" smtClean="0">
                <a:solidFill>
                  <a:schemeClr val="accent1"/>
                </a:solidFill>
              </a:rPr>
              <a:t> </a:t>
            </a:r>
            <a:r>
              <a:rPr lang="sr-Cyrl-RS" altLang="ko-KR" sz="1600" dirty="0" smtClean="0">
                <a:solidFill>
                  <a:schemeClr val="accent1"/>
                </a:solidFill>
              </a:rPr>
              <a:t>КМ</a:t>
            </a:r>
            <a:endParaRPr lang="ko-KR" altLang="en-US" sz="1600" dirty="0">
              <a:solidFill>
                <a:schemeClr val="accent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283968" y="2700771"/>
            <a:ext cx="1080119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altLang="ko-KR" sz="1600" dirty="0" smtClean="0"/>
              <a:t>21,0%</a:t>
            </a:r>
            <a:endParaRPr lang="ko-KR" altLang="en-US" sz="1600" dirty="0"/>
          </a:p>
        </p:txBody>
      </p:sp>
      <p:sp>
        <p:nvSpPr>
          <p:cNvPr id="18" name="Oval 17"/>
          <p:cNvSpPr/>
          <p:nvPr/>
        </p:nvSpPr>
        <p:spPr>
          <a:xfrm>
            <a:off x="5690366" y="2731649"/>
            <a:ext cx="1113882" cy="914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altLang="ko-KR" sz="1600" dirty="0" smtClean="0"/>
              <a:t>19,0%</a:t>
            </a:r>
            <a:endParaRPr lang="ko-KR" altLang="en-US" sz="1600" dirty="0"/>
          </a:p>
        </p:txBody>
      </p:sp>
      <p:sp>
        <p:nvSpPr>
          <p:cNvPr id="19" name="Oval 18"/>
          <p:cNvSpPr/>
          <p:nvPr/>
        </p:nvSpPr>
        <p:spPr>
          <a:xfrm>
            <a:off x="7221983" y="2718815"/>
            <a:ext cx="1087041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altLang="ko-KR" sz="1600" dirty="0" smtClean="0"/>
              <a:t>13,3%</a:t>
            </a:r>
            <a:endParaRPr lang="ko-KR" alt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3995936" y="915567"/>
            <a:ext cx="4752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Укупно извршене исплате за инвестиције у стална средства у 2023. години износе 2,56 милијарди КМ (раст од 8,9%).</a:t>
            </a:r>
          </a:p>
          <a:p>
            <a:pPr algn="just"/>
            <a:endParaRPr lang="ru-RU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just"/>
            <a:r>
              <a: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Укупно остварене инвестиције у стална средства  према дјелатности инвеститора у 2023. години износе  </a:t>
            </a:r>
            <a:r>
              <a:rPr lang="ru-RU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2,62 милијарде КМ </a:t>
            </a:r>
            <a:r>
              <a: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(раст од </a:t>
            </a:r>
            <a:r>
              <a:rPr lang="ru-RU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14,8%).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664925" y="3860603"/>
            <a:ext cx="13553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defRPr/>
            </a:pPr>
            <a:r>
              <a:rPr lang="sr-Cyrl-R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Грађевинарство</a:t>
            </a:r>
            <a:endParaRPr lang="en-JM" altLang="ko-KR" sz="11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189440" y="3860603"/>
            <a:ext cx="1152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>
              <a:defRPr/>
            </a:pPr>
            <a:r>
              <a:rPr lang="sr-Cyrl-R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Прерађивачка индустрија </a:t>
            </a:r>
            <a:endParaRPr lang="en-JM" altLang="ko-KR" sz="11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95935" y="2285273"/>
            <a:ext cx="4752527" cy="276999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Највећа инвестициона улагања, према намјени инвестиција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33892" y="3646049"/>
            <a:ext cx="163103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/>
              <a:t>Производња и </a:t>
            </a:r>
            <a:endParaRPr lang="ru-RU" sz="1000" dirty="0" smtClean="0"/>
          </a:p>
          <a:p>
            <a:pPr algn="ctr"/>
            <a:r>
              <a:rPr lang="ru-RU" sz="1000" dirty="0" smtClean="0"/>
              <a:t>снабдијевање </a:t>
            </a:r>
          </a:p>
          <a:p>
            <a:pPr algn="ctr"/>
            <a:r>
              <a:rPr lang="ru-RU" sz="1000" dirty="0" smtClean="0"/>
              <a:t>електричном</a:t>
            </a:r>
          </a:p>
          <a:p>
            <a:pPr algn="ctr"/>
            <a:r>
              <a:rPr lang="ru-RU" sz="1000" dirty="0" smtClean="0"/>
              <a:t> </a:t>
            </a:r>
            <a:r>
              <a:rPr lang="ru-RU" sz="1000" dirty="0"/>
              <a:t>енергијом, плином, </a:t>
            </a:r>
            <a:endParaRPr lang="ru-RU" sz="1000" dirty="0" smtClean="0"/>
          </a:p>
          <a:p>
            <a:pPr algn="ctr"/>
            <a:r>
              <a:rPr lang="ru-RU" sz="1000" dirty="0" smtClean="0"/>
              <a:t>паром </a:t>
            </a:r>
            <a:r>
              <a:rPr lang="ru-RU" sz="1000" dirty="0"/>
              <a:t>и климатизација</a:t>
            </a:r>
            <a:endParaRPr lang="en-US" sz="1000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8" r="100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8510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92" y="2233427"/>
            <a:ext cx="6336704" cy="842379"/>
          </a:xfrm>
        </p:spPr>
        <p:txBody>
          <a:bodyPr/>
          <a:lstStyle/>
          <a:p>
            <a:r>
              <a:rPr lang="sr-Cyrl-RS" altLang="ko-KR" sz="2800" dirty="0" smtClean="0"/>
              <a:t>Индустријска производња, </a:t>
            </a:r>
            <a:br>
              <a:rPr lang="sr-Cyrl-RS" altLang="ko-KR" sz="2800" dirty="0" smtClean="0"/>
            </a:br>
            <a:r>
              <a:rPr lang="sr-Cyrl-RS" altLang="ko-KR" sz="2800" dirty="0" smtClean="0"/>
              <a:t>јун 2024. године</a:t>
            </a:r>
            <a:endParaRPr lang="ko-KR" altLang="en-US" sz="2800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36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3291830"/>
            <a:ext cx="173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모바일 이미지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5735"/>
            <a:ext cx="8604448" cy="782344"/>
          </a:xfrm>
          <a:prstGeom prst="rect">
            <a:avLst/>
          </a:prstGeom>
        </p:spPr>
        <p:txBody>
          <a:bodyPr anchor="ctr"/>
          <a:lstStyle/>
          <a:p>
            <a:r>
              <a:rPr lang="ru-RU" altLang="ko-KR" sz="1800" dirty="0" smtClean="0">
                <a:solidFill>
                  <a:schemeClr val="accent1"/>
                </a:solidFill>
              </a:rPr>
              <a:t>У </a:t>
            </a:r>
            <a:r>
              <a:rPr lang="ru-RU" altLang="ko-KR" sz="1600" dirty="0">
                <a:solidFill>
                  <a:schemeClr val="accent1"/>
                </a:solidFill>
              </a:rPr>
              <a:t>првих </a:t>
            </a:r>
            <a:r>
              <a:rPr lang="sr-Cyrl-RS" altLang="ko-KR" sz="1600" dirty="0" smtClean="0">
                <a:solidFill>
                  <a:schemeClr val="accent1"/>
                </a:solidFill>
              </a:rPr>
              <a:t>шест</a:t>
            </a:r>
            <a:r>
              <a:rPr lang="ru-RU" altLang="ko-KR" sz="1600" dirty="0" smtClean="0">
                <a:solidFill>
                  <a:schemeClr val="accent1"/>
                </a:solidFill>
              </a:rPr>
              <a:t> </a:t>
            </a:r>
            <a:r>
              <a:rPr lang="ru-RU" altLang="ko-KR" sz="1600" dirty="0">
                <a:solidFill>
                  <a:schemeClr val="accent1"/>
                </a:solidFill>
              </a:rPr>
              <a:t>мјесеци текуће године индустријска производња биљежи пад од </a:t>
            </a:r>
            <a:r>
              <a:rPr lang="sr-Latn-BA" altLang="ko-KR" sz="1600" dirty="0" smtClean="0">
                <a:solidFill>
                  <a:schemeClr val="accent1"/>
                </a:solidFill>
              </a:rPr>
              <a:t>7,3</a:t>
            </a:r>
            <a:r>
              <a:rPr lang="ru-RU" altLang="ko-KR" sz="1600" dirty="0" smtClean="0">
                <a:solidFill>
                  <a:schemeClr val="accent1"/>
                </a:solidFill>
              </a:rPr>
              <a:t>%</a:t>
            </a:r>
            <a:r>
              <a:rPr lang="sr-Cyrl-RS" altLang="ko-KR" sz="1600" dirty="0">
                <a:solidFill>
                  <a:schemeClr val="accent1"/>
                </a:solidFill>
              </a:rPr>
              <a:t> </a:t>
            </a:r>
            <a:r>
              <a:rPr lang="ru-RU" altLang="ko-KR" sz="1600" dirty="0" smtClean="0">
                <a:solidFill>
                  <a:schemeClr val="accent1"/>
                </a:solidFill>
              </a:rPr>
              <a:t>у </a:t>
            </a:r>
            <a:r>
              <a:rPr lang="ru-RU" altLang="ko-KR" sz="1600" dirty="0">
                <a:solidFill>
                  <a:schemeClr val="accent1"/>
                </a:solidFill>
              </a:rPr>
              <a:t>односу на исти период претходне </a:t>
            </a:r>
            <a:r>
              <a:rPr lang="ru-RU" altLang="ko-KR" sz="1600" dirty="0" smtClean="0">
                <a:solidFill>
                  <a:schemeClr val="accent1"/>
                </a:solidFill>
              </a:rPr>
              <a:t>године </a:t>
            </a:r>
            <a:endParaRPr lang="ko-KR" altLang="en-US" sz="1600" b="1" dirty="0">
              <a:solidFill>
                <a:schemeClr val="accent1"/>
              </a:solidFill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1" r="5751"/>
          <a:stretch>
            <a:fillRect/>
          </a:stretch>
        </p:blipFill>
        <p:spPr/>
      </p:pic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2541900"/>
              </p:ext>
            </p:extLst>
          </p:nvPr>
        </p:nvGraphicFramePr>
        <p:xfrm>
          <a:off x="5004048" y="1347614"/>
          <a:ext cx="4104456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64088" y="847014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200" dirty="0" smtClean="0"/>
              <a:t>Календарски прилагођени индекси</a:t>
            </a:r>
          </a:p>
          <a:p>
            <a:pPr algn="ctr"/>
            <a:r>
              <a:rPr lang="sr-Cyrl-RS" sz="1200" dirty="0" smtClean="0"/>
              <a:t> индустријске производње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1290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92" y="2233427"/>
            <a:ext cx="6336704" cy="842379"/>
          </a:xfrm>
        </p:spPr>
        <p:txBody>
          <a:bodyPr/>
          <a:lstStyle/>
          <a:p>
            <a:r>
              <a:rPr lang="sr-Cyrl-RS" altLang="ko-KR" sz="2800" dirty="0" smtClean="0"/>
              <a:t>Робна размјена са иностранством,</a:t>
            </a:r>
            <a:br>
              <a:rPr lang="sr-Cyrl-RS" altLang="ko-KR" sz="2800" dirty="0" smtClean="0"/>
            </a:br>
            <a:r>
              <a:rPr lang="sr-Cyrl-RS" altLang="ko-KR" sz="2800" dirty="0" smtClean="0"/>
              <a:t>период јануар - јун 2024. године</a:t>
            </a:r>
            <a:endParaRPr lang="ko-KR" altLang="en-US" sz="2800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22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COLOR-A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DD2D9"/>
      </a:accent1>
      <a:accent2>
        <a:srgbClr val="0DD2D9"/>
      </a:accent2>
      <a:accent3>
        <a:srgbClr val="0DD2D9"/>
      </a:accent3>
      <a:accent4>
        <a:srgbClr val="0DD2D9"/>
      </a:accent4>
      <a:accent5>
        <a:srgbClr val="0DD2D9"/>
      </a:accent5>
      <a:accent6>
        <a:srgbClr val="0DD2D9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DD2D9"/>
      </a:accent1>
      <a:accent2>
        <a:srgbClr val="0DD2D9"/>
      </a:accent2>
      <a:accent3>
        <a:srgbClr val="0DD2D9"/>
      </a:accent3>
      <a:accent4>
        <a:srgbClr val="0DD2D9"/>
      </a:accent4>
      <a:accent5>
        <a:srgbClr val="0DD2D9"/>
      </a:accent5>
      <a:accent6>
        <a:srgbClr val="0DD2D9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DD2D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DD2D9"/>
      </a:accent1>
      <a:accent2>
        <a:srgbClr val="0DD2D9"/>
      </a:accent2>
      <a:accent3>
        <a:srgbClr val="0DD2D9"/>
      </a:accent3>
      <a:accent4>
        <a:srgbClr val="0DD2D9"/>
      </a:accent4>
      <a:accent5>
        <a:srgbClr val="0DD2D9"/>
      </a:accent5>
      <a:accent6>
        <a:srgbClr val="0DD2D9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DD2D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4809</TotalTime>
  <Words>2480</Words>
  <Application>Microsoft Office PowerPoint</Application>
  <PresentationFormat>On-screen Show (16:9)</PresentationFormat>
  <Paragraphs>228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맑은 고딕</vt:lpstr>
      <vt:lpstr>Arial</vt:lpstr>
      <vt:lpstr>Arial Unicode MS</vt:lpstr>
      <vt:lpstr>Cambria</vt:lpstr>
      <vt:lpstr>Cover and End Slide Master</vt:lpstr>
      <vt:lpstr>Contents Slide Master</vt:lpstr>
      <vt:lpstr>Section Break Slide Master</vt:lpstr>
      <vt:lpstr>Конференција за медије   22.07.2024. година</vt:lpstr>
      <vt:lpstr>  Теме</vt:lpstr>
      <vt:lpstr>Бруто домаћи производ за 2023. годину</vt:lpstr>
      <vt:lpstr>Бруто домаћи производ у 2023. години износио је 16,07 милијарди КМ</vt:lpstr>
      <vt:lpstr>Инвестиције у 2023. години</vt:lpstr>
      <vt:lpstr>Вриједност остварених инвестиција, према дјелатности инвеститора, први пут   прелази преко 2,5 милијардe КМ</vt:lpstr>
      <vt:lpstr>Индустријска производња,  јун 2024. године</vt:lpstr>
      <vt:lpstr>У првих шест мјесеци текуће године индустријска производња биљежи пад од 7,3% у односу на исти период претходне године </vt:lpstr>
      <vt:lpstr>Робна размјена са иностранством, период јануар - јун 2024. године</vt:lpstr>
      <vt:lpstr> Обим робне размјене Републике Српске са иностранством 6,0 милијарди КМ </vt:lpstr>
      <vt:lpstr>Запослени, март 2024. године</vt:lpstr>
      <vt:lpstr>       Укупан број запослених у Републици Српској на дан 31. март 2024. године      износио је 289 755, што је:   </vt:lpstr>
      <vt:lpstr>Просјечне плате запослених, јун 2024. године</vt:lpstr>
      <vt:lpstr>PowerPoint Presentation</vt:lpstr>
      <vt:lpstr>Кретање просјечних потрошачких цијена, јун 2024. године</vt:lpstr>
      <vt:lpstr>Цијене производа и услуга које се користе за личну потрошњу у јуну 2024. године у односу на претходни мјесец у просјеку су ниже за 0,5%, док су у односу на исти мјесец претходне године у просјеку више за 1,7%</vt:lpstr>
      <vt:lpstr>Хвала!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РЗС РС</cp:lastModifiedBy>
  <cp:revision>335</cp:revision>
  <cp:lastPrinted>2024-07-17T07:18:44Z</cp:lastPrinted>
  <dcterms:created xsi:type="dcterms:W3CDTF">2016-11-07T07:00:36Z</dcterms:created>
  <dcterms:modified xsi:type="dcterms:W3CDTF">2024-07-22T06:32:19Z</dcterms:modified>
</cp:coreProperties>
</file>