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3"/>
  </p:notesMasterIdLst>
  <p:handoutMasterIdLst>
    <p:handoutMasterId r:id="rId24"/>
  </p:handoutMasterIdLst>
  <p:sldIdLst>
    <p:sldId id="368" r:id="rId2"/>
    <p:sldId id="385" r:id="rId3"/>
    <p:sldId id="386" r:id="rId4"/>
    <p:sldId id="387" r:id="rId5"/>
    <p:sldId id="388" r:id="rId6"/>
    <p:sldId id="384" r:id="rId7"/>
    <p:sldId id="392" r:id="rId8"/>
    <p:sldId id="374" r:id="rId9"/>
    <p:sldId id="375" r:id="rId10"/>
    <p:sldId id="265" r:id="rId11"/>
    <p:sldId id="369" r:id="rId12"/>
    <p:sldId id="370" r:id="rId13"/>
    <p:sldId id="378" r:id="rId14"/>
    <p:sldId id="379" r:id="rId15"/>
    <p:sldId id="380" r:id="rId16"/>
    <p:sldId id="391" r:id="rId17"/>
    <p:sldId id="393" r:id="rId18"/>
    <p:sldId id="394" r:id="rId19"/>
    <p:sldId id="389" r:id="rId20"/>
    <p:sldId id="390" r:id="rId21"/>
    <p:sldId id="329" r:id="rId22"/>
  </p:sldIdLst>
  <p:sldSz cx="9144000" cy="6858000" type="screen4x3"/>
  <p:notesSz cx="14297025" cy="9928225"/>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45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5778"/>
    <a:srgbClr val="003366"/>
    <a:srgbClr val="064488"/>
    <a:srgbClr val="99CC00"/>
    <a:srgbClr val="99CCFF"/>
    <a:srgbClr val="1C1C54"/>
    <a:srgbClr val="2828F8"/>
    <a:srgbClr val="B9CDE5"/>
    <a:srgbClr val="33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15" autoAdjust="0"/>
    <p:restoredTop sz="87907" autoAdjust="0"/>
  </p:normalViewPr>
  <p:slideViewPr>
    <p:cSldViewPr>
      <p:cViewPr varScale="1">
        <p:scale>
          <a:sx n="111" d="100"/>
          <a:sy n="111" d="100"/>
        </p:scale>
        <p:origin x="163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582" y="-84"/>
      </p:cViewPr>
      <p:guideLst>
        <p:guide orient="horz" pos="3127"/>
        <p:guide pos="450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hart%20in%20Microsoft%20Word"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Sheet1!$A$1:$A$7</c:f>
              <c:strCache>
                <c:ptCount val="7"/>
                <c:pt idx="0">
                  <c:v>Република Српска</c:v>
                </c:pt>
                <c:pt idx="1">
                  <c:v>Федерација БиХ</c:v>
                </c:pt>
                <c:pt idx="2">
                  <c:v>Босна и Херцеговина</c:v>
                </c:pt>
                <c:pt idx="3">
                  <c:v>Србија</c:v>
                </c:pt>
                <c:pt idx="4">
                  <c:v>Црна Гора</c:v>
                </c:pt>
                <c:pt idx="5">
                  <c:v>БЈР Македонија</c:v>
                </c:pt>
                <c:pt idx="6">
                  <c:v>Хрватска</c:v>
                </c:pt>
              </c:strCache>
            </c:strRef>
          </c:cat>
          <c:val>
            <c:numRef>
              <c:f>Sheet1!$B$1:$B$7</c:f>
              <c:numCache>
                <c:formatCode>General</c:formatCode>
                <c:ptCount val="7"/>
                <c:pt idx="0">
                  <c:v>1030</c:v>
                </c:pt>
                <c:pt idx="1">
                  <c:v>1022</c:v>
                </c:pt>
                <c:pt idx="2">
                  <c:v>1023</c:v>
                </c:pt>
                <c:pt idx="3">
                  <c:v>1150</c:v>
                </c:pt>
                <c:pt idx="4">
                  <c:v>1046</c:v>
                </c:pt>
                <c:pt idx="5">
                  <c:v>925</c:v>
                </c:pt>
                <c:pt idx="6">
                  <c:v>1905</c:v>
                </c:pt>
              </c:numCache>
            </c:numRef>
          </c:val>
          <c:extLst>
            <c:ext xmlns:c16="http://schemas.microsoft.com/office/drawing/2014/chart" uri="{C3380CC4-5D6E-409C-BE32-E72D297353CC}">
              <c16:uniqueId val="{00000000-B7FF-4A64-B477-068DED4183CC}"/>
            </c:ext>
          </c:extLst>
        </c:ser>
        <c:dLbls>
          <c:showLegendKey val="0"/>
          <c:showVal val="0"/>
          <c:showCatName val="0"/>
          <c:showSerName val="0"/>
          <c:showPercent val="0"/>
          <c:showBubbleSize val="0"/>
        </c:dLbls>
        <c:gapWidth val="219"/>
        <c:overlap val="-27"/>
        <c:axId val="91136768"/>
        <c:axId val="91138304"/>
      </c:barChart>
      <c:catAx>
        <c:axId val="91136768"/>
        <c:scaling>
          <c:orientation val="minMax"/>
        </c:scaling>
        <c:delete val="0"/>
        <c:axPos val="b"/>
        <c:minorGridlines>
          <c:spPr>
            <a:ln w="3175" cap="flat" cmpd="sng" algn="ctr">
              <a:solidFill>
                <a:schemeClr val="bg1">
                  <a:lumMod val="65000"/>
                </a:schemeClr>
              </a:solidFill>
              <a:round/>
            </a:ln>
            <a:effectLst/>
          </c:spPr>
        </c:minorGridlines>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1138304"/>
        <c:crosses val="autoZero"/>
        <c:auto val="1"/>
        <c:lblAlgn val="ctr"/>
        <c:lblOffset val="100"/>
        <c:noMultiLvlLbl val="0"/>
      </c:catAx>
      <c:valAx>
        <c:axId val="91138304"/>
        <c:scaling>
          <c:orientation val="minMax"/>
          <c:max val="2000"/>
          <c:min val="0"/>
        </c:scaling>
        <c:delete val="0"/>
        <c:axPos val="l"/>
        <c:majorGridlines>
          <c:spPr>
            <a:ln w="3175" cap="flat" cmpd="sng" algn="ctr">
              <a:solidFill>
                <a:schemeClr val="bg1">
                  <a:lumMod val="65000"/>
                </a:schemeClr>
              </a:solidFill>
              <a:round/>
            </a:ln>
            <a:effectLst/>
          </c:spPr>
        </c:majorGridlines>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36768"/>
        <c:crosses val="autoZero"/>
        <c:crossBetween val="between"/>
        <c:majorUnit val="4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2688506844975"/>
          <c:y val="5.1400687590107574E-2"/>
          <c:w val="0.68779021541226271"/>
          <c:h val="0.8326195683872849"/>
        </c:manualLayout>
      </c:layout>
      <c:lineChart>
        <c:grouping val="standard"/>
        <c:varyColors val="0"/>
        <c:ser>
          <c:idx val="0"/>
          <c:order val="0"/>
          <c:tx>
            <c:strRef>
              <c:f>'[Chart in Microsoft Word]Септ2021'!$A$2</c:f>
              <c:strCache>
                <c:ptCount val="1"/>
                <c:pt idx="0">
                  <c:v>Увоз                   </c:v>
                </c:pt>
              </c:strCache>
            </c:strRef>
          </c:tx>
          <c:spPr>
            <a:ln w="31750" cap="rnd">
              <a:solidFill>
                <a:schemeClr val="tx2"/>
              </a:solidFill>
              <a:round/>
            </a:ln>
            <a:effectLst/>
          </c:spPr>
          <c:marker>
            <c:symbol val="none"/>
          </c:marker>
          <c:cat>
            <c:strRef>
              <c:f>'[Chart in Microsoft Word]Септ2021'!$B$1:$N$1</c:f>
              <c:strCache>
                <c:ptCount val="13"/>
                <c:pt idx="0">
                  <c:v>XII</c:v>
                </c:pt>
                <c:pt idx="1">
                  <c:v>I</c:v>
                </c:pt>
                <c:pt idx="2">
                  <c:v>II</c:v>
                </c:pt>
                <c:pt idx="3">
                  <c:v>III</c:v>
                </c:pt>
                <c:pt idx="4">
                  <c:v>IV</c:v>
                </c:pt>
                <c:pt idx="5">
                  <c:v>V</c:v>
                </c:pt>
                <c:pt idx="6">
                  <c:v>VI</c:v>
                </c:pt>
                <c:pt idx="7">
                  <c:v>VII</c:v>
                </c:pt>
                <c:pt idx="8">
                  <c:v>VIII</c:v>
                </c:pt>
                <c:pt idx="9">
                  <c:v>IX</c:v>
                </c:pt>
                <c:pt idx="10">
                  <c:v>X</c:v>
                </c:pt>
                <c:pt idx="11">
                  <c:v>XI</c:v>
                </c:pt>
                <c:pt idx="12">
                  <c:v>XII</c:v>
                </c:pt>
              </c:strCache>
            </c:strRef>
          </c:cat>
          <c:val>
            <c:numRef>
              <c:f>'[Chart in Microsoft Word]Септ2021'!$B$2:$N$2</c:f>
              <c:numCache>
                <c:formatCode>0</c:formatCode>
                <c:ptCount val="13"/>
                <c:pt idx="0">
                  <c:v>411697</c:v>
                </c:pt>
                <c:pt idx="1">
                  <c:v>280973.00198999996</c:v>
                </c:pt>
                <c:pt idx="2">
                  <c:v>386845.87732000003</c:v>
                </c:pt>
                <c:pt idx="3">
                  <c:v>470668.81706999999</c:v>
                </c:pt>
                <c:pt idx="4">
                  <c:v>456354.56737</c:v>
                </c:pt>
                <c:pt idx="5">
                  <c:v>452639.37461000006</c:v>
                </c:pt>
                <c:pt idx="6">
                  <c:v>484230.49058000004</c:v>
                </c:pt>
                <c:pt idx="7">
                  <c:v>499695.09068000008</c:v>
                </c:pt>
                <c:pt idx="8">
                  <c:v>426113.09868000005</c:v>
                </c:pt>
                <c:pt idx="9">
                  <c:v>528067.34210999997</c:v>
                </c:pt>
                <c:pt idx="10">
                  <c:v>528061.71109</c:v>
                </c:pt>
                <c:pt idx="11">
                  <c:v>543192.81070999999</c:v>
                </c:pt>
                <c:pt idx="12">
                  <c:v>523742</c:v>
                </c:pt>
              </c:numCache>
            </c:numRef>
          </c:val>
          <c:smooth val="0"/>
          <c:extLst>
            <c:ext xmlns:c16="http://schemas.microsoft.com/office/drawing/2014/chart" uri="{C3380CC4-5D6E-409C-BE32-E72D297353CC}">
              <c16:uniqueId val="{00000000-A0B3-4CB4-8618-D2AAC79EB6CF}"/>
            </c:ext>
          </c:extLst>
        </c:ser>
        <c:ser>
          <c:idx val="1"/>
          <c:order val="1"/>
          <c:tx>
            <c:strRef>
              <c:f>'[Chart in Microsoft Word]Септ2021'!$A$3</c:f>
              <c:strCache>
                <c:ptCount val="1"/>
                <c:pt idx="0">
                  <c:v>Извоз</c:v>
                </c:pt>
              </c:strCache>
            </c:strRef>
          </c:tx>
          <c:spPr>
            <a:ln w="31750" cap="rnd">
              <a:solidFill>
                <a:srgbClr val="C00000"/>
              </a:solidFill>
              <a:round/>
            </a:ln>
            <a:effectLst/>
          </c:spPr>
          <c:marker>
            <c:symbol val="none"/>
          </c:marker>
          <c:cat>
            <c:strRef>
              <c:f>'[Chart in Microsoft Word]Септ2021'!$B$1:$N$1</c:f>
              <c:strCache>
                <c:ptCount val="13"/>
                <c:pt idx="0">
                  <c:v>XII</c:v>
                </c:pt>
                <c:pt idx="1">
                  <c:v>I</c:v>
                </c:pt>
                <c:pt idx="2">
                  <c:v>II</c:v>
                </c:pt>
                <c:pt idx="3">
                  <c:v>III</c:v>
                </c:pt>
                <c:pt idx="4">
                  <c:v>IV</c:v>
                </c:pt>
                <c:pt idx="5">
                  <c:v>V</c:v>
                </c:pt>
                <c:pt idx="6">
                  <c:v>VI</c:v>
                </c:pt>
                <c:pt idx="7">
                  <c:v>VII</c:v>
                </c:pt>
                <c:pt idx="8">
                  <c:v>VIII</c:v>
                </c:pt>
                <c:pt idx="9">
                  <c:v>IX</c:v>
                </c:pt>
                <c:pt idx="10">
                  <c:v>X</c:v>
                </c:pt>
                <c:pt idx="11">
                  <c:v>XI</c:v>
                </c:pt>
                <c:pt idx="12">
                  <c:v>XII</c:v>
                </c:pt>
              </c:strCache>
            </c:strRef>
          </c:cat>
          <c:val>
            <c:numRef>
              <c:f>'[Chart in Microsoft Word]Септ2021'!$B$3:$N$3</c:f>
              <c:numCache>
                <c:formatCode>0</c:formatCode>
                <c:ptCount val="13"/>
                <c:pt idx="0">
                  <c:v>306580</c:v>
                </c:pt>
                <c:pt idx="1">
                  <c:v>261083.10394000003</c:v>
                </c:pt>
                <c:pt idx="2">
                  <c:v>318453.56183999992</c:v>
                </c:pt>
                <c:pt idx="3">
                  <c:v>373306.11855999992</c:v>
                </c:pt>
                <c:pt idx="4">
                  <c:v>352479.18946999998</c:v>
                </c:pt>
                <c:pt idx="5">
                  <c:v>334224.28400000004</c:v>
                </c:pt>
                <c:pt idx="6">
                  <c:v>391885.74534000002</c:v>
                </c:pt>
                <c:pt idx="7">
                  <c:v>394359.83474999998</c:v>
                </c:pt>
                <c:pt idx="8">
                  <c:v>326402.95267000009</c:v>
                </c:pt>
                <c:pt idx="9">
                  <c:v>424951.65315999999</c:v>
                </c:pt>
                <c:pt idx="10">
                  <c:v>401265.28411000007</c:v>
                </c:pt>
                <c:pt idx="11">
                  <c:v>448582.18595999992</c:v>
                </c:pt>
                <c:pt idx="12">
                  <c:v>399988</c:v>
                </c:pt>
              </c:numCache>
            </c:numRef>
          </c:val>
          <c:smooth val="0"/>
          <c:extLst>
            <c:ext xmlns:c16="http://schemas.microsoft.com/office/drawing/2014/chart" uri="{C3380CC4-5D6E-409C-BE32-E72D297353CC}">
              <c16:uniqueId val="{00000001-A0B3-4CB4-8618-D2AAC79EB6CF}"/>
            </c:ext>
          </c:extLst>
        </c:ser>
        <c:dLbls>
          <c:showLegendKey val="0"/>
          <c:showVal val="0"/>
          <c:showCatName val="0"/>
          <c:showSerName val="0"/>
          <c:showPercent val="0"/>
          <c:showBubbleSize val="0"/>
        </c:dLbls>
        <c:smooth val="0"/>
        <c:axId val="110138496"/>
        <c:axId val="110140032"/>
      </c:lineChart>
      <c:catAx>
        <c:axId val="110138496"/>
        <c:scaling>
          <c:orientation val="minMax"/>
        </c:scaling>
        <c:delete val="0"/>
        <c:axPos val="b"/>
        <c:minorGridlines>
          <c:spPr>
            <a:ln w="3175" cap="flat" cmpd="sng" algn="ctr">
              <a:solidFill>
                <a:schemeClr val="bg1">
                  <a:lumMod val="65000"/>
                </a:schemeClr>
              </a:solidFill>
              <a:round/>
            </a:ln>
            <a:effectLst/>
          </c:spPr>
        </c:minorGridlines>
        <c:numFmt formatCode="General" sourceLinked="0"/>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Narrow" panose="020B0606020202030204" pitchFamily="34" charset="0"/>
                <a:ea typeface="+mn-ea"/>
                <a:cs typeface="+mn-cs"/>
              </a:defRPr>
            </a:pPr>
            <a:endParaRPr lang="en-US"/>
          </a:p>
        </c:txPr>
        <c:crossAx val="110140032"/>
        <c:crosses val="autoZero"/>
        <c:auto val="1"/>
        <c:lblAlgn val="ctr"/>
        <c:lblOffset val="100"/>
        <c:noMultiLvlLbl val="0"/>
      </c:catAx>
      <c:valAx>
        <c:axId val="110140032"/>
        <c:scaling>
          <c:orientation val="minMax"/>
        </c:scaling>
        <c:delete val="0"/>
        <c:axPos val="l"/>
        <c:majorGridlines>
          <c:spPr>
            <a:ln w="3175" cap="flat" cmpd="sng" algn="ctr">
              <a:solidFill>
                <a:schemeClr val="bg1">
                  <a:lumMod val="65000"/>
                </a:schemeClr>
              </a:solidFill>
              <a:round/>
            </a:ln>
            <a:effectLst/>
          </c:spPr>
        </c:majorGridlines>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Narrow" panose="020B0606020202030204" pitchFamily="34" charset="0"/>
                <a:ea typeface="+mn-ea"/>
                <a:cs typeface="+mn-cs"/>
              </a:defRPr>
            </a:pPr>
            <a:endParaRPr lang="en-US"/>
          </a:p>
        </c:txPr>
        <c:crossAx val="110138496"/>
        <c:crosses val="autoZero"/>
        <c:crossBetween val="between"/>
      </c:valAx>
      <c:spPr>
        <a:noFill/>
        <a:ln>
          <a:noFill/>
        </a:ln>
        <a:effectLst/>
      </c:spPr>
    </c:plotArea>
    <c:legend>
      <c:legendPos val="r"/>
      <c:layout>
        <c:manualLayout>
          <c:xMode val="edge"/>
          <c:yMode val="edge"/>
          <c:x val="0.82999461822535436"/>
          <c:y val="0.39355954552691325"/>
          <c:w val="0.14079288737556456"/>
          <c:h val="0.1821984914516317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Arial Narrow" panose="020B060602020203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0.87268</cdr:x>
      <cdr:y>0.41178</cdr:y>
    </cdr:from>
    <cdr:to>
      <cdr:x>0.97756</cdr:x>
      <cdr:y>0.46755</cdr:y>
    </cdr:to>
    <cdr:sp macro="" textlink="">
      <cdr:nvSpPr>
        <cdr:cNvPr id="2" name="TextBox 3"/>
        <cdr:cNvSpPr txBox="1"/>
      </cdr:nvSpPr>
      <cdr:spPr>
        <a:xfrm xmlns:a="http://schemas.openxmlformats.org/drawingml/2006/main">
          <a:off x="5991595" y="1704449"/>
          <a:ext cx="720080" cy="2308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xmlns:a="http://schemas.openxmlformats.org/drawingml/2006/main">
          <a:r>
            <a:rPr lang="en-US" sz="900" dirty="0" smtClean="0">
              <a:latin typeface="Calibri" panose="020F0502020204030204" pitchFamily="34" charset="0"/>
              <a:cs typeface="Calibri" panose="020F0502020204030204" pitchFamily="34" charset="0"/>
            </a:rPr>
            <a:t>Import</a:t>
          </a:r>
          <a:endParaRPr lang="en-US" sz="900" dirty="0">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6196013" cy="496888"/>
          </a:xfrm>
          <a:prstGeom prst="rect">
            <a:avLst/>
          </a:prstGeom>
          <a:noFill/>
          <a:ln w="9525">
            <a:noFill/>
            <a:miter lim="800000"/>
            <a:headEnd/>
            <a:tailEnd/>
          </a:ln>
          <a:effectLst/>
        </p:spPr>
        <p:txBody>
          <a:bodyPr vert="horz" wrap="square" lIns="138422" tIns="69211" rIns="138422" bIns="69211" numCol="1" anchor="t" anchorCtr="0" compatLnSpc="1">
            <a:prstTxWarp prst="textNoShape">
              <a:avLst/>
            </a:prstTxWarp>
          </a:bodyPr>
          <a:lstStyle>
            <a:lvl1pPr>
              <a:defRPr sz="1800">
                <a:cs typeface="+mn-cs"/>
              </a:defRPr>
            </a:lvl1pPr>
          </a:lstStyle>
          <a:p>
            <a:pPr>
              <a:defRPr/>
            </a:pPr>
            <a:endParaRPr lang="en-US" dirty="0"/>
          </a:p>
        </p:txBody>
      </p:sp>
      <p:sp>
        <p:nvSpPr>
          <p:cNvPr id="51203" name="Rectangle 3"/>
          <p:cNvSpPr>
            <a:spLocks noGrp="1" noChangeArrowheads="1"/>
          </p:cNvSpPr>
          <p:nvPr>
            <p:ph type="dt" sz="quarter" idx="1"/>
          </p:nvPr>
        </p:nvSpPr>
        <p:spPr bwMode="auto">
          <a:xfrm>
            <a:off x="8101013" y="0"/>
            <a:ext cx="6196012" cy="496888"/>
          </a:xfrm>
          <a:prstGeom prst="rect">
            <a:avLst/>
          </a:prstGeom>
          <a:noFill/>
          <a:ln w="9525">
            <a:noFill/>
            <a:miter lim="800000"/>
            <a:headEnd/>
            <a:tailEnd/>
          </a:ln>
          <a:effectLst/>
        </p:spPr>
        <p:txBody>
          <a:bodyPr vert="horz" wrap="square" lIns="138422" tIns="69211" rIns="138422" bIns="69211" numCol="1" anchor="t" anchorCtr="0" compatLnSpc="1">
            <a:prstTxWarp prst="textNoShape">
              <a:avLst/>
            </a:prstTxWarp>
          </a:bodyPr>
          <a:lstStyle>
            <a:lvl1pPr algn="r">
              <a:defRPr sz="1800">
                <a:cs typeface="+mn-cs"/>
              </a:defRPr>
            </a:lvl1pPr>
          </a:lstStyle>
          <a:p>
            <a:pPr>
              <a:defRPr/>
            </a:pPr>
            <a:endParaRPr lang="en-US" dirty="0"/>
          </a:p>
        </p:txBody>
      </p:sp>
      <p:sp>
        <p:nvSpPr>
          <p:cNvPr id="51204" name="Rectangle 4"/>
          <p:cNvSpPr>
            <a:spLocks noGrp="1" noChangeArrowheads="1"/>
          </p:cNvSpPr>
          <p:nvPr>
            <p:ph type="ftr" sz="quarter" idx="2"/>
          </p:nvPr>
        </p:nvSpPr>
        <p:spPr bwMode="auto">
          <a:xfrm>
            <a:off x="0" y="9431338"/>
            <a:ext cx="6196013" cy="496887"/>
          </a:xfrm>
          <a:prstGeom prst="rect">
            <a:avLst/>
          </a:prstGeom>
          <a:noFill/>
          <a:ln w="9525">
            <a:noFill/>
            <a:miter lim="800000"/>
            <a:headEnd/>
            <a:tailEnd/>
          </a:ln>
          <a:effectLst/>
        </p:spPr>
        <p:txBody>
          <a:bodyPr vert="horz" wrap="square" lIns="138422" tIns="69211" rIns="138422" bIns="69211" numCol="1" anchor="b" anchorCtr="0" compatLnSpc="1">
            <a:prstTxWarp prst="textNoShape">
              <a:avLst/>
            </a:prstTxWarp>
          </a:bodyPr>
          <a:lstStyle>
            <a:lvl1pPr>
              <a:defRPr sz="1800">
                <a:cs typeface="+mn-cs"/>
              </a:defRPr>
            </a:lvl1pPr>
          </a:lstStyle>
          <a:p>
            <a:pPr>
              <a:defRPr/>
            </a:pPr>
            <a:endParaRPr lang="en-US" dirty="0"/>
          </a:p>
        </p:txBody>
      </p:sp>
      <p:sp>
        <p:nvSpPr>
          <p:cNvPr id="51205" name="Rectangle 5"/>
          <p:cNvSpPr>
            <a:spLocks noGrp="1" noChangeArrowheads="1"/>
          </p:cNvSpPr>
          <p:nvPr>
            <p:ph type="sldNum" sz="quarter" idx="3"/>
          </p:nvPr>
        </p:nvSpPr>
        <p:spPr bwMode="auto">
          <a:xfrm>
            <a:off x="8101013" y="9431338"/>
            <a:ext cx="6196012" cy="496887"/>
          </a:xfrm>
          <a:prstGeom prst="rect">
            <a:avLst/>
          </a:prstGeom>
          <a:noFill/>
          <a:ln w="9525">
            <a:noFill/>
            <a:miter lim="800000"/>
            <a:headEnd/>
            <a:tailEnd/>
          </a:ln>
        </p:spPr>
        <p:txBody>
          <a:bodyPr vert="horz" wrap="square" lIns="138422" tIns="69211" rIns="138422" bIns="69211" numCol="1" anchor="b" anchorCtr="0" compatLnSpc="1">
            <a:prstTxWarp prst="textNoShape">
              <a:avLst/>
            </a:prstTxWarp>
          </a:bodyPr>
          <a:lstStyle>
            <a:lvl1pPr algn="r">
              <a:defRPr/>
            </a:lvl1pPr>
          </a:lstStyle>
          <a:p>
            <a:pPr>
              <a:defRPr/>
            </a:pPr>
            <a:fld id="{48E9A703-0230-4711-B5FE-0F20C69BACF6}" type="slidenum">
              <a:rPr lang="en-US"/>
              <a:pPr>
                <a:defRPr/>
              </a:pPr>
              <a:t>‹#›</a:t>
            </a:fld>
            <a:endParaRPr lang="en-US" dirty="0"/>
          </a:p>
        </p:txBody>
      </p:sp>
    </p:spTree>
    <p:extLst>
      <p:ext uri="{BB962C8B-B14F-4D97-AF65-F5344CB8AC3E}">
        <p14:creationId xmlns:p14="http://schemas.microsoft.com/office/powerpoint/2010/main" val="3532410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196013" cy="496888"/>
          </a:xfrm>
          <a:prstGeom prst="rect">
            <a:avLst/>
          </a:prstGeom>
        </p:spPr>
        <p:txBody>
          <a:bodyPr vert="horz" lIns="138422" tIns="69211" rIns="138422" bIns="69211" rtlCol="0"/>
          <a:lstStyle>
            <a:lvl1pPr algn="l">
              <a:defRPr sz="1800"/>
            </a:lvl1pPr>
          </a:lstStyle>
          <a:p>
            <a:pPr>
              <a:defRPr/>
            </a:pPr>
            <a:endParaRPr lang="en-US" dirty="0"/>
          </a:p>
        </p:txBody>
      </p:sp>
      <p:sp>
        <p:nvSpPr>
          <p:cNvPr id="3" name="Date Placeholder 2"/>
          <p:cNvSpPr>
            <a:spLocks noGrp="1"/>
          </p:cNvSpPr>
          <p:nvPr>
            <p:ph type="dt" idx="1"/>
          </p:nvPr>
        </p:nvSpPr>
        <p:spPr>
          <a:xfrm>
            <a:off x="8097838" y="0"/>
            <a:ext cx="6196012" cy="496888"/>
          </a:xfrm>
          <a:prstGeom prst="rect">
            <a:avLst/>
          </a:prstGeom>
        </p:spPr>
        <p:txBody>
          <a:bodyPr vert="horz" lIns="138422" tIns="69211" rIns="138422" bIns="69211" rtlCol="0"/>
          <a:lstStyle>
            <a:lvl1pPr algn="r">
              <a:defRPr sz="1800"/>
            </a:lvl1pPr>
          </a:lstStyle>
          <a:p>
            <a:pPr>
              <a:defRPr/>
            </a:pPr>
            <a:fld id="{DFAC1A6B-8EC5-4D74-8A9C-F438CDC15072}" type="datetimeFigureOut">
              <a:rPr lang="en-US"/>
              <a:pPr>
                <a:defRPr/>
              </a:pPr>
              <a:t>31-Jan-22</a:t>
            </a:fld>
            <a:endParaRPr lang="en-US" dirty="0"/>
          </a:p>
        </p:txBody>
      </p:sp>
      <p:sp>
        <p:nvSpPr>
          <p:cNvPr id="4" name="Slide Image Placeholder 3"/>
          <p:cNvSpPr>
            <a:spLocks noGrp="1" noRot="1" noChangeAspect="1"/>
          </p:cNvSpPr>
          <p:nvPr>
            <p:ph type="sldImg" idx="2"/>
          </p:nvPr>
        </p:nvSpPr>
        <p:spPr>
          <a:xfrm>
            <a:off x="4667250" y="744538"/>
            <a:ext cx="4962525" cy="3722687"/>
          </a:xfrm>
          <a:prstGeom prst="rect">
            <a:avLst/>
          </a:prstGeom>
          <a:noFill/>
          <a:ln w="12700">
            <a:solidFill>
              <a:prstClr val="black"/>
            </a:solidFill>
          </a:ln>
        </p:spPr>
        <p:txBody>
          <a:bodyPr vert="horz" lIns="138422" tIns="69211" rIns="138422" bIns="69211" rtlCol="0" anchor="ctr"/>
          <a:lstStyle/>
          <a:p>
            <a:pPr lvl="0"/>
            <a:endParaRPr lang="en-US" noProof="0" dirty="0" smtClean="0"/>
          </a:p>
        </p:txBody>
      </p:sp>
      <p:sp>
        <p:nvSpPr>
          <p:cNvPr id="5" name="Notes Placeholder 4"/>
          <p:cNvSpPr>
            <a:spLocks noGrp="1"/>
          </p:cNvSpPr>
          <p:nvPr>
            <p:ph type="body" sz="quarter" idx="3"/>
          </p:nvPr>
        </p:nvSpPr>
        <p:spPr>
          <a:xfrm>
            <a:off x="1430338" y="4716463"/>
            <a:ext cx="11436350" cy="4467225"/>
          </a:xfrm>
          <a:prstGeom prst="rect">
            <a:avLst/>
          </a:prstGeom>
        </p:spPr>
        <p:txBody>
          <a:bodyPr vert="horz" lIns="138422" tIns="69211" rIns="138422" bIns="6921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750"/>
            <a:ext cx="6196013" cy="496888"/>
          </a:xfrm>
          <a:prstGeom prst="rect">
            <a:avLst/>
          </a:prstGeom>
        </p:spPr>
        <p:txBody>
          <a:bodyPr vert="horz" lIns="138422" tIns="69211" rIns="138422" bIns="69211" rtlCol="0" anchor="b"/>
          <a:lstStyle>
            <a:lvl1pPr algn="l">
              <a:defRPr sz="1800"/>
            </a:lvl1pPr>
          </a:lstStyle>
          <a:p>
            <a:pPr>
              <a:defRPr/>
            </a:pPr>
            <a:endParaRPr lang="en-US" dirty="0"/>
          </a:p>
        </p:txBody>
      </p:sp>
      <p:sp>
        <p:nvSpPr>
          <p:cNvPr id="7" name="Slide Number Placeholder 6"/>
          <p:cNvSpPr>
            <a:spLocks noGrp="1"/>
          </p:cNvSpPr>
          <p:nvPr>
            <p:ph type="sldNum" sz="quarter" idx="5"/>
          </p:nvPr>
        </p:nvSpPr>
        <p:spPr>
          <a:xfrm>
            <a:off x="8097838" y="9429750"/>
            <a:ext cx="6196012" cy="496888"/>
          </a:xfrm>
          <a:prstGeom prst="rect">
            <a:avLst/>
          </a:prstGeom>
        </p:spPr>
        <p:txBody>
          <a:bodyPr vert="horz" lIns="138422" tIns="69211" rIns="138422" bIns="69211" rtlCol="0" anchor="b"/>
          <a:lstStyle>
            <a:lvl1pPr algn="r">
              <a:defRPr sz="1800"/>
            </a:lvl1pPr>
          </a:lstStyle>
          <a:p>
            <a:pPr>
              <a:defRPr/>
            </a:pPr>
            <a:fld id="{1824069F-116B-43D9-A488-3E20CBF3B845}" type="slidenum">
              <a:rPr lang="en-US"/>
              <a:pPr>
                <a:defRPr/>
              </a:pPr>
              <a:t>‹#›</a:t>
            </a:fld>
            <a:endParaRPr lang="en-US" dirty="0"/>
          </a:p>
        </p:txBody>
      </p:sp>
    </p:spTree>
    <p:extLst>
      <p:ext uri="{BB962C8B-B14F-4D97-AF65-F5344CB8AC3E}">
        <p14:creationId xmlns:p14="http://schemas.microsoft.com/office/powerpoint/2010/main" val="31158028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lang="sr-Latn-CS" dirty="0" smtClean="0"/>
          </a:p>
        </p:txBody>
      </p:sp>
    </p:spTree>
    <p:extLst>
      <p:ext uri="{BB962C8B-B14F-4D97-AF65-F5344CB8AC3E}">
        <p14:creationId xmlns:p14="http://schemas.microsoft.com/office/powerpoint/2010/main" val="1778666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kern="1200" dirty="0" smtClean="0">
                <a:solidFill>
                  <a:schemeClr val="tx1"/>
                </a:solidFill>
                <a:effectLst/>
                <a:latin typeface="+mn-lt"/>
                <a:ea typeface="+mn-ea"/>
                <a:cs typeface="+mn-cs"/>
              </a:rPr>
              <a:t>Прелазимо</a:t>
            </a:r>
            <a:r>
              <a:rPr lang="sr-Cyrl-BA" sz="1200" kern="1200" baseline="0" dirty="0" smtClean="0">
                <a:solidFill>
                  <a:schemeClr val="tx1"/>
                </a:solidFill>
                <a:effectLst/>
                <a:latin typeface="+mn-lt"/>
                <a:ea typeface="+mn-ea"/>
                <a:cs typeface="+mn-cs"/>
              </a:rPr>
              <a:t> на статистику цијена производа и услуга. Свједоци смо да је у другој половини 2021. године дошло до њиховог видљивијег раста. Када је ријеч о индексу потрошачких цијена, Завод рачуна неколико показетеља. То је мјесечна инфлација и она је у децембру 2021. године у односу на мјесец раније, новембар 2021. године, износила 0,5%. Потом просјечна годишња инфлација која је у 2021. години износила 1,7%, те укупна годишња инфлација која је у децембру 2021. године, у односу на исти мјесец 2020. године, износила 5,9%.</a:t>
            </a:r>
            <a:endParaRPr lang="sr-Cyrl-BA" sz="1200" kern="1200" dirty="0" smtClean="0">
              <a:solidFill>
                <a:schemeClr val="tx1"/>
              </a:solidFill>
              <a:effectLst/>
              <a:latin typeface="+mn-lt"/>
              <a:ea typeface="+mn-ea"/>
              <a:cs typeface="+mn-cs"/>
            </a:endParaRPr>
          </a:p>
          <a:p>
            <a:pPr algn="just"/>
            <a:endParaRPr lang="sr-Cyrl-BA" sz="1200" kern="1200" dirty="0" smtClean="0">
              <a:solidFill>
                <a:schemeClr val="tx1"/>
              </a:solidFill>
              <a:effectLst/>
              <a:latin typeface="+mn-lt"/>
              <a:ea typeface="+mn-ea"/>
              <a:cs typeface="+mn-cs"/>
            </a:endParaRPr>
          </a:p>
          <a:p>
            <a:pPr algn="just"/>
            <a:r>
              <a:rPr lang="sr-Cyrl-BA" sz="1200" kern="1200" dirty="0" smtClean="0">
                <a:solidFill>
                  <a:schemeClr val="tx1"/>
                </a:solidFill>
                <a:effectLst/>
                <a:latin typeface="+mn-lt"/>
                <a:ea typeface="+mn-ea"/>
                <a:cs typeface="+mn-cs"/>
              </a:rPr>
              <a:t>Када</a:t>
            </a:r>
            <a:r>
              <a:rPr lang="sr-Cyrl-BA" sz="1200" kern="1200" baseline="0" dirty="0" smtClean="0">
                <a:solidFill>
                  <a:schemeClr val="tx1"/>
                </a:solidFill>
                <a:effectLst/>
                <a:latin typeface="+mn-lt"/>
                <a:ea typeface="+mn-ea"/>
                <a:cs typeface="+mn-cs"/>
              </a:rPr>
              <a:t> упоредимо раст плата са растом цијена, онда су показатељи сљедећи. Просјечна плата након опорезивања исплаћена у децембру 2021. године износила је 1 038 КМ и када узмемо у обзир и ифнлацију, реално је већа 0,1% у односу на децембар 2020. године. Када поменуту децембарску плату упоредимо са новембраском, она је реално виша за 0,3%, а просјечна годишња плата у 2021. години, реално је виша за 3,2% у односу на просјечну годишњу плату у 2020.</a:t>
            </a:r>
            <a:endParaRPr lang="sr-Latn-BA" sz="1200" kern="1200" baseline="0" dirty="0" smtClean="0">
              <a:solidFill>
                <a:schemeClr val="tx1"/>
              </a:solidFill>
              <a:effectLst/>
              <a:latin typeface="+mn-lt"/>
              <a:ea typeface="+mn-ea"/>
              <a:cs typeface="+mn-cs"/>
            </a:endParaRPr>
          </a:p>
          <a:p>
            <a:pPr algn="just"/>
            <a:endParaRPr lang="sr-Latn-BA" sz="1200" kern="1200" baseline="0" dirty="0" smtClean="0">
              <a:solidFill>
                <a:schemeClr val="tx1"/>
              </a:solidFill>
              <a:effectLst/>
              <a:latin typeface="+mn-lt"/>
              <a:ea typeface="+mn-ea"/>
              <a:cs typeface="+mn-cs"/>
            </a:endParaRPr>
          </a:p>
          <a:p>
            <a:pPr algn="just"/>
            <a:r>
              <a:rPr lang="sr-Cyrl-BA" sz="1200" kern="1200" baseline="0" dirty="0" smtClean="0">
                <a:solidFill>
                  <a:schemeClr val="tx1"/>
                </a:solidFill>
                <a:effectLst/>
                <a:latin typeface="+mn-lt"/>
                <a:ea typeface="+mn-ea"/>
                <a:cs typeface="+mn-cs"/>
              </a:rPr>
              <a:t>Иначе, све земље Европе и региона биљеже видљив раст цијена, а када говоримо о подручју бивше Југославије, годишња инфлација у децембру 2021. године креће се у распону између 4,6% и 7,9%, при чему је у Црној Гори 4,6%, Словенији и Сјеверној Македонији по 4,9%, Хрватској 5,5%, Републици Српској 5,9%, ФБиХ 6,5%, те Србији 7,9%. На нивоу БиХ, годишња инфлација износи 6,4%.</a:t>
            </a:r>
            <a:endParaRPr lang="sr-Cyrl-BA" sz="1200" kern="1200" dirty="0" smtClean="0">
              <a:solidFill>
                <a:schemeClr val="tx1"/>
              </a:solidFill>
              <a:effectLst/>
              <a:latin typeface="+mn-lt"/>
              <a:ea typeface="+mn-ea"/>
              <a:cs typeface="+mn-cs"/>
            </a:endParaRP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DFFE43-E8A3-4D69-853A-9FC219EC3023}" type="slidenum">
              <a:rPr lang="en-US" smtClean="0"/>
              <a:pPr/>
              <a:t>10</a:t>
            </a:fld>
            <a:endParaRPr lang="en-US" dirty="0" smtClean="0"/>
          </a:p>
        </p:txBody>
      </p:sp>
    </p:spTree>
    <p:extLst>
      <p:ext uri="{BB962C8B-B14F-4D97-AF65-F5344CB8AC3E}">
        <p14:creationId xmlns:p14="http://schemas.microsoft.com/office/powerpoint/2010/main" val="108852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sz="1200" kern="1200" dirty="0" smtClean="0">
                <a:solidFill>
                  <a:schemeClr val="tx1"/>
                </a:solidFill>
                <a:effectLst/>
                <a:latin typeface="+mn-lt"/>
                <a:ea typeface="+mn-ea"/>
                <a:cs typeface="+mn-cs"/>
              </a:rPr>
              <a:t>Иако су све најаве биле да ће</a:t>
            </a:r>
            <a:r>
              <a:rPr lang="sr-Cyrl-BA" sz="1200" kern="1200" baseline="0" dirty="0" smtClean="0">
                <a:solidFill>
                  <a:schemeClr val="tx1"/>
                </a:solidFill>
                <a:effectLst/>
                <a:latin typeface="+mn-lt"/>
                <a:ea typeface="+mn-ea"/>
                <a:cs typeface="+mn-cs"/>
              </a:rPr>
              <a:t> тек средином 2022. године економски показатељи да достигну ниво из предпандемијске 2019. године, до тога је дошло већ у току 2021. године, а у случају индустрије, спољне трговине и БДП-а чак је надмашена и 2019. </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sr-Cyrl-CS" sz="1200" b="1" kern="1200" dirty="0" smtClean="0">
              <a:solidFill>
                <a:schemeClr val="tx1"/>
              </a:solidFill>
              <a:effectLst/>
              <a:latin typeface="+mn-lt"/>
              <a:ea typeface="+mn-ea"/>
              <a:cs typeface="+mn-cs"/>
            </a:endParaRPr>
          </a:p>
          <a:p>
            <a:pPr algn="just"/>
            <a:r>
              <a:rPr lang="sr-Cyrl-CS" sz="1200" kern="1200" dirty="0" smtClean="0">
                <a:solidFill>
                  <a:schemeClr val="tx1"/>
                </a:solidFill>
                <a:effectLst/>
                <a:latin typeface="+mn-lt"/>
                <a:ea typeface="+mn-ea"/>
                <a:cs typeface="+mn-cs"/>
              </a:rPr>
              <a:t>Кренућемо од индустријске производње у Републици Српској </a:t>
            </a:r>
            <a:r>
              <a:rPr lang="sr-Cyrl-BA" sz="1200" kern="1200" dirty="0" smtClean="0">
                <a:solidFill>
                  <a:schemeClr val="tx1"/>
                </a:solidFill>
                <a:effectLst/>
                <a:latin typeface="+mn-lt"/>
                <a:ea typeface="+mn-ea"/>
                <a:cs typeface="+mn-cs"/>
              </a:rPr>
              <a:t>која</a:t>
            </a:r>
            <a:r>
              <a:rPr lang="sr-Cyrl-BA" sz="1200" kern="1200" baseline="0" dirty="0" smtClean="0">
                <a:solidFill>
                  <a:schemeClr val="tx1"/>
                </a:solidFill>
                <a:effectLst/>
                <a:latin typeface="+mn-lt"/>
                <a:ea typeface="+mn-ea"/>
                <a:cs typeface="+mn-cs"/>
              </a:rPr>
              <a:t> је </a:t>
            </a:r>
            <a:r>
              <a:rPr lang="sr-Cyrl-CS" sz="1200" kern="1200" dirty="0" smtClean="0">
                <a:solidFill>
                  <a:schemeClr val="tx1"/>
                </a:solidFill>
                <a:effectLst/>
                <a:latin typeface="+mn-lt"/>
                <a:ea typeface="+mn-ea"/>
                <a:cs typeface="+mn-cs"/>
              </a:rPr>
              <a:t>у периоду јануар – </a:t>
            </a:r>
            <a:r>
              <a:rPr lang="sr-Cyrl-BA" sz="1200" kern="1200" dirty="0" smtClean="0">
                <a:solidFill>
                  <a:schemeClr val="tx1"/>
                </a:solidFill>
                <a:effectLst/>
                <a:latin typeface="+mn-lt"/>
                <a:ea typeface="+mn-ea"/>
                <a:cs typeface="+mn-cs"/>
              </a:rPr>
              <a:t>децембар</a:t>
            </a:r>
            <a:r>
              <a:rPr lang="sr-Cyrl-CS" sz="1200" kern="1200" dirty="0" smtClean="0">
                <a:solidFill>
                  <a:schemeClr val="tx1"/>
                </a:solidFill>
                <a:effectLst/>
                <a:latin typeface="+mn-lt"/>
                <a:ea typeface="+mn-ea"/>
                <a:cs typeface="+mn-cs"/>
              </a:rPr>
              <a:t> 2021. године у односу на исти период 2020. године забиљежила раст од </a:t>
            </a:r>
            <a:r>
              <a:rPr lang="sr-Cyrl-BA" sz="1200" kern="1200" dirty="0" smtClean="0">
                <a:solidFill>
                  <a:schemeClr val="tx1"/>
                </a:solidFill>
                <a:effectLst/>
                <a:latin typeface="+mn-lt"/>
                <a:ea typeface="+mn-ea"/>
                <a:cs typeface="+mn-cs"/>
              </a:rPr>
              <a:t>12,1</a:t>
            </a:r>
            <a:r>
              <a:rPr lang="sr-Cyrl-CS" sz="1200" kern="1200" dirty="0" smtClean="0">
                <a:solidFill>
                  <a:schemeClr val="tx1"/>
                </a:solidFill>
                <a:effectLst/>
                <a:latin typeface="+mn-lt"/>
                <a:ea typeface="+mn-ea"/>
                <a:cs typeface="+mn-cs"/>
              </a:rPr>
              <a:t>%. </a:t>
            </a:r>
            <a:r>
              <a:rPr lang="sr-Cyrl-BA" sz="1200" kern="1200" dirty="0" smtClean="0">
                <a:solidFill>
                  <a:schemeClr val="tx1"/>
                </a:solidFill>
                <a:effectLst/>
                <a:latin typeface="+mn-lt"/>
                <a:ea typeface="+mn-ea"/>
                <a:cs typeface="+mn-cs"/>
              </a:rPr>
              <a:t>У</a:t>
            </a:r>
            <a:r>
              <a:rPr lang="sr-Cyrl-CS" sz="1200" kern="1200" dirty="0" smtClean="0">
                <a:solidFill>
                  <a:schemeClr val="tx1"/>
                </a:solidFill>
                <a:effectLst/>
                <a:latin typeface="+mn-lt"/>
                <a:ea typeface="+mn-ea"/>
                <a:cs typeface="+mn-cs"/>
              </a:rPr>
              <a:t> подручју </a:t>
            </a:r>
            <a:r>
              <a:rPr lang="sr-Cyrl-CS" sz="1200" i="1" kern="1200" dirty="0" smtClean="0">
                <a:solidFill>
                  <a:schemeClr val="tx1"/>
                </a:solidFill>
                <a:effectLst/>
                <a:latin typeface="+mn-lt"/>
                <a:ea typeface="+mn-ea"/>
                <a:cs typeface="+mn-cs"/>
              </a:rPr>
              <a:t>Производњa и снабдијевањe електричном енергијом, гасом, паром и климатизацијa</a:t>
            </a:r>
            <a:r>
              <a:rPr lang="sr-Cyrl-CS" sz="1200" kern="1200" dirty="0" smtClean="0">
                <a:solidFill>
                  <a:schemeClr val="tx1"/>
                </a:solidFill>
                <a:effectLst/>
                <a:latin typeface="+mn-lt"/>
                <a:ea typeface="+mn-ea"/>
                <a:cs typeface="+mn-cs"/>
              </a:rPr>
              <a:t> оств</a:t>
            </a:r>
            <a:r>
              <a:rPr lang="sr-Cyrl-BA" sz="1200" kern="1200" dirty="0" smtClean="0">
                <a:solidFill>
                  <a:schemeClr val="tx1"/>
                </a:solidFill>
                <a:effectLst/>
                <a:latin typeface="+mn-lt"/>
                <a:ea typeface="+mn-ea"/>
                <a:cs typeface="+mn-cs"/>
              </a:rPr>
              <a:t>а</a:t>
            </a:r>
            <a:r>
              <a:rPr lang="sr-Cyrl-CS" sz="1200" kern="1200" dirty="0" smtClean="0">
                <a:solidFill>
                  <a:schemeClr val="tx1"/>
                </a:solidFill>
                <a:effectLst/>
                <a:latin typeface="+mn-lt"/>
                <a:ea typeface="+mn-ea"/>
                <a:cs typeface="+mn-cs"/>
              </a:rPr>
              <a:t>рен је раст од 16,7%, у подручју </a:t>
            </a:r>
            <a:r>
              <a:rPr lang="sr-Cyrl-CS" sz="1200" i="1" kern="1200" dirty="0" smtClean="0">
                <a:solidFill>
                  <a:schemeClr val="tx1"/>
                </a:solidFill>
                <a:effectLst/>
                <a:latin typeface="+mn-lt"/>
                <a:ea typeface="+mn-ea"/>
                <a:cs typeface="+mn-cs"/>
              </a:rPr>
              <a:t>Прерађивачкa индустрија</a:t>
            </a:r>
            <a:r>
              <a:rPr lang="sr-Cyrl-CS" sz="1200" kern="1200" dirty="0" smtClean="0">
                <a:solidFill>
                  <a:schemeClr val="tx1"/>
                </a:solidFill>
                <a:effectLst/>
                <a:latin typeface="+mn-lt"/>
                <a:ea typeface="+mn-ea"/>
                <a:cs typeface="+mn-cs"/>
              </a:rPr>
              <a:t> раст од </a:t>
            </a:r>
            <a:r>
              <a:rPr lang="en-US" sz="1200" kern="1200" dirty="0" smtClean="0">
                <a:solidFill>
                  <a:schemeClr val="tx1"/>
                </a:solidFill>
                <a:effectLst/>
                <a:latin typeface="+mn-lt"/>
                <a:ea typeface="+mn-ea"/>
                <a:cs typeface="+mn-cs"/>
              </a:rPr>
              <a:t>1</a:t>
            </a:r>
            <a:r>
              <a:rPr lang="sr-Cyrl-BA" sz="1200"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a:t>
            </a:r>
            <a:r>
              <a:rPr lang="sr-Cyrl-BA" sz="1200" kern="1200" dirty="0" smtClean="0">
                <a:solidFill>
                  <a:schemeClr val="tx1"/>
                </a:solidFill>
                <a:effectLst/>
                <a:latin typeface="+mn-lt"/>
                <a:ea typeface="+mn-ea"/>
                <a:cs typeface="+mn-cs"/>
              </a:rPr>
              <a:t>1</a:t>
            </a:r>
            <a:r>
              <a:rPr lang="sr-Cyrl-CS" sz="1200" kern="1200" dirty="0" smtClean="0">
                <a:solidFill>
                  <a:schemeClr val="tx1"/>
                </a:solidFill>
                <a:effectLst/>
                <a:latin typeface="+mn-lt"/>
                <a:ea typeface="+mn-ea"/>
                <a:cs typeface="+mn-cs"/>
              </a:rPr>
              <a:t>%, те у подручју </a:t>
            </a:r>
            <a:r>
              <a:rPr lang="sr-Cyrl-CS" sz="1200" i="1" kern="1200" dirty="0" smtClean="0">
                <a:solidFill>
                  <a:schemeClr val="tx1"/>
                </a:solidFill>
                <a:effectLst/>
                <a:latin typeface="+mn-lt"/>
                <a:ea typeface="+mn-ea"/>
                <a:cs typeface="+mn-cs"/>
              </a:rPr>
              <a:t>Вађење руда и камена</a:t>
            </a:r>
            <a:r>
              <a:rPr lang="sr-Cyrl-CS" sz="1200" kern="1200" dirty="0" smtClean="0">
                <a:solidFill>
                  <a:schemeClr val="tx1"/>
                </a:solidFill>
                <a:effectLst/>
                <a:latin typeface="+mn-lt"/>
                <a:ea typeface="+mn-ea"/>
                <a:cs typeface="+mn-cs"/>
              </a:rPr>
              <a:t> раст од 2,0%. Када је ријеч о подручју </a:t>
            </a:r>
            <a:r>
              <a:rPr lang="sr-Cyrl-CS" sz="1200" i="1" kern="1200" dirty="0" smtClean="0">
                <a:solidFill>
                  <a:schemeClr val="tx1"/>
                </a:solidFill>
                <a:effectLst/>
                <a:latin typeface="+mn-lt"/>
                <a:ea typeface="+mn-ea"/>
                <a:cs typeface="+mn-cs"/>
              </a:rPr>
              <a:t>Прерађивачке индустрије</a:t>
            </a:r>
            <a:r>
              <a:rPr lang="sr-Cyrl-CS" sz="1200" kern="1200" dirty="0" smtClean="0">
                <a:solidFill>
                  <a:schemeClr val="tx1"/>
                </a:solidFill>
                <a:effectLst/>
                <a:latin typeface="+mn-lt"/>
                <a:ea typeface="+mn-ea"/>
                <a:cs typeface="+mn-cs"/>
              </a:rPr>
              <a:t>, на њен раст највише су утицале области: </a:t>
            </a:r>
            <a:r>
              <a:rPr lang="sr-Cyrl-CS" sz="1200" i="1" kern="1200" dirty="0" smtClean="0">
                <a:solidFill>
                  <a:schemeClr val="tx1"/>
                </a:solidFill>
                <a:effectLst/>
                <a:latin typeface="+mn-lt"/>
                <a:ea typeface="+mn-ea"/>
                <a:cs typeface="+mn-cs"/>
              </a:rPr>
              <a:t>Производња готових металних производа, осим машина и опреме </a:t>
            </a:r>
            <a:r>
              <a:rPr lang="sr-Cyrl-CS" sz="1200" kern="1200" dirty="0" smtClean="0">
                <a:solidFill>
                  <a:schemeClr val="tx1"/>
                </a:solidFill>
                <a:effectLst/>
                <a:latin typeface="+mn-lt"/>
                <a:ea typeface="+mn-ea"/>
                <a:cs typeface="+mn-cs"/>
              </a:rPr>
              <a:t>са растом од 22,6%,</a:t>
            </a:r>
            <a:r>
              <a:rPr lang="sr-Cyrl-CS" sz="1200" i="1" kern="1200" dirty="0" smtClean="0">
                <a:solidFill>
                  <a:schemeClr val="tx1"/>
                </a:solidFill>
                <a:effectLst/>
                <a:latin typeface="+mn-lt"/>
                <a:ea typeface="+mn-ea"/>
                <a:cs typeface="+mn-cs"/>
              </a:rPr>
              <a:t> Производња коже и производа од коже </a:t>
            </a:r>
            <a:r>
              <a:rPr lang="sr-Cyrl-CS" sz="1200" kern="1200" dirty="0" smtClean="0">
                <a:solidFill>
                  <a:schemeClr val="tx1"/>
                </a:solidFill>
                <a:effectLst/>
                <a:latin typeface="+mn-lt"/>
                <a:ea typeface="+mn-ea"/>
                <a:cs typeface="+mn-cs"/>
              </a:rPr>
              <a:t>13,3%, </a:t>
            </a:r>
            <a:r>
              <a:rPr lang="sr-Cyrl-CS" sz="1200" i="1" kern="1200" dirty="0" smtClean="0">
                <a:solidFill>
                  <a:schemeClr val="tx1"/>
                </a:solidFill>
                <a:effectLst/>
                <a:latin typeface="+mn-lt"/>
                <a:ea typeface="+mn-ea"/>
                <a:cs typeface="+mn-cs"/>
              </a:rPr>
              <a:t>Производња намјештаја </a:t>
            </a:r>
            <a:r>
              <a:rPr lang="sr-Cyrl-CS" sz="1200" kern="1200" dirty="0" smtClean="0">
                <a:solidFill>
                  <a:schemeClr val="tx1"/>
                </a:solidFill>
                <a:effectLst/>
                <a:latin typeface="+mn-lt"/>
                <a:ea typeface="+mn-ea"/>
                <a:cs typeface="+mn-cs"/>
              </a:rPr>
              <a:t>са растом од </a:t>
            </a:r>
            <a:r>
              <a:rPr lang="en-US" sz="1200" kern="1200" dirty="0" smtClean="0">
                <a:solidFill>
                  <a:schemeClr val="tx1"/>
                </a:solidFill>
                <a:effectLst/>
                <a:latin typeface="+mn-lt"/>
                <a:ea typeface="+mn-ea"/>
                <a:cs typeface="+mn-cs"/>
              </a:rPr>
              <a:t>13,</a:t>
            </a:r>
            <a:r>
              <a:rPr lang="sr-Cyrl-BA" sz="1200" kern="1200" dirty="0" smtClean="0">
                <a:solidFill>
                  <a:schemeClr val="tx1"/>
                </a:solidFill>
                <a:effectLst/>
                <a:latin typeface="+mn-lt"/>
                <a:ea typeface="+mn-ea"/>
                <a:cs typeface="+mn-cs"/>
              </a:rPr>
              <a:t>2</a:t>
            </a:r>
            <a:r>
              <a:rPr lang="sr-Cyrl-CS" sz="1200" kern="1200" dirty="0" smtClean="0">
                <a:solidFill>
                  <a:schemeClr val="tx1"/>
                </a:solidFill>
                <a:effectLst/>
                <a:latin typeface="+mn-lt"/>
                <a:ea typeface="+mn-ea"/>
                <a:cs typeface="+mn-cs"/>
              </a:rPr>
              <a:t>%</a:t>
            </a:r>
            <a:r>
              <a:rPr lang="sr-Cyrl-CS" sz="1200" kern="1200" baseline="0" dirty="0" smtClean="0">
                <a:solidFill>
                  <a:schemeClr val="tx1"/>
                </a:solidFill>
                <a:effectLst/>
                <a:latin typeface="+mn-lt"/>
                <a:ea typeface="+mn-ea"/>
                <a:cs typeface="+mn-cs"/>
              </a:rPr>
              <a:t> </a:t>
            </a:r>
            <a:r>
              <a:rPr lang="sr-Cyrl-CS" sz="1200" kern="1200" dirty="0" smtClean="0">
                <a:solidFill>
                  <a:schemeClr val="tx1"/>
                </a:solidFill>
                <a:effectLst/>
                <a:latin typeface="+mn-lt"/>
                <a:ea typeface="+mn-ea"/>
                <a:cs typeface="+mn-cs"/>
              </a:rPr>
              <a:t>и</a:t>
            </a:r>
            <a:r>
              <a:rPr lang="sr-Cyrl-CS" sz="1200" i="1" kern="1200" dirty="0" smtClean="0">
                <a:solidFill>
                  <a:schemeClr val="tx1"/>
                </a:solidFill>
                <a:effectLst/>
                <a:latin typeface="+mn-lt"/>
                <a:ea typeface="+mn-ea"/>
                <a:cs typeface="+mn-cs"/>
              </a:rPr>
              <a:t> Производња прехрамбених производа</a:t>
            </a:r>
            <a:r>
              <a:rPr lang="sr-Cyrl-CS" sz="1200" kern="1200" dirty="0" smtClean="0">
                <a:solidFill>
                  <a:schemeClr val="tx1"/>
                </a:solidFill>
                <a:effectLst/>
                <a:latin typeface="+mn-lt"/>
                <a:ea typeface="+mn-ea"/>
                <a:cs typeface="+mn-cs"/>
              </a:rPr>
              <a:t> 2,0%</a:t>
            </a:r>
            <a:r>
              <a:rPr lang="sr-Cyrl-CS" sz="1200" i="1" kern="1200" dirty="0" smtClean="0">
                <a:solidFill>
                  <a:schemeClr val="tx1"/>
                </a:solidFill>
                <a:effectLst/>
                <a:latin typeface="+mn-lt"/>
                <a:ea typeface="+mn-ea"/>
                <a:cs typeface="+mn-cs"/>
              </a:rPr>
              <a:t>. </a:t>
            </a:r>
            <a:r>
              <a:rPr lang="sr-Cyrl-CS" sz="1200" i="0" kern="1200" dirty="0" smtClean="0">
                <a:solidFill>
                  <a:schemeClr val="tx1"/>
                </a:solidFill>
                <a:effectLst/>
                <a:latin typeface="+mn-lt"/>
                <a:ea typeface="+mn-ea"/>
                <a:cs typeface="+mn-cs"/>
              </a:rPr>
              <a:t>У</a:t>
            </a:r>
            <a:r>
              <a:rPr lang="sr-Cyrl-BA" sz="1200" kern="1200" dirty="0" smtClean="0">
                <a:solidFill>
                  <a:schemeClr val="tx1"/>
                </a:solidFill>
                <a:effectLst/>
                <a:latin typeface="+mn-lt"/>
                <a:ea typeface="+mn-ea"/>
                <a:cs typeface="+mn-cs"/>
              </a:rPr>
              <a:t> п</a:t>
            </a:r>
            <a:r>
              <a:rPr lang="sr-Cyrl-CS" sz="1200" kern="1200" dirty="0" smtClean="0">
                <a:solidFill>
                  <a:schemeClr val="tx1"/>
                </a:solidFill>
                <a:effectLst/>
                <a:latin typeface="+mn-lt"/>
                <a:ea typeface="+mn-ea"/>
                <a:cs typeface="+mn-cs"/>
              </a:rPr>
              <a:t>одручју </a:t>
            </a:r>
            <a:r>
              <a:rPr lang="sr-Cyrl-CS" sz="1200" i="1" kern="1200" dirty="0" smtClean="0">
                <a:solidFill>
                  <a:schemeClr val="tx1"/>
                </a:solidFill>
                <a:effectLst/>
                <a:latin typeface="+mn-lt"/>
                <a:ea typeface="+mn-ea"/>
                <a:cs typeface="+mn-cs"/>
              </a:rPr>
              <a:t>Вађењe руда и камена </a:t>
            </a:r>
            <a:r>
              <a:rPr lang="sr-Cyrl-CS" sz="1200" kern="1200" dirty="0" smtClean="0">
                <a:solidFill>
                  <a:schemeClr val="tx1"/>
                </a:solidFill>
                <a:effectLst/>
                <a:latin typeface="+mn-lt"/>
                <a:ea typeface="+mn-ea"/>
                <a:cs typeface="+mn-cs"/>
              </a:rPr>
              <a:t>на раст је највише утицала област</a:t>
            </a:r>
            <a:r>
              <a:rPr lang="sr-Cyrl-CS" sz="1200" i="1" kern="1200" dirty="0" smtClean="0">
                <a:solidFill>
                  <a:schemeClr val="tx1"/>
                </a:solidFill>
                <a:effectLst/>
                <a:latin typeface="+mn-lt"/>
                <a:ea typeface="+mn-ea"/>
                <a:cs typeface="+mn-cs"/>
              </a:rPr>
              <a:t> Вађење руда метала </a:t>
            </a:r>
            <a:r>
              <a:rPr lang="sr-Cyrl-CS" sz="1200" kern="1200" dirty="0" smtClean="0">
                <a:solidFill>
                  <a:schemeClr val="tx1"/>
                </a:solidFill>
                <a:effectLst/>
                <a:latin typeface="+mn-lt"/>
                <a:ea typeface="+mn-ea"/>
                <a:cs typeface="+mn-cs"/>
              </a:rPr>
              <a:t>са растом од 9,3%.</a:t>
            </a:r>
          </a:p>
          <a:p>
            <a:pPr algn="just"/>
            <a:endParaRPr lang="sr-Cyrl-CS" sz="1200" kern="1200" dirty="0" smtClean="0">
              <a:solidFill>
                <a:schemeClr val="tx1"/>
              </a:solidFill>
              <a:effectLst/>
              <a:latin typeface="+mn-lt"/>
              <a:ea typeface="+mn-ea"/>
              <a:cs typeface="+mn-cs"/>
            </a:endParaRPr>
          </a:p>
          <a:p>
            <a:pPr algn="just"/>
            <a:r>
              <a:rPr lang="sr-Cyrl-CS" sz="1200" kern="1200" dirty="0" smtClean="0">
                <a:solidFill>
                  <a:schemeClr val="tx1"/>
                </a:solidFill>
                <a:effectLst/>
                <a:latin typeface="+mn-lt"/>
                <a:ea typeface="+mn-ea"/>
                <a:cs typeface="+mn-cs"/>
              </a:rPr>
              <a:t>Индустријска производња у Републици Српској у 2021. години у</a:t>
            </a:r>
            <a:r>
              <a:rPr lang="sr-Cyrl-CS" sz="1200" kern="1200" baseline="0" dirty="0" smtClean="0">
                <a:solidFill>
                  <a:schemeClr val="tx1"/>
                </a:solidFill>
                <a:effectLst/>
                <a:latin typeface="+mn-lt"/>
                <a:ea typeface="+mn-ea"/>
                <a:cs typeface="+mn-cs"/>
              </a:rPr>
              <a:t> поређењу са</a:t>
            </a:r>
            <a:r>
              <a:rPr lang="sr-Cyrl-CS" sz="1200" kern="1200" dirty="0" smtClean="0">
                <a:solidFill>
                  <a:schemeClr val="tx1"/>
                </a:solidFill>
                <a:effectLst/>
                <a:latin typeface="+mn-lt"/>
                <a:ea typeface="+mn-ea"/>
                <a:cs typeface="+mn-cs"/>
              </a:rPr>
              <a:t> 2019. годином виша је за 4,7%.</a:t>
            </a:r>
            <a:r>
              <a:rPr lang="sr-Cyrl-CS" sz="1200" kern="1200" baseline="0" dirty="0" smtClean="0">
                <a:solidFill>
                  <a:schemeClr val="tx1"/>
                </a:solidFill>
                <a:effectLst/>
                <a:latin typeface="+mn-lt"/>
                <a:ea typeface="+mn-ea"/>
                <a:cs typeface="+mn-cs"/>
              </a:rPr>
              <a:t> Када </a:t>
            </a:r>
            <a:r>
              <a:rPr lang="sr-Latn-BA" sz="1200" kern="1200" baseline="0" dirty="0" smtClean="0">
                <a:solidFill>
                  <a:schemeClr val="tx1"/>
                </a:solidFill>
                <a:effectLst/>
                <a:latin typeface="+mn-lt"/>
                <a:ea typeface="+mn-ea"/>
                <a:cs typeface="+mn-cs"/>
              </a:rPr>
              <a:t>je</a:t>
            </a:r>
            <a:r>
              <a:rPr lang="sr-Cyrl-CS" sz="1200" kern="1200" baseline="0" dirty="0" smtClean="0">
                <a:solidFill>
                  <a:schemeClr val="tx1"/>
                </a:solidFill>
                <a:effectLst/>
                <a:latin typeface="+mn-lt"/>
                <a:ea typeface="+mn-ea"/>
                <a:cs typeface="+mn-cs"/>
              </a:rPr>
              <a:t> поредимо са земљама окружења, односно бивше Југославије, а посљедњи упоредиви подаци се односе на период јануар – новембар 2021. године, Република Српска је имала највећи раст</a:t>
            </a:r>
            <a:r>
              <a:rPr lang="sr-Cyrl-BA" sz="1200" kern="1200" baseline="0" dirty="0" smtClean="0">
                <a:solidFill>
                  <a:schemeClr val="tx1"/>
                </a:solidFill>
                <a:effectLst/>
                <a:latin typeface="+mn-lt"/>
                <a:ea typeface="+mn-ea"/>
                <a:cs typeface="+mn-cs"/>
              </a:rPr>
              <a:t> индустирјске производње</a:t>
            </a:r>
            <a:r>
              <a:rPr lang="sr-Cyrl-CS" sz="1200" kern="1200" baseline="0" dirty="0" smtClean="0">
                <a:solidFill>
                  <a:schemeClr val="tx1"/>
                </a:solidFill>
                <a:effectLst/>
                <a:latin typeface="+mn-lt"/>
                <a:ea typeface="+mn-ea"/>
                <a:cs typeface="+mn-cs"/>
              </a:rPr>
              <a:t>, 12,7%.</a:t>
            </a:r>
            <a:endParaRPr lang="en-US" sz="1200" kern="1200" dirty="0">
              <a:solidFill>
                <a:schemeClr val="tx1"/>
              </a:solidFill>
              <a:effectLst/>
              <a:latin typeface="+mn-lt"/>
              <a:ea typeface="+mn-ea"/>
              <a:cs typeface="+mn-cs"/>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870D9A-6979-453F-A562-15938E283DBE}" type="slidenum">
              <a:rPr lang="en-US" smtClean="0"/>
              <a:pPr/>
              <a:t>11</a:t>
            </a:fld>
            <a:endParaRPr lang="en-US" dirty="0" smtClean="0"/>
          </a:p>
        </p:txBody>
      </p:sp>
    </p:spTree>
    <p:extLst>
      <p:ext uri="{BB962C8B-B14F-4D97-AF65-F5344CB8AC3E}">
        <p14:creationId xmlns:p14="http://schemas.microsoft.com/office/powerpoint/2010/main" val="2701502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b="0" kern="1200" dirty="0" smtClean="0">
                <a:solidFill>
                  <a:schemeClr val="tx1"/>
                </a:solidFill>
                <a:effectLst/>
                <a:latin typeface="+mn-lt"/>
                <a:ea typeface="+mn-ea"/>
                <a:cs typeface="+mn-cs"/>
              </a:rPr>
              <a:t>Прећи</a:t>
            </a:r>
            <a:r>
              <a:rPr lang="sr-Cyrl-BA" sz="1200" b="0" kern="1200" baseline="0" dirty="0" smtClean="0">
                <a:solidFill>
                  <a:schemeClr val="tx1"/>
                </a:solidFill>
                <a:effectLst/>
                <a:latin typeface="+mn-lt"/>
                <a:ea typeface="+mn-ea"/>
                <a:cs typeface="+mn-cs"/>
              </a:rPr>
              <a:t> ћемо накратко и на </a:t>
            </a:r>
            <a:r>
              <a:rPr lang="ru-RU" sz="1200" b="0" kern="1200" dirty="0" smtClean="0">
                <a:solidFill>
                  <a:schemeClr val="tx1"/>
                </a:solidFill>
                <a:effectLst/>
                <a:latin typeface="+mn-lt"/>
                <a:ea typeface="+mn-ea"/>
                <a:cs typeface="+mn-cs"/>
              </a:rPr>
              <a:t>запослене у индустрији.</a:t>
            </a:r>
            <a:r>
              <a:rPr lang="ru-RU" sz="1200" kern="1200" dirty="0" smtClean="0">
                <a:solidFill>
                  <a:schemeClr val="tx1"/>
                </a:solidFill>
                <a:effectLst/>
                <a:latin typeface="+mn-lt"/>
                <a:ea typeface="+mn-ea"/>
                <a:cs typeface="+mn-cs"/>
              </a:rPr>
              <a:t> У </a:t>
            </a:r>
            <a:r>
              <a:rPr lang="sr-Cyrl-BA" sz="1200" kern="1200" dirty="0" smtClean="0">
                <a:solidFill>
                  <a:schemeClr val="tx1"/>
                </a:solidFill>
                <a:effectLst/>
                <a:latin typeface="+mn-lt"/>
                <a:ea typeface="+mn-ea"/>
                <a:cs typeface="+mn-cs"/>
              </a:rPr>
              <a:t>децембру </a:t>
            </a:r>
            <a:r>
              <a:rPr lang="ru-RU" sz="1200" kern="1200" dirty="0" smtClean="0">
                <a:solidFill>
                  <a:schemeClr val="tx1"/>
                </a:solidFill>
                <a:effectLst/>
                <a:latin typeface="+mn-lt"/>
                <a:ea typeface="+mn-ea"/>
                <a:cs typeface="+mn-cs"/>
              </a:rPr>
              <a:t>2021. године </a:t>
            </a:r>
            <a:r>
              <a:rPr lang="sr-Cyrl-CS" sz="1200" kern="1200" dirty="0" smtClean="0">
                <a:solidFill>
                  <a:schemeClr val="tx1"/>
                </a:solidFill>
                <a:effectLst/>
                <a:latin typeface="+mn-lt"/>
                <a:ea typeface="+mn-ea"/>
                <a:cs typeface="+mn-cs"/>
              </a:rPr>
              <a:t>у односу на </a:t>
            </a:r>
            <a:r>
              <a:rPr lang="sr-Cyrl-BA" sz="1200" kern="1200" dirty="0" smtClean="0">
                <a:solidFill>
                  <a:schemeClr val="tx1"/>
                </a:solidFill>
                <a:effectLst/>
                <a:latin typeface="+mn-lt"/>
                <a:ea typeface="+mn-ea"/>
                <a:cs typeface="+mn-cs"/>
              </a:rPr>
              <a:t>исти мјесец претходне године, број запослених у индустрији био већи је за 0,1%, док је у односу на </a:t>
            </a:r>
            <a:r>
              <a:rPr lang="sr-Cyrl-CS" sz="1200" kern="1200" dirty="0" smtClean="0">
                <a:solidFill>
                  <a:schemeClr val="tx1"/>
                </a:solidFill>
                <a:effectLst/>
                <a:latin typeface="+mn-lt"/>
                <a:ea typeface="+mn-ea"/>
                <a:cs typeface="+mn-cs"/>
              </a:rPr>
              <a:t>новембар 2021. године мањи за 0,3%. </a:t>
            </a:r>
            <a:r>
              <a:rPr lang="ru-RU" sz="1200" kern="1200" dirty="0" smtClean="0">
                <a:solidFill>
                  <a:schemeClr val="tx1"/>
                </a:solidFill>
                <a:effectLst/>
                <a:latin typeface="+mn-lt"/>
                <a:ea typeface="+mn-ea"/>
                <a:cs typeface="+mn-cs"/>
              </a:rPr>
              <a:t>Број запослених у индустрији </a:t>
            </a:r>
            <a:r>
              <a:rPr lang="sr-Cyrl-CS" sz="1200" kern="1200" dirty="0" smtClean="0">
                <a:solidFill>
                  <a:schemeClr val="tx1"/>
                </a:solidFill>
                <a:effectLst/>
                <a:latin typeface="+mn-lt"/>
                <a:ea typeface="+mn-ea"/>
                <a:cs typeface="+mn-cs"/>
              </a:rPr>
              <a:t>у </a:t>
            </a:r>
            <a:r>
              <a:rPr lang="ru-RU" sz="1200" kern="1200" dirty="0" smtClean="0">
                <a:solidFill>
                  <a:schemeClr val="tx1"/>
                </a:solidFill>
                <a:effectLst/>
                <a:latin typeface="+mn-lt"/>
                <a:ea typeface="+mn-ea"/>
                <a:cs typeface="+mn-cs"/>
              </a:rPr>
              <a:t>периоду јануар – децембар </a:t>
            </a:r>
            <a:r>
              <a:rPr lang="sr-Cyrl-CS" sz="1200" kern="1200" dirty="0" smtClean="0">
                <a:solidFill>
                  <a:schemeClr val="tx1"/>
                </a:solidFill>
                <a:effectLst/>
                <a:latin typeface="+mn-lt"/>
                <a:ea typeface="+mn-ea"/>
                <a:cs typeface="+mn-cs"/>
              </a:rPr>
              <a:t>2021. године, у односу на исти период 2020. године мањи је за 1,1%. </a:t>
            </a:r>
            <a:endParaRPr lang="en-US" sz="1200" kern="1200" dirty="0" smtClean="0">
              <a:solidFill>
                <a:schemeClr val="tx1"/>
              </a:solidFill>
              <a:effectLst/>
              <a:latin typeface="+mn-lt"/>
              <a:ea typeface="+mn-ea"/>
              <a:cs typeface="+mn-cs"/>
            </a:endParaRPr>
          </a:p>
          <a:p>
            <a:pPr algn="just"/>
            <a:endParaRPr lang="en-US" sz="1200" kern="1200" dirty="0">
              <a:solidFill>
                <a:schemeClr val="tx1"/>
              </a:solidFill>
              <a:latin typeface="+mn-lt"/>
              <a:ea typeface="+mn-ea"/>
              <a:cs typeface="+mn-cs"/>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531F1-78AB-4797-841C-4D846279D360}" type="slidenum">
              <a:rPr lang="en-US" smtClean="0"/>
              <a:pPr/>
              <a:t>12</a:t>
            </a:fld>
            <a:endParaRPr lang="en-US" dirty="0" smtClean="0"/>
          </a:p>
        </p:txBody>
      </p:sp>
    </p:spTree>
    <p:extLst>
      <p:ext uri="{BB962C8B-B14F-4D97-AF65-F5344CB8AC3E}">
        <p14:creationId xmlns:p14="http://schemas.microsoft.com/office/powerpoint/2010/main" val="2379394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sr-Cyrl-BA" baseline="0" dirty="0" smtClean="0"/>
              <a:t>На реду је статистика спољне трговине. У</a:t>
            </a:r>
            <a:r>
              <a:rPr lang="sr-Cyrl-CS" baseline="0" dirty="0" smtClean="0"/>
              <a:t> периоду </a:t>
            </a:r>
            <a:r>
              <a:rPr lang="sr-Cyrl-BA" dirty="0" smtClean="0"/>
              <a:t>јануар</a:t>
            </a:r>
            <a:r>
              <a:rPr lang="sr-Cyrl-BA" baseline="0" dirty="0" smtClean="0"/>
              <a:t> - децембар </a:t>
            </a:r>
            <a:r>
              <a:rPr lang="ru-RU" dirty="0" smtClean="0"/>
              <a:t>2021</a:t>
            </a:r>
            <a:r>
              <a:rPr lang="sr-Cyrl-CS" dirty="0" smtClean="0"/>
              <a:t>. године </a:t>
            </a:r>
            <a:r>
              <a:rPr lang="ru-RU" b="0" dirty="0" smtClean="0"/>
              <a:t>обим робне размјене </a:t>
            </a:r>
            <a:r>
              <a:rPr lang="ru-RU" dirty="0" smtClean="0"/>
              <a:t>Републике</a:t>
            </a:r>
            <a:r>
              <a:rPr lang="ru-RU" baseline="0" dirty="0" smtClean="0"/>
              <a:t> </a:t>
            </a:r>
            <a:r>
              <a:rPr lang="ru-RU" dirty="0" smtClean="0"/>
              <a:t>Српске са иностранством износио</a:t>
            </a:r>
            <a:r>
              <a:rPr lang="ru-RU" baseline="0" dirty="0" smtClean="0"/>
              <a:t> је око</a:t>
            </a:r>
            <a:r>
              <a:rPr lang="en-US" b="0" dirty="0" smtClean="0"/>
              <a:t> </a:t>
            </a:r>
            <a:r>
              <a:rPr lang="sr-Cyrl-BA" b="0" dirty="0" smtClean="0"/>
              <a:t>10 милијарди и девет</a:t>
            </a:r>
            <a:r>
              <a:rPr lang="sr-Latn-BA" b="0" dirty="0" smtClean="0"/>
              <a:t> </a:t>
            </a:r>
            <a:r>
              <a:rPr lang="sr-Cyrl-CS" b="0" dirty="0" smtClean="0"/>
              <a:t>милион</a:t>
            </a:r>
            <a:r>
              <a:rPr lang="sr-Cyrl-BA" b="0" dirty="0" smtClean="0"/>
              <a:t>а</a:t>
            </a:r>
            <a:r>
              <a:rPr lang="ru-RU" b="0" dirty="0" smtClean="0"/>
              <a:t> КМ</a:t>
            </a:r>
            <a:r>
              <a:rPr lang="ru-RU" dirty="0" smtClean="0"/>
              <a:t>, од чега се на извоз</a:t>
            </a:r>
            <a:r>
              <a:rPr lang="en-US" baseline="0" dirty="0" smtClean="0"/>
              <a:t> </a:t>
            </a:r>
            <a:r>
              <a:rPr lang="sr-Cyrl-BA" baseline="0" dirty="0" smtClean="0"/>
              <a:t>односи </a:t>
            </a:r>
            <a:r>
              <a:rPr lang="sr-Cyrl-BA" sz="1200" kern="1200" dirty="0" smtClean="0">
                <a:solidFill>
                  <a:schemeClr val="tx1"/>
                </a:solidFill>
                <a:effectLst/>
                <a:latin typeface="+mn-lt"/>
                <a:ea typeface="+mn-ea"/>
                <a:cs typeface="+mn-cs"/>
              </a:rPr>
              <a:t>четири милијарде и </a:t>
            </a:r>
            <a:r>
              <a:rPr lang="sr-Latn-BA" sz="1200" kern="1200" dirty="0" smtClean="0">
                <a:solidFill>
                  <a:schemeClr val="tx1"/>
                </a:solidFill>
                <a:effectLst/>
                <a:latin typeface="+mn-lt"/>
                <a:ea typeface="+mn-ea"/>
                <a:cs typeface="+mn-cs"/>
              </a:rPr>
              <a:t>4</a:t>
            </a:r>
            <a:r>
              <a:rPr lang="sr-Cyrl-BA" sz="1200" kern="1200" dirty="0" smtClean="0">
                <a:solidFill>
                  <a:schemeClr val="tx1"/>
                </a:solidFill>
                <a:effectLst/>
                <a:latin typeface="+mn-lt"/>
                <a:ea typeface="+mn-ea"/>
                <a:cs typeface="+mn-cs"/>
              </a:rPr>
              <a:t>28 милиона КМ, што је за 30,5% више него у периоду јануар - децембар 2020. године. Увоз је износио пет милијарди и 581 милион КМ, што је за 24,8% више него у периоду јануар - децембар 2020. Проценат покривености увоза извозом у 2021. години износио је 79,4% и највиши је до сада када се посматра на годишњем нивоу.</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sr-Cyrl-BA" sz="1200" kern="1200" dirty="0" smtClean="0">
              <a:solidFill>
                <a:schemeClr val="tx1"/>
              </a:solidFill>
              <a:effectLst/>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algn="just" eaLnBrk="1" hangingPunct="1">
              <a:spcBef>
                <a:spcPct val="0"/>
              </a:spcBef>
            </a:pPr>
            <a:endParaRPr lang="sr-Cyrl-BA" baseline="0"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5FE853-CF14-46C9-AEB5-AD5291B5865F}" type="slidenum">
              <a:rPr lang="en-US" smtClean="0"/>
              <a:pPr/>
              <a:t>13</a:t>
            </a:fld>
            <a:endParaRPr lang="en-US" dirty="0" smtClean="0"/>
          </a:p>
        </p:txBody>
      </p:sp>
    </p:spTree>
    <p:extLst>
      <p:ext uri="{BB962C8B-B14F-4D97-AF65-F5344CB8AC3E}">
        <p14:creationId xmlns:p14="http://schemas.microsoft.com/office/powerpoint/2010/main" val="374814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sr-Cyrl-BA" sz="1200" kern="1200" dirty="0" smtClean="0">
                <a:solidFill>
                  <a:schemeClr val="tx1"/>
                </a:solidFill>
                <a:effectLst/>
                <a:latin typeface="+mn-lt"/>
                <a:ea typeface="+mn-ea"/>
                <a:cs typeface="+mn-cs"/>
              </a:rPr>
              <a:t>Најбољој покривености увоза извозом до сада, свакако је допринијело и то што је у 5 од 12 мјесеци забиљежен до тада рекодан мјесечни извоз и то у </a:t>
            </a:r>
            <a:r>
              <a:rPr lang="sr-Latn-BA" sz="1200" kern="1200" dirty="0" smtClean="0">
                <a:solidFill>
                  <a:schemeClr val="tx1"/>
                </a:solidFill>
                <a:effectLst/>
                <a:latin typeface="+mn-lt"/>
                <a:ea typeface="+mn-ea"/>
                <a:cs typeface="+mn-cs"/>
              </a:rPr>
              <a:t>март</a:t>
            </a:r>
            <a:r>
              <a:rPr lang="sr-Cyrl-BA" sz="1200" kern="1200" dirty="0" smtClean="0">
                <a:solidFill>
                  <a:schemeClr val="tx1"/>
                </a:solidFill>
                <a:effectLst/>
                <a:latin typeface="+mn-lt"/>
                <a:ea typeface="+mn-ea"/>
                <a:cs typeface="+mn-cs"/>
              </a:rPr>
              <a:t>у, јуну, јулу, септембру и новембру. Извоз је у 2021. години, у апсолутном износу, био виши за једну милијарду и 35 милиона КМ у односу на 2020. годину, у односу на 2019. годину био виши за 818 милиона КМ,</a:t>
            </a:r>
            <a:r>
              <a:rPr lang="sr-Cyrl-BA" sz="1200" kern="1200" baseline="0" dirty="0" smtClean="0">
                <a:solidFill>
                  <a:schemeClr val="tx1"/>
                </a:solidFill>
                <a:effectLst/>
                <a:latin typeface="+mn-lt"/>
                <a:ea typeface="+mn-ea"/>
                <a:cs typeface="+mn-cs"/>
              </a:rPr>
              <a:t> односно за 686 милиона КМ у односу на 2018. годину која је била рекордна када је у питању извоз.</a:t>
            </a:r>
            <a:endParaRPr lang="en-US" sz="1200" kern="1200" dirty="0" smtClean="0">
              <a:solidFill>
                <a:schemeClr val="tx1"/>
              </a:solidFill>
              <a:effectLst/>
              <a:latin typeface="+mn-lt"/>
              <a:ea typeface="+mn-ea"/>
              <a:cs typeface="+mn-cs"/>
            </a:endParaRPr>
          </a:p>
          <a:p>
            <a:pPr algn="just" eaLnBrk="1" hangingPunct="1">
              <a:spcBef>
                <a:spcPct val="0"/>
              </a:spcBef>
            </a:pPr>
            <a:endParaRPr lang="ru-RU" dirty="0" smtClean="0"/>
          </a:p>
          <a:p>
            <a:pPr algn="just"/>
            <a:r>
              <a:rPr lang="ru-RU" sz="1200" kern="1200" dirty="0" smtClean="0">
                <a:solidFill>
                  <a:schemeClr val="tx1"/>
                </a:solidFill>
                <a:effectLst/>
                <a:latin typeface="+mn-lt"/>
                <a:ea typeface="+mn-ea"/>
                <a:cs typeface="+mn-cs"/>
              </a:rPr>
              <a:t>Прерађивачка</a:t>
            </a:r>
            <a:r>
              <a:rPr lang="ru-RU" sz="1200" kern="1200" baseline="0" dirty="0" smtClean="0">
                <a:solidFill>
                  <a:schemeClr val="tx1"/>
                </a:solidFill>
                <a:effectLst/>
                <a:latin typeface="+mn-lt"/>
                <a:ea typeface="+mn-ea"/>
                <a:cs typeface="+mn-cs"/>
              </a:rPr>
              <a:t> индустрија је у 2021. години доминантно учествовала у извозу, са удјелом од 84,8%. </a:t>
            </a:r>
            <a:r>
              <a:rPr lang="ru-RU" sz="1200" kern="1200" dirty="0" smtClean="0">
                <a:solidFill>
                  <a:schemeClr val="tx1"/>
                </a:solidFill>
                <a:effectLst/>
                <a:latin typeface="+mn-lt"/>
                <a:ea typeface="+mn-ea"/>
                <a:cs typeface="+mn-cs"/>
              </a:rPr>
              <a:t>Посматрано по групама производа, у периоду јануар - децембар </a:t>
            </a:r>
            <a:r>
              <a:rPr lang="sr-Cyrl-CS" sz="1200" kern="1200" dirty="0" smtClean="0">
                <a:solidFill>
                  <a:schemeClr val="tx1"/>
                </a:solidFill>
                <a:effectLst/>
                <a:latin typeface="+mn-lt"/>
                <a:ea typeface="+mn-ea"/>
                <a:cs typeface="+mn-cs"/>
              </a:rPr>
              <a:t>2021. године, највеће учешће у извозу остварује електрична енергија са </a:t>
            </a:r>
            <a:r>
              <a:rPr lang="sr-Cyrl-BA" sz="1200" kern="1200" dirty="0" smtClean="0">
                <a:solidFill>
                  <a:schemeClr val="tx1"/>
                </a:solidFill>
                <a:effectLst/>
                <a:latin typeface="+mn-lt"/>
                <a:ea typeface="+mn-ea"/>
                <a:cs typeface="+mn-cs"/>
              </a:rPr>
              <a:t>539 </a:t>
            </a:r>
            <a:r>
              <a:rPr lang="sr-Cyrl-CS" sz="1200" kern="1200" dirty="0" smtClean="0">
                <a:solidFill>
                  <a:schemeClr val="tx1"/>
                </a:solidFill>
                <a:effectLst/>
                <a:latin typeface="+mn-lt"/>
                <a:ea typeface="+mn-ea"/>
                <a:cs typeface="+mn-cs"/>
              </a:rPr>
              <a:t>милион</a:t>
            </a:r>
            <a:r>
              <a:rPr lang="sr-Cyrl-BA" sz="1200" kern="1200" dirty="0" smtClean="0">
                <a:solidFill>
                  <a:schemeClr val="tx1"/>
                </a:solidFill>
                <a:effectLst/>
                <a:latin typeface="+mn-lt"/>
                <a:ea typeface="+mn-ea"/>
                <a:cs typeface="+mn-cs"/>
              </a:rPr>
              <a:t>а</a:t>
            </a:r>
            <a:r>
              <a:rPr lang="sr-Cyrl-CS" sz="1200" kern="1200" dirty="0" smtClean="0">
                <a:solidFill>
                  <a:schemeClr val="tx1"/>
                </a:solidFill>
                <a:effectLst/>
                <a:latin typeface="+mn-lt"/>
                <a:ea typeface="+mn-ea"/>
                <a:cs typeface="+mn-cs"/>
              </a:rPr>
              <a:t> КМ, што износи 8</a:t>
            </a:r>
            <a:r>
              <a:rPr lang="sr-Latn-BA" sz="1200" kern="1200" dirty="0" smtClean="0">
                <a:solidFill>
                  <a:schemeClr val="tx1"/>
                </a:solidFill>
                <a:effectLst/>
                <a:latin typeface="+mn-lt"/>
                <a:ea typeface="+mn-ea"/>
                <a:cs typeface="+mn-cs"/>
              </a:rPr>
              <a:t>,</a:t>
            </a:r>
            <a:r>
              <a:rPr lang="sr-Cyrl-CS" sz="1200" kern="1200" dirty="0" smtClean="0">
                <a:solidFill>
                  <a:schemeClr val="tx1"/>
                </a:solidFill>
                <a:effectLst/>
                <a:latin typeface="+mn-lt"/>
                <a:ea typeface="+mn-ea"/>
                <a:cs typeface="+mn-cs"/>
              </a:rPr>
              <a:t>1% од укупног извоза, док највеће учешће у увозу остварују нафтна уља</a:t>
            </a:r>
            <a:r>
              <a:rPr lang="sr-Cyrl-BA" sz="1200" kern="1200" dirty="0" smtClean="0">
                <a:solidFill>
                  <a:schemeClr val="tx1"/>
                </a:solidFill>
                <a:effectLst/>
                <a:latin typeface="+mn-lt"/>
                <a:ea typeface="+mn-ea"/>
                <a:cs typeface="+mn-cs"/>
              </a:rPr>
              <a:t> са укупном вриједношћу од </a:t>
            </a:r>
            <a:r>
              <a:rPr lang="sr-Cyrl-CS" sz="1200" kern="1200" dirty="0" smtClean="0">
                <a:solidFill>
                  <a:schemeClr val="tx1"/>
                </a:solidFill>
                <a:effectLst/>
                <a:latin typeface="+mn-lt"/>
                <a:ea typeface="+mn-ea"/>
                <a:cs typeface="+mn-cs"/>
              </a:rPr>
              <a:t>280 </a:t>
            </a:r>
            <a:r>
              <a:rPr lang="sr-Cyrl-BA" sz="1200" kern="1200" dirty="0" smtClean="0">
                <a:solidFill>
                  <a:schemeClr val="tx1"/>
                </a:solidFill>
                <a:effectLst/>
                <a:latin typeface="+mn-lt"/>
                <a:ea typeface="+mn-ea"/>
                <a:cs typeface="+mn-cs"/>
              </a:rPr>
              <a:t>милиона КМ, што износи </a:t>
            </a:r>
            <a:r>
              <a:rPr lang="sr-Cyrl-CS" sz="1200" kern="1200" dirty="0" smtClean="0">
                <a:solidFill>
                  <a:schemeClr val="tx1"/>
                </a:solidFill>
                <a:effectLst/>
                <a:latin typeface="+mn-lt"/>
                <a:ea typeface="+mn-ea"/>
                <a:cs typeface="+mn-cs"/>
              </a:rPr>
              <a:t>5</a:t>
            </a:r>
            <a:r>
              <a:rPr lang="sr-Cyrl-BA" sz="1200" kern="1200" dirty="0" smtClean="0">
                <a:solidFill>
                  <a:schemeClr val="tx1"/>
                </a:solidFill>
                <a:effectLst/>
                <a:latin typeface="+mn-lt"/>
                <a:ea typeface="+mn-ea"/>
                <a:cs typeface="+mn-cs"/>
              </a:rPr>
              <a:t>,0% од укупног увоза. </a:t>
            </a:r>
            <a:endParaRPr lang="en-US"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F85985-CA68-4D1E-831B-1ED84413927D}" type="slidenum">
              <a:rPr lang="en-US" smtClean="0"/>
              <a:pPr/>
              <a:t>14</a:t>
            </a:fld>
            <a:endParaRPr lang="en-US" dirty="0" smtClean="0"/>
          </a:p>
        </p:txBody>
      </p:sp>
    </p:spTree>
    <p:extLst>
      <p:ext uri="{BB962C8B-B14F-4D97-AF65-F5344CB8AC3E}">
        <p14:creationId xmlns:p14="http://schemas.microsoft.com/office/powerpoint/2010/main" val="290895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ru-RU" sz="1200" kern="1200" dirty="0" smtClean="0">
                <a:solidFill>
                  <a:schemeClr val="tx1"/>
                </a:solidFill>
                <a:effectLst/>
                <a:latin typeface="+mn-lt"/>
                <a:ea typeface="+mn-ea"/>
                <a:cs typeface="+mn-cs"/>
              </a:rPr>
              <a:t>У погледу географске дистрибуције робне размјене Републик</a:t>
            </a:r>
            <a:r>
              <a:rPr lang="sr-Latn-BA" sz="1200" kern="1200" dirty="0" smtClean="0">
                <a:solidFill>
                  <a:schemeClr val="tx1"/>
                </a:solidFill>
                <a:effectLst/>
                <a:latin typeface="+mn-lt"/>
                <a:ea typeface="+mn-ea"/>
                <a:cs typeface="+mn-cs"/>
              </a:rPr>
              <a:t>e</a:t>
            </a:r>
            <a:r>
              <a:rPr lang="ru-RU" sz="1200" kern="1200" dirty="0" smtClean="0">
                <a:solidFill>
                  <a:schemeClr val="tx1"/>
                </a:solidFill>
                <a:effectLst/>
                <a:latin typeface="+mn-lt"/>
                <a:ea typeface="+mn-ea"/>
                <a:cs typeface="+mn-cs"/>
              </a:rPr>
              <a:t> Српск</a:t>
            </a:r>
            <a:r>
              <a:rPr lang="sr-Latn-BA" sz="1200" kern="1200" dirty="0" smtClean="0">
                <a:solidFill>
                  <a:schemeClr val="tx1"/>
                </a:solidFill>
                <a:effectLst/>
                <a:latin typeface="+mn-lt"/>
                <a:ea typeface="+mn-ea"/>
                <a:cs typeface="+mn-cs"/>
              </a:rPr>
              <a:t>e</a:t>
            </a:r>
            <a:r>
              <a:rPr lang="ru-RU" sz="1200" kern="1200" dirty="0" smtClean="0">
                <a:solidFill>
                  <a:schemeClr val="tx1"/>
                </a:solidFill>
                <a:effectLst/>
                <a:latin typeface="+mn-lt"/>
                <a:ea typeface="+mn-ea"/>
                <a:cs typeface="+mn-cs"/>
              </a:rPr>
              <a:t> са иностранством, у периоду јануар - децембар </a:t>
            </a:r>
            <a:r>
              <a:rPr lang="sr-Cyrl-CS" sz="1200" kern="1200" dirty="0" smtClean="0">
                <a:solidFill>
                  <a:schemeClr val="tx1"/>
                </a:solidFill>
                <a:effectLst/>
                <a:latin typeface="+mn-lt"/>
                <a:ea typeface="+mn-ea"/>
                <a:cs typeface="+mn-cs"/>
              </a:rPr>
              <a:t>2021. године, највише се извозило у </a:t>
            </a:r>
            <a:r>
              <a:rPr lang="sr-Cyrl-RS" sz="1200" kern="1200" dirty="0" smtClean="0">
                <a:solidFill>
                  <a:schemeClr val="tx1"/>
                </a:solidFill>
                <a:effectLst/>
                <a:latin typeface="+mn-lt"/>
                <a:ea typeface="+mn-ea"/>
                <a:cs typeface="+mn-cs"/>
              </a:rPr>
              <a:t>Србију</a:t>
            </a:r>
            <a:r>
              <a:rPr lang="sr-Cyrl-CS" sz="1200" kern="1200" dirty="0" smtClean="0">
                <a:solidFill>
                  <a:schemeClr val="tx1"/>
                </a:solidFill>
                <a:effectLst/>
                <a:latin typeface="+mn-lt"/>
                <a:ea typeface="+mn-ea"/>
                <a:cs typeface="+mn-cs"/>
              </a:rPr>
              <a:t> и то у вриједности од </a:t>
            </a:r>
            <a:r>
              <a:rPr lang="sr-Latn-BA" sz="1200" kern="1200" dirty="0" smtClean="0">
                <a:solidFill>
                  <a:schemeClr val="tx1"/>
                </a:solidFill>
                <a:effectLst/>
                <a:latin typeface="+mn-lt"/>
                <a:ea typeface="+mn-ea"/>
                <a:cs typeface="+mn-cs"/>
              </a:rPr>
              <a:t>660 </a:t>
            </a:r>
            <a:r>
              <a:rPr lang="sr-Cyrl-CS" sz="1200" kern="1200" dirty="0" smtClean="0">
                <a:solidFill>
                  <a:schemeClr val="tx1"/>
                </a:solidFill>
                <a:effectLst/>
                <a:latin typeface="+mn-lt"/>
                <a:ea typeface="+mn-ea"/>
                <a:cs typeface="+mn-cs"/>
              </a:rPr>
              <a:t>милиона КМ, односно 1</a:t>
            </a:r>
            <a:r>
              <a:rPr lang="sr-Cyrl-RS" sz="1200" kern="1200" dirty="0" smtClean="0">
                <a:solidFill>
                  <a:schemeClr val="tx1"/>
                </a:solidFill>
                <a:effectLst/>
                <a:latin typeface="+mn-lt"/>
                <a:ea typeface="+mn-ea"/>
                <a:cs typeface="+mn-cs"/>
              </a:rPr>
              <a:t>4</a:t>
            </a:r>
            <a:r>
              <a:rPr lang="sr-Cyrl-CS" sz="1200" kern="1200" dirty="0" smtClean="0">
                <a:solidFill>
                  <a:schemeClr val="tx1"/>
                </a:solidFill>
                <a:effectLst/>
                <a:latin typeface="+mn-lt"/>
                <a:ea typeface="+mn-ea"/>
                <a:cs typeface="+mn-cs"/>
              </a:rPr>
              <a:t>,</a:t>
            </a:r>
            <a:r>
              <a:rPr lang="sr-Latn-BA" sz="1200" kern="1200" dirty="0" smtClean="0">
                <a:solidFill>
                  <a:schemeClr val="tx1"/>
                </a:solidFill>
                <a:effectLst/>
                <a:latin typeface="+mn-lt"/>
                <a:ea typeface="+mn-ea"/>
                <a:cs typeface="+mn-cs"/>
              </a:rPr>
              <a:t>9</a:t>
            </a:r>
            <a:r>
              <a:rPr lang="sr-Cyrl-CS" sz="1200" kern="1200" dirty="0" smtClean="0">
                <a:solidFill>
                  <a:schemeClr val="tx1"/>
                </a:solidFill>
                <a:effectLst/>
                <a:latin typeface="+mn-lt"/>
                <a:ea typeface="+mn-ea"/>
                <a:cs typeface="+mn-cs"/>
              </a:rPr>
              <a:t>% и у </a:t>
            </a:r>
            <a:r>
              <a:rPr lang="sr-Cyrl-BA" sz="1200" kern="1200" dirty="0" smtClean="0">
                <a:solidFill>
                  <a:schemeClr val="tx1"/>
                </a:solidFill>
                <a:effectLst/>
                <a:latin typeface="+mn-lt"/>
                <a:ea typeface="+mn-ea"/>
                <a:cs typeface="+mn-cs"/>
              </a:rPr>
              <a:t>Хрватску </a:t>
            </a:r>
            <a:r>
              <a:rPr lang="sr-Cyrl-RS" sz="1200" kern="1200" dirty="0" smtClean="0">
                <a:solidFill>
                  <a:schemeClr val="tx1"/>
                </a:solidFill>
                <a:effectLst/>
                <a:latin typeface="+mn-lt"/>
                <a:ea typeface="+mn-ea"/>
                <a:cs typeface="+mn-cs"/>
              </a:rPr>
              <a:t>624</a:t>
            </a:r>
            <a:r>
              <a:rPr lang="sr-Cyrl-CS" sz="1200" kern="1200" dirty="0" smtClean="0">
                <a:solidFill>
                  <a:schemeClr val="tx1"/>
                </a:solidFill>
                <a:effectLst/>
                <a:latin typeface="+mn-lt"/>
                <a:ea typeface="+mn-ea"/>
                <a:cs typeface="+mn-cs"/>
              </a:rPr>
              <a:t> милиона КМ, односно 14,</a:t>
            </a:r>
            <a:r>
              <a:rPr lang="sr-Cyrl-BA" sz="1200" kern="1200" dirty="0" smtClean="0">
                <a:solidFill>
                  <a:schemeClr val="tx1"/>
                </a:solidFill>
                <a:effectLst/>
                <a:latin typeface="+mn-lt"/>
                <a:ea typeface="+mn-ea"/>
                <a:cs typeface="+mn-cs"/>
              </a:rPr>
              <a:t>1</a:t>
            </a:r>
            <a:r>
              <a:rPr lang="sr-Cyrl-CS" sz="1200" kern="1200" dirty="0" smtClean="0">
                <a:solidFill>
                  <a:schemeClr val="tx1"/>
                </a:solidFill>
                <a:effectLst/>
                <a:latin typeface="+mn-lt"/>
                <a:ea typeface="+mn-ea"/>
                <a:cs typeface="+mn-cs"/>
              </a:rPr>
              <a:t>% од укупно оствареног извоза. У истом периоду, </a:t>
            </a:r>
            <a:r>
              <a:rPr lang="sr-Cyrl-BA" sz="1200" kern="1200" dirty="0" smtClean="0">
                <a:solidFill>
                  <a:schemeClr val="tx1"/>
                </a:solidFill>
                <a:effectLst/>
                <a:latin typeface="+mn-lt"/>
                <a:ea typeface="+mn-ea"/>
                <a:cs typeface="+mn-cs"/>
              </a:rPr>
              <a:t>н</a:t>
            </a:r>
            <a:r>
              <a:rPr lang="sr-Cyrl-CS" sz="1200" kern="1200" dirty="0" smtClean="0">
                <a:solidFill>
                  <a:schemeClr val="tx1"/>
                </a:solidFill>
                <a:effectLst/>
                <a:latin typeface="+mn-lt"/>
                <a:ea typeface="+mn-ea"/>
                <a:cs typeface="+mn-cs"/>
              </a:rPr>
              <a:t>ајвише се увозило из Србије и то у вриједности од </a:t>
            </a:r>
            <a:r>
              <a:rPr lang="sr-Cyrl-RS" sz="1200" kern="1200" dirty="0" smtClean="0">
                <a:solidFill>
                  <a:schemeClr val="tx1"/>
                </a:solidFill>
                <a:effectLst/>
                <a:latin typeface="+mn-lt"/>
                <a:ea typeface="+mn-ea"/>
                <a:cs typeface="+mn-cs"/>
              </a:rPr>
              <a:t>милијарду и 39 </a:t>
            </a:r>
            <a:r>
              <a:rPr lang="sr-Cyrl-CS" sz="1200" kern="1200" dirty="0" smtClean="0">
                <a:solidFill>
                  <a:schemeClr val="tx1"/>
                </a:solidFill>
                <a:effectLst/>
                <a:latin typeface="+mn-lt"/>
                <a:ea typeface="+mn-ea"/>
                <a:cs typeface="+mn-cs"/>
              </a:rPr>
              <a:t>милион</a:t>
            </a:r>
            <a:r>
              <a:rPr lang="en-US" sz="1200" kern="1200" dirty="0" smtClean="0">
                <a:solidFill>
                  <a:schemeClr val="tx1"/>
                </a:solidFill>
                <a:effectLst/>
                <a:latin typeface="+mn-lt"/>
                <a:ea typeface="+mn-ea"/>
                <a:cs typeface="+mn-cs"/>
              </a:rPr>
              <a:t>a</a:t>
            </a:r>
            <a:r>
              <a:rPr lang="sr-Cyrl-CS" sz="1200" kern="1200" dirty="0" smtClean="0">
                <a:solidFill>
                  <a:schemeClr val="tx1"/>
                </a:solidFill>
                <a:effectLst/>
                <a:latin typeface="+mn-lt"/>
                <a:ea typeface="+mn-ea"/>
                <a:cs typeface="+mn-cs"/>
              </a:rPr>
              <a:t> КМ, односно 18,6% и из Италије, у вриједности од 833 милиона КМ, односно 14,</a:t>
            </a:r>
            <a:r>
              <a:rPr lang="sr-Cyrl-RS" sz="1200" kern="1200" dirty="0" smtClean="0">
                <a:solidFill>
                  <a:schemeClr val="tx1"/>
                </a:solidFill>
                <a:effectLst/>
                <a:latin typeface="+mn-lt"/>
                <a:ea typeface="+mn-ea"/>
                <a:cs typeface="+mn-cs"/>
              </a:rPr>
              <a:t>9%</a:t>
            </a:r>
            <a:r>
              <a:rPr lang="sr-Cyrl-CS" sz="1200" kern="1200" dirty="0" smtClean="0">
                <a:solidFill>
                  <a:schemeClr val="tx1"/>
                </a:solidFill>
                <a:effectLst/>
                <a:latin typeface="+mn-lt"/>
                <a:ea typeface="+mn-ea"/>
                <a:cs typeface="+mn-cs"/>
              </a:rPr>
              <a:t> од укупно оствареног увоза.</a:t>
            </a:r>
            <a:endParaRPr lang="en-US" sz="1200" kern="1200" dirty="0" smtClean="0">
              <a:solidFill>
                <a:schemeClr val="tx1"/>
              </a:solidFill>
              <a:effectLst/>
              <a:latin typeface="+mn-lt"/>
              <a:ea typeface="+mn-ea"/>
              <a:cs typeface="+mn-cs"/>
            </a:endParaRPr>
          </a:p>
          <a:p>
            <a:pPr algn="just"/>
            <a:endParaRPr lang="en-US" dirty="0" smtClean="0"/>
          </a:p>
          <a:p>
            <a:pPr algn="just"/>
            <a:r>
              <a:rPr lang="ru-RU" dirty="0" smtClean="0"/>
              <a:t>Посматрајући земље са највећим учешћем у обиму робне размјене са Републиком Српском,</a:t>
            </a:r>
            <a:r>
              <a:rPr lang="ru-RU" baseline="0" dirty="0" smtClean="0"/>
              <a:t> </a:t>
            </a:r>
            <a:r>
              <a:rPr lang="ru-RU" dirty="0" smtClean="0"/>
              <a:t>највећа покривеност увоза извозом </a:t>
            </a:r>
            <a:r>
              <a:rPr lang="sr-Cyrl-CS" dirty="0" smtClean="0"/>
              <a:t>у</a:t>
            </a:r>
            <a:r>
              <a:rPr lang="sr-Cyrl-CS" baseline="0" dirty="0" smtClean="0"/>
              <a:t> периоду </a:t>
            </a:r>
            <a:r>
              <a:rPr lang="sr-Cyrl-BA" dirty="0" smtClean="0"/>
              <a:t>јануар</a:t>
            </a:r>
            <a:r>
              <a:rPr lang="sr-Cyrl-BA" baseline="0" dirty="0" smtClean="0"/>
              <a:t> - децембар </a:t>
            </a:r>
            <a:r>
              <a:rPr lang="ru-RU" dirty="0" smtClean="0"/>
              <a:t>2021</a:t>
            </a:r>
            <a:r>
              <a:rPr lang="sr-Cyrl-CS" dirty="0" smtClean="0"/>
              <a:t>. </a:t>
            </a:r>
            <a:r>
              <a:rPr lang="ru-RU" dirty="0" smtClean="0"/>
              <a:t>године остварена је са Швајцарском и износи 814</a:t>
            </a:r>
            <a:r>
              <a:rPr lang="en-US" dirty="0" smtClean="0"/>
              <a:t>,</a:t>
            </a:r>
            <a:r>
              <a:rPr lang="sr-Cyrl-BA" dirty="0" smtClean="0"/>
              <a:t>4</a:t>
            </a:r>
            <a:r>
              <a:rPr lang="ru-RU" dirty="0" smtClean="0"/>
              <a:t>%, док је најмања покривеност остварена са </a:t>
            </a:r>
            <a:r>
              <a:rPr lang="sr-Cyrl-BA" dirty="0" smtClean="0"/>
              <a:t>Кином, 3</a:t>
            </a:r>
            <a:r>
              <a:rPr lang="ru-RU" dirty="0" smtClean="0"/>
              <a:t>,3%.</a:t>
            </a:r>
            <a:endParaRPr lang="en-US" dirty="0" smtClean="0"/>
          </a:p>
          <a:p>
            <a:pPr algn="just"/>
            <a:r>
              <a:rPr lang="ru-RU" dirty="0" smtClean="0"/>
              <a:t>        </a:t>
            </a:r>
            <a:endParaRPr lang="en-US" dirty="0" smtClean="0"/>
          </a:p>
          <a:p>
            <a:pPr algn="just"/>
            <a:r>
              <a:rPr lang="ru-RU" dirty="0" smtClean="0"/>
              <a:t>У</a:t>
            </a:r>
            <a:r>
              <a:rPr lang="sr-Cyrl-CS" baseline="0" dirty="0" smtClean="0"/>
              <a:t> периоду </a:t>
            </a:r>
            <a:r>
              <a:rPr lang="sr-Cyrl-BA" dirty="0" smtClean="0"/>
              <a:t>јануар</a:t>
            </a:r>
            <a:r>
              <a:rPr lang="sr-Cyrl-BA" baseline="0" dirty="0" smtClean="0"/>
              <a:t> - децембар </a:t>
            </a:r>
            <a:r>
              <a:rPr lang="ru-RU" dirty="0" smtClean="0"/>
              <a:t>2021</a:t>
            </a:r>
            <a:r>
              <a:rPr lang="sr-Cyrl-CS" dirty="0" smtClean="0"/>
              <a:t>. </a:t>
            </a:r>
            <a:r>
              <a:rPr lang="ru-RU" dirty="0" smtClean="0"/>
              <a:t>године, према економским групацијама земаља, највише се извозило у земље Европске уније (27</a:t>
            </a:r>
            <a:r>
              <a:rPr lang="ru-RU" baseline="0" dirty="0" smtClean="0"/>
              <a:t> чланица) 3 милијард</a:t>
            </a:r>
            <a:r>
              <a:rPr lang="sr-Latn-BA" baseline="0" dirty="0" smtClean="0"/>
              <a:t>e</a:t>
            </a:r>
            <a:r>
              <a:rPr lang="ru-RU" baseline="0" dirty="0" smtClean="0"/>
              <a:t> 214 </a:t>
            </a:r>
            <a:r>
              <a:rPr lang="sr-Cyrl-CS" dirty="0" smtClean="0"/>
              <a:t>милиона</a:t>
            </a:r>
            <a:r>
              <a:rPr lang="ru-RU" dirty="0" smtClean="0"/>
              <a:t> КМ, док се највише увозило такође из земаља Европске уније (27</a:t>
            </a:r>
            <a:r>
              <a:rPr lang="ru-RU" baseline="0" dirty="0" smtClean="0"/>
              <a:t> чланица) 3 милијарда</a:t>
            </a:r>
            <a:r>
              <a:rPr lang="sr-Cyrl-BA" baseline="0" dirty="0" smtClean="0"/>
              <a:t> </a:t>
            </a:r>
            <a:r>
              <a:rPr lang="ru-RU" baseline="0" dirty="0" smtClean="0"/>
              <a:t>227 </a:t>
            </a:r>
            <a:r>
              <a:rPr lang="sr-Cyrl-CS" dirty="0" smtClean="0"/>
              <a:t>милиона</a:t>
            </a:r>
            <a:r>
              <a:rPr lang="ru-RU" dirty="0" smtClean="0"/>
              <a:t> КМ.</a:t>
            </a:r>
            <a:endParaRPr lang="en-US" dirty="0"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5C0FB3-89A4-44A6-AD8F-869DEF52ABCA}" type="slidenum">
              <a:rPr lang="en-US" smtClean="0"/>
              <a:pPr/>
              <a:t>15</a:t>
            </a:fld>
            <a:endParaRPr lang="en-US" dirty="0" smtClean="0"/>
          </a:p>
        </p:txBody>
      </p:sp>
    </p:spTree>
    <p:extLst>
      <p:ext uri="{BB962C8B-B14F-4D97-AF65-F5344CB8AC3E}">
        <p14:creationId xmlns:p14="http://schemas.microsoft.com/office/powerpoint/2010/main" val="1448513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b="0" kern="1200" dirty="0" smtClean="0">
                <a:solidFill>
                  <a:schemeClr val="tx1"/>
                </a:solidFill>
                <a:effectLst/>
                <a:latin typeface="+mn-lt"/>
                <a:ea typeface="+mn-ea"/>
                <a:cs typeface="+mn-cs"/>
              </a:rPr>
              <a:t>Бруто домаћи производ у Републици Српској </a:t>
            </a:r>
            <a:r>
              <a:rPr lang="sr-Cyrl-CS" sz="1200" b="0" kern="1200" dirty="0" smtClean="0">
                <a:solidFill>
                  <a:schemeClr val="tx1"/>
                </a:solidFill>
                <a:effectLst/>
                <a:latin typeface="+mn-lt"/>
                <a:ea typeface="+mn-ea"/>
                <a:cs typeface="+mn-cs"/>
              </a:rPr>
              <a:t>за девет мјесеци 2021. године </a:t>
            </a:r>
            <a:r>
              <a:rPr lang="sr-Cyrl-BA" sz="1200" b="0" kern="1200" dirty="0" smtClean="0">
                <a:solidFill>
                  <a:schemeClr val="tx1"/>
                </a:solidFill>
                <a:effectLst/>
                <a:latin typeface="+mn-lt"/>
                <a:ea typeface="+mn-ea"/>
                <a:cs typeface="+mn-cs"/>
              </a:rPr>
              <a:t>износио је 8 милијарди и 931 милион КМ </a:t>
            </a:r>
            <a:r>
              <a:rPr lang="sr-Cyrl-CS" sz="1200" b="0" kern="1200" dirty="0" smtClean="0">
                <a:solidFill>
                  <a:schemeClr val="tx1"/>
                </a:solidFill>
                <a:effectLst/>
                <a:latin typeface="+mn-lt"/>
                <a:ea typeface="+mn-ea"/>
                <a:cs typeface="+mn-cs"/>
              </a:rPr>
              <a:t>и у односу на девет мјесеци 2020. године </a:t>
            </a:r>
            <a:r>
              <a:rPr lang="sr-Cyrl-BA" sz="1200" b="0" kern="1200" dirty="0" smtClean="0">
                <a:solidFill>
                  <a:schemeClr val="tx1"/>
                </a:solidFill>
                <a:effectLst/>
                <a:latin typeface="+mn-lt"/>
                <a:ea typeface="+mn-ea"/>
                <a:cs typeface="+mn-cs"/>
              </a:rPr>
              <a:t>номинално је већи за 9,4% а реално је већи за 6,1%. </a:t>
            </a:r>
            <a:endParaRPr lang="en-US" sz="1200" b="0" kern="1200" dirty="0" smtClean="0">
              <a:solidFill>
                <a:schemeClr val="tx1"/>
              </a:solidFill>
              <a:effectLst/>
              <a:latin typeface="+mn-lt"/>
              <a:ea typeface="+mn-ea"/>
              <a:cs typeface="+mn-cs"/>
            </a:endParaRPr>
          </a:p>
          <a:p>
            <a:pPr algn="just"/>
            <a:r>
              <a:rPr lang="sr-Cyrl-B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just"/>
            <a:r>
              <a:rPr lang="sr-Cyrl-BA" sz="1200" kern="1200" dirty="0" smtClean="0">
                <a:solidFill>
                  <a:schemeClr val="tx1"/>
                </a:solidFill>
                <a:effectLst/>
                <a:latin typeface="+mn-lt"/>
                <a:ea typeface="+mn-ea"/>
                <a:cs typeface="+mn-cs"/>
              </a:rPr>
              <a:t>Република Српска је у прва три тромјесечја 2021. године забиљежила раст економске активности,</a:t>
            </a:r>
            <a:r>
              <a:rPr lang="sr-Cyrl-BA" sz="1200" kern="1200" baseline="0" dirty="0" smtClean="0">
                <a:solidFill>
                  <a:schemeClr val="tx1"/>
                </a:solidFill>
                <a:effectLst/>
                <a:latin typeface="+mn-lt"/>
                <a:ea typeface="+mn-ea"/>
                <a:cs typeface="+mn-cs"/>
              </a:rPr>
              <a:t> а п</a:t>
            </a:r>
            <a:r>
              <a:rPr lang="sr-Cyrl-BA" sz="1200" kern="1200" dirty="0" smtClean="0">
                <a:solidFill>
                  <a:schemeClr val="tx1"/>
                </a:solidFill>
                <a:effectLst/>
                <a:latin typeface="+mn-lt"/>
                <a:ea typeface="+mn-ea"/>
                <a:cs typeface="+mn-cs"/>
              </a:rPr>
              <a:t>рема првим процјенама </a:t>
            </a:r>
            <a:r>
              <a:rPr lang="en-US" sz="1200" kern="1200" dirty="0" smtClean="0">
                <a:solidFill>
                  <a:schemeClr val="tx1"/>
                </a:solidFill>
                <a:effectLst/>
                <a:latin typeface="+mn-lt"/>
                <a:ea typeface="+mn-ea"/>
                <a:cs typeface="+mn-cs"/>
              </a:rPr>
              <a:t>у </a:t>
            </a:r>
            <a:r>
              <a:rPr lang="sr-Cyrl-BA" sz="1200" kern="1200" dirty="0" smtClean="0">
                <a:solidFill>
                  <a:schemeClr val="tx1"/>
                </a:solidFill>
                <a:effectLst/>
                <a:latin typeface="+mn-lt"/>
                <a:ea typeface="+mn-ea"/>
                <a:cs typeface="+mn-cs"/>
              </a:rPr>
              <a:t>првом, другом и трећем тромјесечју</a:t>
            </a:r>
            <a:r>
              <a:rPr lang="en-US" sz="1200" kern="1200" dirty="0" smtClean="0">
                <a:solidFill>
                  <a:schemeClr val="tx1"/>
                </a:solidFill>
                <a:effectLst/>
                <a:latin typeface="+mn-lt"/>
                <a:ea typeface="+mn-ea"/>
                <a:cs typeface="+mn-cs"/>
              </a:rPr>
              <a:t> 2021.</a:t>
            </a:r>
            <a:r>
              <a:rPr lang="sr-Cyrl-BA" sz="1200" kern="1200" dirty="0" smtClean="0">
                <a:solidFill>
                  <a:schemeClr val="tx1"/>
                </a:solidFill>
                <a:effectLst/>
                <a:latin typeface="+mn-lt"/>
                <a:ea typeface="+mn-ea"/>
                <a:cs typeface="+mn-cs"/>
              </a:rPr>
              <a:t> године у односу на иста томјесечја 2020. године остварен је реални раст од 2,1%, 10,0% и 6,1% респективно.</a:t>
            </a:r>
            <a:endParaRPr lang="en-US" sz="1200" kern="1200" dirty="0" smtClean="0">
              <a:solidFill>
                <a:schemeClr val="tx1"/>
              </a:solidFill>
              <a:effectLst/>
              <a:latin typeface="+mn-lt"/>
              <a:ea typeface="+mn-ea"/>
              <a:cs typeface="+mn-cs"/>
            </a:endParaRPr>
          </a:p>
          <a:p>
            <a:pPr algn="just"/>
            <a:r>
              <a:rPr lang="sr-Cyrl-B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just"/>
            <a:r>
              <a:rPr lang="sr-Cyrl-BA" sz="1200" kern="1200" dirty="0" smtClean="0">
                <a:solidFill>
                  <a:schemeClr val="tx1"/>
                </a:solidFill>
                <a:effectLst/>
                <a:latin typeface="+mn-lt"/>
                <a:ea typeface="+mn-ea"/>
                <a:cs typeface="+mn-cs"/>
              </a:rPr>
              <a:t>Бруто домаћи производ у Републици Српској за девет мјесеци 2021. године у поређењу са девет мјесеци 2019. године, која је предпандемијска година, имао је номинални раст од 8,0%, а реалан раст од 3,2%.</a:t>
            </a:r>
          </a:p>
          <a:p>
            <a:pPr algn="just"/>
            <a:endParaRPr lang="sr-Cyrl-BA"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5C0FB3-89A4-44A6-AD8F-869DEF52ABCA}" type="slidenum">
              <a:rPr lang="en-US" smtClean="0"/>
              <a:pPr/>
              <a:t>16</a:t>
            </a:fld>
            <a:endParaRPr lang="en-US" dirty="0" smtClean="0"/>
          </a:p>
        </p:txBody>
      </p:sp>
    </p:spTree>
    <p:extLst>
      <p:ext uri="{BB962C8B-B14F-4D97-AF65-F5344CB8AC3E}">
        <p14:creationId xmlns:p14="http://schemas.microsoft.com/office/powerpoint/2010/main" val="1418855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sz="1200" kern="1200" baseline="0" dirty="0" smtClean="0">
                <a:solidFill>
                  <a:schemeClr val="tx1"/>
                </a:solidFill>
                <a:effectLst/>
                <a:latin typeface="+mn-lt"/>
                <a:ea typeface="+mn-ea"/>
                <a:cs typeface="+mn-cs"/>
              </a:rPr>
              <a:t>У 2021. години Републику Српску посјетило 295 038 туриста, који су отварили 748 275 ноћења. </a:t>
            </a:r>
            <a:r>
              <a:rPr lang="sr-Cyrl-BA" sz="1200" b="0" kern="1200" dirty="0" smtClean="0">
                <a:solidFill>
                  <a:schemeClr val="tx1"/>
                </a:solidFill>
                <a:effectLst/>
                <a:latin typeface="+mn-lt"/>
                <a:ea typeface="+mn-ea"/>
                <a:cs typeface="+mn-cs"/>
              </a:rPr>
              <a:t>Недавно</a:t>
            </a:r>
            <a:r>
              <a:rPr lang="sr-Cyrl-BA" sz="1200" b="0" kern="1200" baseline="0" dirty="0" smtClean="0">
                <a:solidFill>
                  <a:schemeClr val="tx1"/>
                </a:solidFill>
                <a:effectLst/>
                <a:latin typeface="+mn-lt"/>
                <a:ea typeface="+mn-ea"/>
                <a:cs typeface="+mn-cs"/>
              </a:rPr>
              <a:t> је Свјетска туристичка организација објавила да је свјетска туристичка индустрија у 2021. години остварила раст од 4% у односу на 2020. годину, али да су сви показатељи далеко испод нивоа од прије пандемије, а стручњаци из ове индустрије не очекују потпуни опоравак прије 2024. године.</a:t>
            </a:r>
            <a:endParaRPr lang="sr-Cyrl-BA" sz="1200" b="0" kern="1200" dirty="0" smtClean="0">
              <a:solidFill>
                <a:schemeClr val="tx1"/>
              </a:solidFill>
              <a:effectLst/>
              <a:latin typeface="+mn-lt"/>
              <a:ea typeface="+mn-ea"/>
              <a:cs typeface="+mn-cs"/>
            </a:endParaRPr>
          </a:p>
          <a:p>
            <a:pPr algn="just"/>
            <a:endParaRPr lang="sr-Cyrl-BA" sz="1200" kern="1200" dirty="0" smtClean="0">
              <a:solidFill>
                <a:schemeClr val="tx1"/>
              </a:solidFill>
              <a:effectLst/>
              <a:latin typeface="+mn-lt"/>
              <a:ea typeface="+mn-ea"/>
              <a:cs typeface="+mn-cs"/>
            </a:endParaRPr>
          </a:p>
          <a:p>
            <a:pPr algn="just"/>
            <a:r>
              <a:rPr lang="sr-Cyrl-BA" sz="1200" kern="1200" dirty="0" smtClean="0">
                <a:solidFill>
                  <a:schemeClr val="tx1"/>
                </a:solidFill>
                <a:effectLst/>
                <a:latin typeface="+mn-lt"/>
                <a:ea typeface="+mn-ea"/>
                <a:cs typeface="+mn-cs"/>
              </a:rPr>
              <a:t>И у Републици Српској туризам је био међу најпогођенијим индустријама. Ипак, он показује знакове снажног опоравка, јер је у односу</a:t>
            </a:r>
            <a:r>
              <a:rPr lang="sr-Cyrl-BA" sz="1200" kern="1200" baseline="0" dirty="0" smtClean="0">
                <a:solidFill>
                  <a:schemeClr val="tx1"/>
                </a:solidFill>
                <a:effectLst/>
                <a:latin typeface="+mn-lt"/>
                <a:ea typeface="+mn-ea"/>
                <a:cs typeface="+mn-cs"/>
              </a:rPr>
              <a:t> на поменутих 4% раста у 2021. години на глобалном нивоу, у Републици Српској тај раст износио 55,1% када су у питању доласци туриста, односно 40,8% када говоримо о ноћењима туриста.</a:t>
            </a:r>
          </a:p>
          <a:p>
            <a:pPr algn="just"/>
            <a:endParaRPr lang="sr-Cyrl-BA" sz="1200" kern="1200" baseline="0" dirty="0" smtClean="0">
              <a:solidFill>
                <a:schemeClr val="tx1"/>
              </a:solidFill>
              <a:effectLst/>
              <a:latin typeface="+mn-lt"/>
              <a:ea typeface="+mn-ea"/>
              <a:cs typeface="+mn-cs"/>
            </a:endParaRPr>
          </a:p>
          <a:p>
            <a:pPr algn="just"/>
            <a:r>
              <a:rPr lang="sr-Cyrl-BA" sz="1200" kern="1200" baseline="0" dirty="0" smtClean="0">
                <a:solidFill>
                  <a:schemeClr val="tx1"/>
                </a:solidFill>
                <a:effectLst/>
                <a:latin typeface="+mn-lt"/>
                <a:ea typeface="+mn-ea"/>
                <a:cs typeface="+mn-cs"/>
              </a:rPr>
              <a:t>У односу на 2019. годину која је била рекордна када је у питању туризам у Републици Српској, број долазак туриста мањи је 26,3%, а број ноћења за 23,1%. Ипак, снажан раст у 2021. години који је пуно виши од раста на глобалном нивоу даје нам за право да се надамо да ћемо ниво од прије пандемије достићи и прије прогнозиране 2024. године.</a:t>
            </a:r>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5C0FB3-89A4-44A6-AD8F-869DEF52ABCA}" type="slidenum">
              <a:rPr lang="en-US" smtClean="0"/>
              <a:pPr/>
              <a:t>17</a:t>
            </a:fld>
            <a:endParaRPr lang="en-US" dirty="0" smtClean="0"/>
          </a:p>
        </p:txBody>
      </p:sp>
    </p:spTree>
    <p:extLst>
      <p:ext uri="{BB962C8B-B14F-4D97-AF65-F5344CB8AC3E}">
        <p14:creationId xmlns:p14="http://schemas.microsoft.com/office/powerpoint/2010/main" val="4087607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b="0" kern="1200" dirty="0" smtClean="0">
                <a:solidFill>
                  <a:schemeClr val="tx1"/>
                </a:solidFill>
                <a:effectLst/>
                <a:latin typeface="+mn-lt"/>
                <a:ea typeface="+mn-ea"/>
                <a:cs typeface="+mn-cs"/>
              </a:rPr>
              <a:t>Додатни</a:t>
            </a:r>
            <a:r>
              <a:rPr lang="sr-Cyrl-BA" sz="1200" b="0" kern="1200" baseline="0" dirty="0" smtClean="0">
                <a:solidFill>
                  <a:schemeClr val="tx1"/>
                </a:solidFill>
                <a:effectLst/>
                <a:latin typeface="+mn-lt"/>
                <a:ea typeface="+mn-ea"/>
                <a:cs typeface="+mn-cs"/>
              </a:rPr>
              <a:t> оптимизам уливају и децембарски подаци, када је Републику Српску посјетило 26 980 туриста, који су остварили 56 464 ноћења. У односу на децембар 2020. године, број долазака био је већи за 86,9%, а ноћења за 83%. Надамо се да ће такав трнед бити настављен и у 2022. години.</a:t>
            </a:r>
          </a:p>
          <a:p>
            <a:pPr algn="just"/>
            <a:endParaRPr lang="sr-Cyrl-BA" sz="1200" b="0" kern="1200" baseline="0" dirty="0" smtClean="0">
              <a:solidFill>
                <a:schemeClr val="tx1"/>
              </a:solidFill>
              <a:effectLst/>
              <a:latin typeface="+mn-lt"/>
              <a:ea typeface="+mn-ea"/>
              <a:cs typeface="+mn-cs"/>
            </a:endParaRPr>
          </a:p>
          <a:p>
            <a:pPr algn="just"/>
            <a:r>
              <a:rPr lang="sr-Cyrl-BA" sz="1200" b="0" kern="1200" baseline="0" dirty="0" smtClean="0">
                <a:solidFill>
                  <a:schemeClr val="tx1"/>
                </a:solidFill>
                <a:effectLst/>
                <a:latin typeface="+mn-lt"/>
                <a:ea typeface="+mn-ea"/>
                <a:cs typeface="+mn-cs"/>
              </a:rPr>
              <a:t>Иначе, највећи број ноћења у току 2021. године остварили су туристи из Србије 119 460, из Хрватске 43 616, Словеније 19 313... Забиљежено је 3 667 туриста из Сједињених Америчких Држава, 1 389 из Израела и 1 242 из Кине.</a:t>
            </a:r>
          </a:p>
          <a:p>
            <a:pPr algn="just"/>
            <a:endParaRPr lang="sr-Cyrl-BA" sz="1200" b="0" kern="1200" baseline="0" dirty="0" smtClean="0">
              <a:solidFill>
                <a:schemeClr val="tx1"/>
              </a:solidFill>
              <a:effectLst/>
              <a:latin typeface="+mn-lt"/>
              <a:ea typeface="+mn-ea"/>
              <a:cs typeface="+mn-cs"/>
            </a:endParaRPr>
          </a:p>
          <a:p>
            <a:pPr algn="just"/>
            <a:r>
              <a:rPr lang="sr-Cyrl-BA" sz="1200" b="0" kern="1200" baseline="0" dirty="0" smtClean="0">
                <a:solidFill>
                  <a:schemeClr val="tx1"/>
                </a:solidFill>
                <a:effectLst/>
                <a:latin typeface="+mn-lt"/>
                <a:ea typeface="+mn-ea"/>
                <a:cs typeface="+mn-cs"/>
              </a:rPr>
              <a:t>Када је ријеч о подјели на домаће и стране туристе, домаћи туристи су у 2021. години остварили 478 830 ноћења од чега највише у бањским мјестима 231 076, док су страни туристи остварили 269 445 ноћења, од чега највише у осталим туристичким мјестима 142 129, потом у планинским мјестима 65 079. </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effectLst/>
                <a:latin typeface="+mn-lt"/>
                <a:ea typeface="+mn-ea"/>
                <a:cs typeface="+mn-cs"/>
              </a:rPr>
              <a:t>*Остала туристичка мјеста су друга мјеста која посједују атрактивне факторе (нпр. климатске, затим културно-историјске споменике и сл.), ријечна и језерска мјеста</a:t>
            </a:r>
            <a:r>
              <a:rPr lang="en-GB" sz="1200" kern="1200" baseline="0" dirty="0" smtClean="0">
                <a:solidFill>
                  <a:schemeClr val="tx1"/>
                </a:solidFill>
                <a:effectLst/>
                <a:latin typeface="+mn-lt"/>
                <a:ea typeface="+mn-ea"/>
                <a:cs typeface="+mn-cs"/>
              </a:rPr>
              <a:t> </a:t>
            </a:r>
            <a:r>
              <a:rPr lang="sr-Cyrl-RS" sz="1200" kern="1200" baseline="0" dirty="0" smtClean="0">
                <a:solidFill>
                  <a:schemeClr val="tx1"/>
                </a:solidFill>
                <a:effectLst/>
                <a:latin typeface="+mn-lt"/>
                <a:ea typeface="+mn-ea"/>
                <a:cs typeface="+mn-cs"/>
              </a:rPr>
              <a:t>(градови)</a:t>
            </a:r>
            <a:r>
              <a:rPr lang="ru-RU" sz="1200" kern="1200" baseline="0" dirty="0" smtClean="0">
                <a:solidFill>
                  <a:schemeClr val="tx1"/>
                </a:solidFill>
                <a:effectLst/>
                <a:latin typeface="+mn-lt"/>
                <a:ea typeface="+mn-ea"/>
                <a:cs typeface="+mn-cs"/>
              </a:rPr>
              <a:t>.</a:t>
            </a:r>
          </a:p>
          <a:p>
            <a:pPr algn="just"/>
            <a:r>
              <a:rPr lang="sr-Cyrl-BA" sz="1200" b="0" kern="1200" baseline="0" dirty="0" smtClean="0">
                <a:solidFill>
                  <a:schemeClr val="tx1"/>
                </a:solidFill>
                <a:effectLst/>
                <a:latin typeface="+mn-lt"/>
                <a:ea typeface="+mn-ea"/>
                <a:cs typeface="+mn-cs"/>
              </a:rPr>
              <a:t> </a:t>
            </a:r>
            <a:endParaRPr lang="sr-Cyrl-BA" sz="1200" kern="1200" dirty="0" smtClean="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5C0FB3-89A4-44A6-AD8F-869DEF52ABCA}" type="slidenum">
              <a:rPr lang="en-US" smtClean="0"/>
              <a:pPr/>
              <a:t>18</a:t>
            </a:fld>
            <a:endParaRPr lang="en-US" dirty="0" smtClean="0"/>
          </a:p>
        </p:txBody>
      </p:sp>
    </p:spTree>
    <p:extLst>
      <p:ext uri="{BB962C8B-B14F-4D97-AF65-F5344CB8AC3E}">
        <p14:creationId xmlns:p14="http://schemas.microsoft.com/office/powerpoint/2010/main" val="360318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sz="1200" b="0" kern="1200" dirty="0" smtClean="0">
                <a:solidFill>
                  <a:schemeClr val="tx1"/>
                </a:solidFill>
                <a:effectLst/>
                <a:latin typeface="+mn-lt"/>
                <a:ea typeface="+mn-ea"/>
                <a:cs typeface="+mn-cs"/>
              </a:rPr>
              <a:t>За крај,</a:t>
            </a:r>
            <a:r>
              <a:rPr lang="sr-Cyrl-BA" sz="1200" b="0" kern="1200" baseline="0" dirty="0" smtClean="0">
                <a:solidFill>
                  <a:schemeClr val="tx1"/>
                </a:solidFill>
                <a:effectLst/>
                <a:latin typeface="+mn-lt"/>
                <a:ea typeface="+mn-ea"/>
                <a:cs typeface="+mn-cs"/>
              </a:rPr>
              <a:t> дужни смо</a:t>
            </a:r>
            <a:r>
              <a:rPr lang="sr-Cyrl-BA" sz="1200" b="0" kern="1200" dirty="0" smtClean="0">
                <a:solidFill>
                  <a:schemeClr val="tx1"/>
                </a:solidFill>
                <a:effectLst/>
                <a:latin typeface="+mn-lt"/>
                <a:ea typeface="+mn-ea"/>
                <a:cs typeface="+mn-cs"/>
              </a:rPr>
              <a:t> да јавности представимо резултате</a:t>
            </a:r>
            <a:r>
              <a:rPr lang="sr-Cyrl-BA" sz="1200" b="0" kern="1200" baseline="0" dirty="0" smtClean="0">
                <a:solidFill>
                  <a:schemeClr val="tx1"/>
                </a:solidFill>
                <a:effectLst/>
                <a:latin typeface="+mn-lt"/>
                <a:ea typeface="+mn-ea"/>
                <a:cs typeface="+mn-cs"/>
              </a:rPr>
              <a:t> нашег рада, с</a:t>
            </a:r>
            <a:r>
              <a:rPr lang="sr-Cyrl-BA" sz="1200" b="0" kern="1200" dirty="0" smtClean="0">
                <a:solidFill>
                  <a:schemeClr val="tx1"/>
                </a:solidFill>
                <a:effectLst/>
                <a:latin typeface="+mn-lt"/>
                <a:ea typeface="+mn-ea"/>
                <a:cs typeface="+mn-cs"/>
              </a:rPr>
              <a:t> обзиром на то да је</a:t>
            </a:r>
            <a:r>
              <a:rPr lang="sr-Latn-BA" sz="1200" b="0" kern="1200" dirty="0" smtClean="0">
                <a:solidFill>
                  <a:schemeClr val="tx1"/>
                </a:solidFill>
                <a:effectLst/>
                <a:latin typeface="+mn-lt"/>
                <a:ea typeface="+mn-ea"/>
                <a:cs typeface="+mn-cs"/>
              </a:rPr>
              <a:t> 2021.</a:t>
            </a:r>
            <a:r>
              <a:rPr lang="sr-Cyrl-BA" sz="1200" b="0" kern="1200" baseline="0" dirty="0" smtClean="0">
                <a:solidFill>
                  <a:schemeClr val="tx1"/>
                </a:solidFill>
                <a:effectLst/>
                <a:latin typeface="+mn-lt"/>
                <a:ea typeface="+mn-ea"/>
                <a:cs typeface="+mn-cs"/>
              </a:rPr>
              <a:t> година</a:t>
            </a:r>
            <a:r>
              <a:rPr lang="sr-Latn-BA" sz="1200" b="0" kern="1200" baseline="0" dirty="0" smtClean="0">
                <a:solidFill>
                  <a:schemeClr val="tx1"/>
                </a:solidFill>
                <a:effectLst/>
                <a:latin typeface="+mn-lt"/>
                <a:ea typeface="+mn-ea"/>
                <a:cs typeface="+mn-cs"/>
              </a:rPr>
              <a:t> </a:t>
            </a:r>
            <a:r>
              <a:rPr lang="sr-Cyrl-BA" sz="1200" b="0" kern="1200" baseline="0" dirty="0" smtClean="0">
                <a:solidFill>
                  <a:schemeClr val="tx1"/>
                </a:solidFill>
                <a:effectLst/>
                <a:latin typeface="+mn-lt"/>
                <a:ea typeface="+mn-ea"/>
                <a:cs typeface="+mn-cs"/>
              </a:rPr>
              <a:t>завршена. </a:t>
            </a:r>
            <a:r>
              <a:rPr lang="sr-Cyrl-CS" sz="1200" kern="1200" dirty="0" smtClean="0">
                <a:solidFill>
                  <a:schemeClr val="tx1"/>
                </a:solidFill>
                <a:effectLst/>
                <a:latin typeface="+mn-lt"/>
                <a:ea typeface="+mn-ea"/>
                <a:cs typeface="+mn-cs"/>
              </a:rPr>
              <a:t>Од укупно 247 планираних </a:t>
            </a:r>
            <a:r>
              <a:rPr lang="ru-RU" sz="1200" kern="1200" dirty="0" smtClean="0">
                <a:solidFill>
                  <a:schemeClr val="tx1"/>
                </a:solidFill>
                <a:effectLst/>
                <a:latin typeface="+mn-lt"/>
                <a:ea typeface="+mn-ea"/>
                <a:cs typeface="+mn-cs"/>
              </a:rPr>
              <a:t>статистичких </a:t>
            </a:r>
            <a:r>
              <a:rPr lang="sr-Cyrl-CS" sz="1200" kern="1200" dirty="0" smtClean="0">
                <a:solidFill>
                  <a:schemeClr val="tx1"/>
                </a:solidFill>
                <a:effectLst/>
                <a:latin typeface="+mn-lt"/>
                <a:ea typeface="+mn-ea"/>
                <a:cs typeface="+mn-cs"/>
              </a:rPr>
              <a:t>активности, у 2021. години завршене су </a:t>
            </a:r>
            <a:r>
              <a:rPr lang="ru-RU" sz="1200" kern="1200" dirty="0" smtClean="0">
                <a:solidFill>
                  <a:schemeClr val="tx1"/>
                </a:solidFill>
                <a:effectLst/>
                <a:latin typeface="+mn-lt"/>
                <a:ea typeface="+mn-ea"/>
                <a:cs typeface="+mn-cs"/>
              </a:rPr>
              <a:t>243 активности и то </a:t>
            </a:r>
            <a:r>
              <a:rPr lang="sr-Cyrl-CS" sz="1200" kern="1200" dirty="0" smtClean="0">
                <a:solidFill>
                  <a:schemeClr val="tx1"/>
                </a:solidFill>
                <a:effectLst/>
                <a:latin typeface="+mn-lt"/>
                <a:ea typeface="+mn-ea"/>
                <a:cs typeface="+mn-cs"/>
              </a:rPr>
              <a:t>у областима </a:t>
            </a:r>
            <a:r>
              <a:rPr lang="sr-Cyrl-BA" sz="1200" kern="1200" dirty="0" smtClean="0">
                <a:solidFill>
                  <a:schemeClr val="tx1"/>
                </a:solidFill>
                <a:effectLst/>
                <a:latin typeface="+mn-lt"/>
                <a:ea typeface="+mn-ea"/>
                <a:cs typeface="+mn-cs"/>
              </a:rPr>
              <a:t>демографских и социјалних статистика, </a:t>
            </a:r>
            <a:r>
              <a:rPr lang="sr-Cyrl-CS" sz="1200" kern="1200" dirty="0" smtClean="0">
                <a:solidFill>
                  <a:schemeClr val="tx1"/>
                </a:solidFill>
                <a:effectLst/>
                <a:latin typeface="+mn-lt"/>
                <a:ea typeface="+mn-ea"/>
                <a:cs typeface="+mn-cs"/>
              </a:rPr>
              <a:t>економских статистика, секторских статистика, животне средине и мултидоменских статистика, као и у области методологија прикупљања података, обраде, анализе и дисеминације. Ни</a:t>
            </a:r>
            <a:r>
              <a:rPr lang="sr-Latn-BA" sz="1200" kern="1200" dirty="0" smtClean="0">
                <a:solidFill>
                  <a:schemeClr val="tx1"/>
                </a:solidFill>
                <a:effectLst/>
                <a:latin typeface="+mn-lt"/>
                <a:ea typeface="+mn-ea"/>
                <a:cs typeface="+mn-cs"/>
              </a:rPr>
              <a:t>су</a:t>
            </a:r>
            <a:r>
              <a:rPr lang="sr-Cyrl-CS" sz="1200" kern="1200" dirty="0" smtClean="0">
                <a:solidFill>
                  <a:schemeClr val="tx1"/>
                </a:solidFill>
                <a:effectLst/>
                <a:latin typeface="+mn-lt"/>
                <a:ea typeface="+mn-ea"/>
                <a:cs typeface="+mn-cs"/>
              </a:rPr>
              <a:t> реализован</a:t>
            </a:r>
            <a:r>
              <a:rPr lang="sr-Latn-BA" sz="1200" kern="1200" dirty="0" smtClean="0">
                <a:solidFill>
                  <a:schemeClr val="tx1"/>
                </a:solidFill>
                <a:effectLst/>
                <a:latin typeface="+mn-lt"/>
                <a:ea typeface="+mn-ea"/>
                <a:cs typeface="+mn-cs"/>
              </a:rPr>
              <a:t>е </a:t>
            </a:r>
            <a:r>
              <a:rPr lang="sr-Cyrl-BA" sz="1200" kern="1200" dirty="0" smtClean="0">
                <a:solidFill>
                  <a:schemeClr val="tx1"/>
                </a:solidFill>
                <a:effectLst/>
                <a:latin typeface="+mn-lt"/>
                <a:ea typeface="+mn-ea"/>
                <a:cs typeface="+mn-cs"/>
              </a:rPr>
              <a:t>четири </a:t>
            </a:r>
            <a:r>
              <a:rPr lang="en-US" sz="1200" kern="1200" dirty="0" smtClean="0">
                <a:solidFill>
                  <a:schemeClr val="tx1"/>
                </a:solidFill>
                <a:effectLst/>
                <a:latin typeface="+mn-lt"/>
                <a:ea typeface="+mn-ea"/>
                <a:cs typeface="+mn-cs"/>
              </a:rPr>
              <a:t>активности,</a:t>
            </a:r>
            <a:r>
              <a:rPr lang="sr-Cyrl-BA" sz="1200" kern="1200" dirty="0" smtClean="0">
                <a:solidFill>
                  <a:schemeClr val="tx1"/>
                </a:solidFill>
                <a:effectLst/>
                <a:latin typeface="+mn-lt"/>
                <a:ea typeface="+mn-ea"/>
                <a:cs typeface="+mn-cs"/>
              </a:rPr>
              <a:t> и то из објективних и </a:t>
            </a:r>
            <a:r>
              <a:rPr lang="sr-Cyrl-BA" sz="1200" kern="1200" baseline="0" dirty="0" smtClean="0">
                <a:solidFill>
                  <a:schemeClr val="tx1"/>
                </a:solidFill>
                <a:effectLst/>
                <a:latin typeface="+mn-lt"/>
                <a:ea typeface="+mn-ea"/>
                <a:cs typeface="+mn-cs"/>
              </a:rPr>
              <a:t>оправданих разлога, јер или није постојала појава која је предмет испитивања или је у питању била епидемилошка ситуација.</a:t>
            </a:r>
            <a:endParaRPr lang="en-US" sz="1200" kern="1200" dirty="0" smtClean="0">
              <a:solidFill>
                <a:schemeClr val="tx1"/>
              </a:solidFill>
              <a:effectLst/>
              <a:latin typeface="+mn-lt"/>
              <a:ea typeface="+mn-ea"/>
              <a:cs typeface="+mn-cs"/>
            </a:endParaRPr>
          </a:p>
          <a:p>
            <a:pPr algn="just"/>
            <a:endParaRPr lang="sr-Cyrl-BA" sz="1200" b="0" kern="1200" baseline="0" dirty="0" smtClean="0">
              <a:solidFill>
                <a:schemeClr val="tx1"/>
              </a:solidFill>
              <a:effectLst/>
              <a:latin typeface="+mn-lt"/>
              <a:ea typeface="+mn-ea"/>
              <a:cs typeface="+mn-cs"/>
            </a:endParaRPr>
          </a:p>
          <a:p>
            <a:pPr algn="just"/>
            <a:endParaRPr lang="sr-Cyrl-BA" sz="1200" b="0" kern="1200" baseline="0" dirty="0" smtClean="0">
              <a:solidFill>
                <a:schemeClr val="tx1"/>
              </a:solidFill>
              <a:effectLst/>
              <a:latin typeface="+mn-lt"/>
              <a:ea typeface="+mn-ea"/>
              <a:cs typeface="+mn-cs"/>
            </a:endParaRPr>
          </a:p>
          <a:p>
            <a:pPr algn="just"/>
            <a:r>
              <a:rPr lang="sr-Cyrl-BA" sz="1200" b="1" kern="1200" dirty="0" smtClean="0">
                <a:solidFill>
                  <a:schemeClr val="tx1"/>
                </a:solidFill>
                <a:effectLst/>
                <a:latin typeface="+mn-lt"/>
                <a:ea typeface="+mn-ea"/>
                <a:cs typeface="+mn-cs"/>
              </a:rPr>
              <a:t>ДЕТАЉНИЈЕ О НЕРАЛИЗОВАНИМ АКТИВНОСТИМА: Иако је била планирана, Анкета о приходима и условима живота није реализована, јер су статистичке институције крајем 2020. године (а након што је План рада за 2021. годину упућен у процедуру усвајања) донијеле одлуку да се средства намијењена за ову анкету преусмјере за наставак реализације Анкете о потрошњи домаћинстава, због значаја података који се прикупљају овом анкетом. У области саобраћаја нису реализоване двије активности (једна у области </a:t>
            </a:r>
            <a:r>
              <a:rPr lang="en-US" sz="1200" b="1" kern="1200" dirty="0" smtClean="0">
                <a:solidFill>
                  <a:schemeClr val="tx1"/>
                </a:solidFill>
                <a:effectLst/>
                <a:latin typeface="+mn-lt"/>
                <a:ea typeface="+mn-ea"/>
                <a:cs typeface="+mn-cs"/>
              </a:rPr>
              <a:t>ријечног</a:t>
            </a:r>
            <a:r>
              <a:rPr lang="sr-Cyrl-BA"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а друга у области ваздушног саобраћаја</a:t>
            </a:r>
            <a:r>
              <a:rPr lang="sr-Cyrl-BA"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и то због непостојања појаве која је предмет посматрања</a:t>
            </a:r>
            <a:r>
              <a:rPr lang="sr-Cyrl-BA" sz="1200" b="1" kern="1200" dirty="0" smtClean="0">
                <a:solidFill>
                  <a:schemeClr val="tx1"/>
                </a:solidFill>
                <a:effectLst/>
                <a:latin typeface="+mn-lt"/>
                <a:ea typeface="+mn-ea"/>
                <a:cs typeface="+mn-cs"/>
              </a:rPr>
              <a:t>, док у области туризма није реализовано анкетно истраживање – Потражна страна статистике туризма, која није реализована због епидемиолошке ситуације.</a:t>
            </a:r>
          </a:p>
          <a:p>
            <a:pPr algn="just"/>
            <a:endParaRPr lang="sr-Cyrl-BA" sz="1200" b="0" kern="1200" baseline="0" dirty="0" smtClean="0">
              <a:solidFill>
                <a:schemeClr val="tx1"/>
              </a:solidFill>
              <a:effectLst/>
              <a:latin typeface="+mn-lt"/>
              <a:ea typeface="+mn-ea"/>
              <a:cs typeface="+mn-cs"/>
            </a:endParaRPr>
          </a:p>
          <a:p>
            <a:pPr algn="just"/>
            <a:r>
              <a:rPr lang="sr-Cyrl-BA" sz="1200" b="0" kern="1200" baseline="0" dirty="0" smtClean="0">
                <a:solidFill>
                  <a:schemeClr val="tx1"/>
                </a:solidFill>
                <a:effectLst/>
                <a:latin typeface="+mn-lt"/>
                <a:ea typeface="+mn-ea"/>
                <a:cs typeface="+mn-cs"/>
              </a:rPr>
              <a:t>И поред тога, а узимајући у обзир поменуту ситуацију око вируса короне, Завод је у 2021. години успио да реализује рекордан број анкета, као што су континуирана Анкета о радној снази, Анкета о употреби информационо-комуникационих технологија у предузећима, те домаћинствима и појединачно, двије анкете у области пољопрвиреде, Анкета о потрошњи домаћинстава, радили смо на изради новог мастер узорка и др.</a:t>
            </a:r>
            <a:endParaRPr lang="sr-Cyrl-BA" sz="1200" b="0" kern="1200" dirty="0" smtClean="0">
              <a:solidFill>
                <a:schemeClr val="tx1"/>
              </a:solidFill>
              <a:effectLst/>
              <a:latin typeface="+mn-lt"/>
              <a:ea typeface="+mn-ea"/>
              <a:cs typeface="+mn-cs"/>
            </a:endParaRPr>
          </a:p>
          <a:p>
            <a:pPr algn="just"/>
            <a:endParaRPr lang="sr-Cyrl-BA" sz="1200" kern="1200" dirty="0" smtClean="0">
              <a:solidFill>
                <a:schemeClr val="tx1"/>
              </a:solidFill>
              <a:latin typeface="+mn-lt"/>
              <a:ea typeface="+mn-ea"/>
              <a:cs typeface="+mn-cs"/>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sz="1200" b="0" kern="1200" baseline="0" dirty="0" smtClean="0">
                <a:solidFill>
                  <a:schemeClr val="tx1"/>
                </a:solidFill>
                <a:effectLst/>
                <a:latin typeface="+mn-lt"/>
                <a:ea typeface="+mn-ea"/>
                <a:cs typeface="+mn-cs"/>
              </a:rPr>
              <a:t>Када је ријеч само о публиковању, у току 2021. године Завод је имао 464 објављена саопштења, билтена, прегледа и комплексних публикација, што нас чини једним од највећих издавача у РС и БиХ.</a:t>
            </a:r>
          </a:p>
          <a:p>
            <a:pPr algn="just"/>
            <a:endParaRPr lang="en-US" sz="1200" kern="1200" dirty="0">
              <a:solidFill>
                <a:schemeClr val="tx1"/>
              </a:solidFill>
              <a:latin typeface="+mn-lt"/>
              <a:ea typeface="+mn-ea"/>
              <a:cs typeface="+mn-cs"/>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531F1-78AB-4797-841C-4D846279D360}" type="slidenum">
              <a:rPr lang="en-US" smtClean="0"/>
              <a:pPr/>
              <a:t>19</a:t>
            </a:fld>
            <a:endParaRPr lang="en-US" dirty="0" smtClean="0"/>
          </a:p>
        </p:txBody>
      </p:sp>
    </p:spTree>
    <p:extLst>
      <p:ext uri="{BB962C8B-B14F-4D97-AF65-F5344CB8AC3E}">
        <p14:creationId xmlns:p14="http://schemas.microsoft.com/office/powerpoint/2010/main" val="200422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dirty="0" smtClean="0">
                <a:effectLst/>
              </a:rPr>
              <a:t>Прије</a:t>
            </a:r>
            <a:r>
              <a:rPr lang="sr-Cyrl-BA" baseline="0" dirty="0" smtClean="0">
                <a:effectLst/>
              </a:rPr>
              <a:t> него што почнемо са статистичким показатељима у 2021. години, као и у децембру 2021. године, желимо да вам представимо наше најважније годишње публикације, које по обичају објављујемо крајем године. Оне су сада одштамапне, па је ово права прилика да их представимо, јер су истинска ризница статистичких података за Републику Српску.</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sr-Cyrl-BA" baseline="0" dirty="0" smtClean="0">
              <a:effectLst/>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baseline="0" dirty="0" smtClean="0">
                <a:effectLst/>
              </a:rPr>
              <a:t>Почећемо од најсложеније, а то је Статистички годишњак</a:t>
            </a:r>
            <a:r>
              <a:rPr lang="sr-Latn-BA" baseline="0" dirty="0" smtClean="0">
                <a:effectLst/>
              </a:rPr>
              <a:t>, </a:t>
            </a:r>
            <a:r>
              <a:rPr lang="sr-Cyrl-BA" baseline="0" dirty="0" smtClean="0">
                <a:effectLst/>
              </a:rPr>
              <a:t>који је објављен 30. новембра 2021. </a:t>
            </a:r>
            <a:r>
              <a:rPr lang="ru-RU" sz="1200" b="0" i="0" kern="1200" baseline="0" dirty="0" smtClean="0">
                <a:solidFill>
                  <a:schemeClr val="tx1"/>
                </a:solidFill>
                <a:effectLst/>
                <a:latin typeface="+mn-lt"/>
                <a:ea typeface="+mn-ea"/>
                <a:cs typeface="+mn-cs"/>
              </a:rPr>
              <a:t>Ова капитална публикација </a:t>
            </a:r>
            <a:r>
              <a:rPr lang="ru-RU" sz="1200" b="0" i="0" kern="1200" dirty="0" smtClean="0">
                <a:solidFill>
                  <a:schemeClr val="tx1"/>
                </a:solidFill>
                <a:effectLst/>
                <a:latin typeface="+mn-lt"/>
                <a:ea typeface="+mn-ea"/>
                <a:cs typeface="+mn-cs"/>
              </a:rPr>
              <a:t>представља својеврсну статистичку енциклопедију Републике Српске</a:t>
            </a:r>
            <a:r>
              <a:rPr lang="ru-RU" sz="1200" b="0" i="0" kern="1200" baseline="0" dirty="0" smtClean="0">
                <a:solidFill>
                  <a:schemeClr val="tx1"/>
                </a:solidFill>
                <a:effectLst/>
                <a:latin typeface="+mn-lt"/>
                <a:ea typeface="+mn-ea"/>
                <a:cs typeface="+mn-cs"/>
              </a:rPr>
              <a:t> на 580 страна кроз 31 поглавље, од општих података, географских и метеоролошких података, избора, становништва, запослености, индустрије, па све до социјалне заштите и правосуђа. </a:t>
            </a:r>
            <a:r>
              <a:rPr lang="ru-RU" sz="1200" b="0" i="0" kern="1200" dirty="0" smtClean="0">
                <a:solidFill>
                  <a:schemeClr val="tx1"/>
                </a:solidFill>
                <a:effectLst/>
                <a:latin typeface="+mn-lt"/>
                <a:ea typeface="+mn-ea"/>
                <a:cs typeface="+mn-cs"/>
              </a:rPr>
              <a:t>Свако поглавље садржи методолошка објашњења, а статистички подаци приказани су у табелама у виду статистичких серија. Стварање </a:t>
            </a:r>
            <a:r>
              <a:rPr lang="ru-RU" dirty="0" smtClean="0"/>
              <a:t>једне овакве публикације захтијева изузетан радни напор,</a:t>
            </a:r>
            <a:r>
              <a:rPr lang="ru-RU" baseline="0" dirty="0" smtClean="0"/>
              <a:t> </a:t>
            </a:r>
            <a:r>
              <a:rPr lang="ru-RU" dirty="0" smtClean="0"/>
              <a:t>изражену креативност и велику посвећеност запослених у Заводу. Поред чињенице да је ријеч о издању од преко 5</a:t>
            </a:r>
            <a:r>
              <a:rPr lang="sr-Latn-BA" dirty="0" smtClean="0"/>
              <a:t>8</a:t>
            </a:r>
            <a:r>
              <a:rPr lang="ru-RU" dirty="0" smtClean="0"/>
              <a:t>0 страна, треба истаћи и да</a:t>
            </a:r>
            <a:r>
              <a:rPr lang="ru-RU" baseline="0" dirty="0" smtClean="0"/>
              <a:t> у Годишљаку има више од стотину графикона.</a:t>
            </a:r>
            <a:r>
              <a:rPr lang="ru-RU" dirty="0" smtClean="0"/>
              <a:t> Поред тога, настојимо да у сваком новом издању начинимо</a:t>
            </a:r>
            <a:r>
              <a:rPr lang="ru-RU" baseline="0" dirty="0" smtClean="0"/>
              <a:t> искорак, па је овај најновији Годишњак у односу на претходни </a:t>
            </a:r>
            <a:r>
              <a:rPr lang="ru-RU" dirty="0" smtClean="0"/>
              <a:t>богатији за поглавље енергетике, у оквиру</a:t>
            </a:r>
            <a:r>
              <a:rPr lang="ru-RU" baseline="0" dirty="0" smtClean="0"/>
              <a:t> којег су</a:t>
            </a:r>
            <a:r>
              <a:rPr lang="ru-RU" dirty="0" smtClean="0"/>
              <a:t> све билансе енергената које објављујемо. Свјесни смо значаја енергије, као и чињенице да ће он у будућности и додатно расти, зато сматрамо да је овај, најно</a:t>
            </a:r>
            <a:r>
              <a:rPr lang="sr-Cyrl-BA" dirty="0" smtClean="0"/>
              <a:t>иви</a:t>
            </a:r>
            <a:r>
              <a:rPr lang="ru-RU" dirty="0" smtClean="0"/>
              <a:t>ји додатак пун погодак.</a:t>
            </a:r>
            <a:endParaRPr lang="ru-RU" sz="1200" b="0" i="0" kern="1200" dirty="0" smtClean="0">
              <a:solidFill>
                <a:schemeClr val="tx1"/>
              </a:solidFill>
              <a:effectLst/>
              <a:latin typeface="+mn-lt"/>
              <a:ea typeface="+mn-ea"/>
              <a:cs typeface="+mn-cs"/>
            </a:endParaRPr>
          </a:p>
          <a:p>
            <a:pPr algn="just"/>
            <a:r>
              <a:rPr lang="ru-RU" sz="1200" b="0" i="0" kern="1200" dirty="0" smtClean="0">
                <a:solidFill>
                  <a:schemeClr val="tx1"/>
                </a:solidFill>
                <a:effectLst/>
                <a:latin typeface="+mn-lt"/>
                <a:ea typeface="+mn-ea"/>
                <a:cs typeface="+mn-cs"/>
              </a:rPr>
              <a:t> </a:t>
            </a:r>
          </a:p>
          <a:p>
            <a:pPr algn="just"/>
            <a:endParaRPr lang="sr-Cyrl-BA" sz="1200" b="0" kern="1200" baseline="0" dirty="0" smtClean="0">
              <a:solidFill>
                <a:schemeClr val="tx1"/>
              </a:solidFill>
              <a:effectLst/>
              <a:latin typeface="+mn-lt"/>
              <a:ea typeface="+mn-ea"/>
              <a:cs typeface="+mn-cs"/>
            </a:endParaRPr>
          </a:p>
          <a:p>
            <a:pPr algn="just"/>
            <a:endParaRPr lang="sr-Cyrl-BA" sz="1200" b="0" kern="1200" dirty="0" smtClean="0">
              <a:solidFill>
                <a:schemeClr val="tx1"/>
              </a:solidFill>
              <a:effectLst/>
              <a:latin typeface="+mn-lt"/>
              <a:ea typeface="+mn-ea"/>
              <a:cs typeface="+mn-cs"/>
            </a:endParaRPr>
          </a:p>
          <a:p>
            <a:pPr algn="just"/>
            <a:endParaRPr lang="en-US" sz="1200" kern="1200" dirty="0">
              <a:solidFill>
                <a:schemeClr val="tx1"/>
              </a:solidFill>
              <a:latin typeface="+mn-lt"/>
              <a:ea typeface="+mn-ea"/>
              <a:cs typeface="+mn-cs"/>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531F1-78AB-4797-841C-4D846279D360}" type="slidenum">
              <a:rPr lang="en-US" smtClean="0"/>
              <a:pPr/>
              <a:t>2</a:t>
            </a:fld>
            <a:endParaRPr lang="en-US" dirty="0" smtClean="0"/>
          </a:p>
        </p:txBody>
      </p:sp>
    </p:spTree>
    <p:extLst>
      <p:ext uri="{BB962C8B-B14F-4D97-AF65-F5344CB8AC3E}">
        <p14:creationId xmlns:p14="http://schemas.microsoft.com/office/powerpoint/2010/main" val="1534357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lgn="just"/>
            <a:r>
              <a:rPr lang="sr-Cyrl-BA" sz="1200" kern="1200" dirty="0" smtClean="0">
                <a:solidFill>
                  <a:schemeClr val="tx1"/>
                </a:solidFill>
                <a:effectLst/>
                <a:latin typeface="+mn-lt"/>
                <a:ea typeface="+mn-ea"/>
                <a:cs typeface="+mn-cs"/>
              </a:rPr>
              <a:t>Када је питању 2022. година, планирана је реализација 243 статистичке активности. Број истраживања је мањи у односу на 2020. из објективних разлога, јер имамо нека истраживања која се проводе у двогодишњој или вишегодишњој динамици,</a:t>
            </a:r>
            <a:r>
              <a:rPr lang="sr-Cyrl-BA" sz="1200" kern="1200" baseline="0" dirty="0" smtClean="0">
                <a:solidFill>
                  <a:schemeClr val="tx1"/>
                </a:solidFill>
                <a:effectLst/>
                <a:latin typeface="+mn-lt"/>
                <a:ea typeface="+mn-ea"/>
                <a:cs typeface="+mn-cs"/>
              </a:rPr>
              <a:t> а која су спроведена у току 2021. године.</a:t>
            </a:r>
            <a:r>
              <a:rPr lang="sr-Cyrl-BA" sz="1200" kern="1200" dirty="0" smtClean="0">
                <a:solidFill>
                  <a:schemeClr val="tx1"/>
                </a:solidFill>
                <a:effectLst/>
                <a:latin typeface="+mn-lt"/>
                <a:ea typeface="+mn-ea"/>
                <a:cs typeface="+mn-cs"/>
              </a:rPr>
              <a:t> У овој години имамо и три нове активности и то: Пилот истраживање о структури зарада, Пилот попис пољопривреде и Анкета о потрошњи електричне енергије у домаћинствима. </a:t>
            </a:r>
          </a:p>
          <a:p>
            <a:pPr algn="just"/>
            <a:r>
              <a:rPr lang="sr-Cyrl-BA" sz="1200" kern="1200" dirty="0" smtClean="0">
                <a:solidFill>
                  <a:schemeClr val="tx1"/>
                </a:solidFill>
                <a:effectLst/>
                <a:latin typeface="+mn-lt"/>
                <a:ea typeface="+mn-ea"/>
                <a:cs typeface="+mn-cs"/>
              </a:rPr>
              <a:t>Када је ријеч</a:t>
            </a:r>
            <a:r>
              <a:rPr lang="sr-Cyrl-BA" sz="1200" kern="1200" baseline="0" dirty="0" smtClean="0">
                <a:solidFill>
                  <a:schemeClr val="tx1"/>
                </a:solidFill>
                <a:effectLst/>
                <a:latin typeface="+mn-lt"/>
                <a:ea typeface="+mn-ea"/>
                <a:cs typeface="+mn-cs"/>
              </a:rPr>
              <a:t> само о публиковању, у току ове године планирано је објављивање </a:t>
            </a:r>
            <a:r>
              <a:rPr lang="sr-Cyrl-BA" sz="1200" b="0" kern="1200" baseline="0" dirty="0" smtClean="0">
                <a:solidFill>
                  <a:schemeClr val="tx1"/>
                </a:solidFill>
                <a:effectLst/>
                <a:latin typeface="+mn-lt"/>
                <a:ea typeface="+mn-ea"/>
                <a:cs typeface="+mn-cs"/>
              </a:rPr>
              <a:t>454 саопштења, билтена, прегледа и комплексних публикација.</a:t>
            </a:r>
            <a:endParaRPr lang="en-US" sz="1200" kern="1200" dirty="0" smtClean="0">
              <a:solidFill>
                <a:schemeClr val="tx1"/>
              </a:solidFill>
              <a:effectLst/>
              <a:latin typeface="+mn-lt"/>
              <a:ea typeface="+mn-ea"/>
              <a:cs typeface="+mn-cs"/>
            </a:endParaRPr>
          </a:p>
          <a:p>
            <a:pPr algn="just"/>
            <a:endParaRPr lang="sr-Cyrl-BA" sz="1200" kern="1200" dirty="0" smtClean="0">
              <a:solidFill>
                <a:schemeClr val="tx1"/>
              </a:solidFill>
              <a:latin typeface="+mn-lt"/>
              <a:ea typeface="+mn-ea"/>
              <a:cs typeface="+mn-cs"/>
            </a:endParaRPr>
          </a:p>
          <a:p>
            <a:pPr algn="just"/>
            <a:r>
              <a:rPr lang="sr-Cyrl-BA" sz="1200" kern="1200" dirty="0" smtClean="0">
                <a:solidFill>
                  <a:schemeClr val="tx1"/>
                </a:solidFill>
                <a:latin typeface="+mn-lt"/>
                <a:ea typeface="+mn-ea"/>
                <a:cs typeface="+mn-cs"/>
              </a:rPr>
              <a:t>Такође, о</a:t>
            </a:r>
            <a:r>
              <a:rPr lang="sr-Cyrl-BA" sz="1200" b="0" kern="1200" dirty="0" smtClean="0">
                <a:solidFill>
                  <a:schemeClr val="tx1"/>
                </a:solidFill>
                <a:effectLst/>
                <a:latin typeface="+mn-lt"/>
                <a:ea typeface="+mn-ea"/>
                <a:cs typeface="+mn-cs"/>
              </a:rPr>
              <a:t>ве године у новембру, баш као и Републике Српска недавно, Завод обиљжава 30 година постојања, као један</a:t>
            </a:r>
            <a:r>
              <a:rPr lang="sr-Cyrl-BA" sz="1200" b="0" kern="1200" baseline="0" dirty="0" smtClean="0">
                <a:solidFill>
                  <a:schemeClr val="tx1"/>
                </a:solidFill>
                <a:effectLst/>
                <a:latin typeface="+mn-lt"/>
                <a:ea typeface="+mn-ea"/>
                <a:cs typeface="+mn-cs"/>
              </a:rPr>
              <a:t> од стубова Републике Српске</a:t>
            </a:r>
            <a:r>
              <a:rPr lang="sr-Cyrl-BA" sz="1200" b="0" kern="1200" dirty="0" smtClean="0">
                <a:solidFill>
                  <a:schemeClr val="tx1"/>
                </a:solidFill>
                <a:effectLst/>
                <a:latin typeface="+mn-lt"/>
                <a:ea typeface="+mn-ea"/>
                <a:cs typeface="+mn-cs"/>
              </a:rPr>
              <a:t> који је задужен за производњу статистичких података. Вријеме од 3 деценије </a:t>
            </a:r>
            <a:r>
              <a:rPr lang="sr-Cyrl-BA" sz="1200" b="0" kern="1200" baseline="0" dirty="0" smtClean="0">
                <a:solidFill>
                  <a:schemeClr val="tx1"/>
                </a:solidFill>
                <a:effectLst/>
                <a:latin typeface="+mn-lt"/>
                <a:ea typeface="+mn-ea"/>
                <a:cs typeface="+mn-cs"/>
              </a:rPr>
              <a:t>симболизује раст и развој једне битне институције Републике Српске, симболизује жељу ка напредовању и усавршавању, тежњу да сваког дана будемо бољи, да будемо ближи нашим корисницима, као и да понудимо што више података и истраживања. </a:t>
            </a:r>
          </a:p>
          <a:p>
            <a:pPr algn="just"/>
            <a:endParaRPr lang="sr-Cyrl-BA" sz="1200" b="0" kern="1200" baseline="0" dirty="0" smtClean="0">
              <a:solidFill>
                <a:schemeClr val="tx1"/>
              </a:solidFill>
              <a:effectLst/>
              <a:latin typeface="+mn-lt"/>
              <a:ea typeface="+mn-ea"/>
              <a:cs typeface="+mn-cs"/>
            </a:endParaRPr>
          </a:p>
          <a:p>
            <a:pPr algn="just"/>
            <a:endParaRPr lang="en-US" sz="1200" kern="1200" dirty="0">
              <a:solidFill>
                <a:schemeClr val="tx1"/>
              </a:solidFill>
              <a:latin typeface="+mn-lt"/>
              <a:ea typeface="+mn-ea"/>
              <a:cs typeface="+mn-cs"/>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531F1-78AB-4797-841C-4D846279D360}" type="slidenum">
              <a:rPr lang="en-US" smtClean="0"/>
              <a:pPr/>
              <a:t>20</a:t>
            </a:fld>
            <a:endParaRPr lang="en-US" dirty="0" smtClean="0"/>
          </a:p>
        </p:txBody>
      </p:sp>
    </p:spTree>
    <p:extLst>
      <p:ext uri="{BB962C8B-B14F-4D97-AF65-F5344CB8AC3E}">
        <p14:creationId xmlns:p14="http://schemas.microsoft.com/office/powerpoint/2010/main" val="3639526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r-Latn-C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1D39E6-68D7-47DB-A353-AEFD6BF01170}" type="slidenum">
              <a:rPr lang="en-US" smtClean="0"/>
              <a:pPr/>
              <a:t>21</a:t>
            </a:fld>
            <a:endParaRPr lang="en-US" dirty="0" smtClean="0"/>
          </a:p>
        </p:txBody>
      </p:sp>
    </p:spTree>
    <p:extLst>
      <p:ext uri="{BB962C8B-B14F-4D97-AF65-F5344CB8AC3E}">
        <p14:creationId xmlns:p14="http://schemas.microsoft.com/office/powerpoint/2010/main" val="26504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kern="1200" dirty="0" smtClean="0">
                <a:solidFill>
                  <a:schemeClr val="tx1"/>
                </a:solidFill>
                <a:effectLst/>
                <a:latin typeface="+mn-lt"/>
                <a:ea typeface="+mn-ea"/>
                <a:cs typeface="+mn-cs"/>
              </a:rPr>
              <a:t>Настављамо са</a:t>
            </a:r>
            <a:r>
              <a:rPr lang="sr-Cyrl-BA" sz="1200" kern="1200" baseline="0" dirty="0" smtClean="0">
                <a:solidFill>
                  <a:schemeClr val="tx1"/>
                </a:solidFill>
                <a:effectLst/>
                <a:latin typeface="+mn-lt"/>
                <a:ea typeface="+mn-ea"/>
                <a:cs typeface="+mn-cs"/>
              </a:rPr>
              <a:t> п</a:t>
            </a:r>
            <a:r>
              <a:rPr lang="sr-Cyrl-CS" sz="1200" kern="1200" dirty="0" smtClean="0">
                <a:solidFill>
                  <a:schemeClr val="tx1"/>
                </a:solidFill>
                <a:effectLst/>
                <a:latin typeface="+mn-lt"/>
                <a:ea typeface="+mn-ea"/>
                <a:cs typeface="+mn-cs"/>
              </a:rPr>
              <a:t>убликацијом „Ово је Република Српска” која је објављена 7. децембра</a:t>
            </a:r>
            <a:r>
              <a:rPr lang="sr-Latn-RS" sz="1200" kern="1200" dirty="0" smtClean="0">
                <a:solidFill>
                  <a:schemeClr val="tx1"/>
                </a:solidFill>
                <a:effectLst/>
                <a:latin typeface="+mn-lt"/>
                <a:ea typeface="+mn-ea"/>
                <a:cs typeface="+mn-cs"/>
              </a:rPr>
              <a:t> 2021</a:t>
            </a:r>
            <a:r>
              <a:rPr lang="sr-Cyrl-CS" sz="1200" kern="1200" dirty="0" smtClean="0">
                <a:solidFill>
                  <a:schemeClr val="tx1"/>
                </a:solidFill>
                <a:effectLst/>
                <a:latin typeface="+mn-lt"/>
                <a:ea typeface="+mn-ea"/>
                <a:cs typeface="+mn-cs"/>
              </a:rPr>
              <a:t>. </a:t>
            </a:r>
            <a:r>
              <a:rPr lang="sr-Cyrl-BA" sz="1200" kern="1200" dirty="0" smtClean="0">
                <a:solidFill>
                  <a:schemeClr val="tx1"/>
                </a:solidFill>
                <a:effectLst/>
                <a:latin typeface="+mn-lt"/>
                <a:ea typeface="+mn-ea"/>
                <a:cs typeface="+mn-cs"/>
              </a:rPr>
              <a:t>Ради се о</a:t>
            </a:r>
            <a:r>
              <a:rPr lang="sr-Cyrl-CS" sz="1200" kern="1200" dirty="0" smtClean="0">
                <a:solidFill>
                  <a:schemeClr val="tx1"/>
                </a:solidFill>
                <a:effectLst/>
                <a:latin typeface="+mn-lt"/>
                <a:ea typeface="+mn-ea"/>
                <a:cs typeface="+mn-cs"/>
              </a:rPr>
              <a:t> популарном издању којим Завод настоји да се на непосредан начин</a:t>
            </a:r>
            <a:r>
              <a:rPr lang="sr-Cyrl-CS" sz="1200" kern="1200" baseline="0" dirty="0" smtClean="0">
                <a:solidFill>
                  <a:schemeClr val="tx1"/>
                </a:solidFill>
                <a:effectLst/>
                <a:latin typeface="+mn-lt"/>
                <a:ea typeface="+mn-ea"/>
                <a:cs typeface="+mn-cs"/>
              </a:rPr>
              <a:t> и у пригодном формату додатно приближи корисницима</a:t>
            </a:r>
            <a:r>
              <a:rPr lang="sr-Cyrl-CS" sz="1200" kern="1200" dirty="0" smtClean="0">
                <a:solidFill>
                  <a:schemeClr val="tx1"/>
                </a:solidFill>
                <a:effectLst/>
                <a:latin typeface="+mn-lt"/>
                <a:ea typeface="+mn-ea"/>
                <a:cs typeface="+mn-cs"/>
              </a:rPr>
              <a:t>. У овој публикацији Републику</a:t>
            </a:r>
            <a:r>
              <a:rPr lang="sr-Cyrl-CS" sz="1200" kern="1200" baseline="0" dirty="0" smtClean="0">
                <a:solidFill>
                  <a:schemeClr val="tx1"/>
                </a:solidFill>
                <a:effectLst/>
                <a:latin typeface="+mn-lt"/>
                <a:ea typeface="+mn-ea"/>
                <a:cs typeface="+mn-cs"/>
              </a:rPr>
              <a:t> Српску представљамо кроз 2</a:t>
            </a:r>
            <a:r>
              <a:rPr lang="sr-Latn-BA" sz="1200" kern="1200" baseline="0" dirty="0" smtClean="0">
                <a:solidFill>
                  <a:schemeClr val="tx1"/>
                </a:solidFill>
                <a:effectLst/>
                <a:latin typeface="+mn-lt"/>
                <a:ea typeface="+mn-ea"/>
                <a:cs typeface="+mn-cs"/>
              </a:rPr>
              <a:t>7</a:t>
            </a:r>
            <a:r>
              <a:rPr lang="sr-Cyrl-CS" sz="1200" kern="1200" baseline="0" dirty="0" smtClean="0">
                <a:solidFill>
                  <a:schemeClr val="tx1"/>
                </a:solidFill>
                <a:effectLst/>
                <a:latin typeface="+mn-lt"/>
                <a:ea typeface="+mn-ea"/>
                <a:cs typeface="+mn-cs"/>
              </a:rPr>
              <a:t> поглавља. Поред података о туризму, образовању, здрављу, криминалитету и још 2</a:t>
            </a:r>
            <a:r>
              <a:rPr lang="sr-Latn-BA" sz="1200" kern="1200" baseline="0" dirty="0" smtClean="0">
                <a:solidFill>
                  <a:schemeClr val="tx1"/>
                </a:solidFill>
                <a:effectLst/>
                <a:latin typeface="+mn-lt"/>
                <a:ea typeface="+mn-ea"/>
                <a:cs typeface="+mn-cs"/>
              </a:rPr>
              <a:t>3</a:t>
            </a:r>
            <a:r>
              <a:rPr lang="sr-Cyrl-CS" sz="1200" kern="1200" baseline="0" dirty="0" smtClean="0">
                <a:solidFill>
                  <a:schemeClr val="tx1"/>
                </a:solidFill>
                <a:effectLst/>
                <a:latin typeface="+mn-lt"/>
                <a:ea typeface="+mn-ea"/>
                <a:cs typeface="+mn-cs"/>
              </a:rPr>
              <a:t> друга поглавља, ту је и водич за кориснике и мала школа статистике. </a:t>
            </a:r>
          </a:p>
          <a:p>
            <a:pPr algn="just"/>
            <a:endParaRPr lang="sr-Cyrl-CS" sz="1200" kern="1200" baseline="0" dirty="0" smtClean="0">
              <a:solidFill>
                <a:schemeClr val="tx1"/>
              </a:solidFill>
              <a:effectLst/>
              <a:latin typeface="+mn-lt"/>
              <a:ea typeface="+mn-ea"/>
              <a:cs typeface="+mn-cs"/>
            </a:endParaRPr>
          </a:p>
          <a:p>
            <a:pPr algn="just"/>
            <a:r>
              <a:rPr lang="sr-Cyrl-CS" sz="1200" kern="1200" baseline="0" dirty="0" smtClean="0">
                <a:solidFill>
                  <a:schemeClr val="tx1"/>
                </a:solidFill>
                <a:effectLst/>
                <a:latin typeface="+mn-lt"/>
                <a:ea typeface="+mn-ea"/>
                <a:cs typeface="+mn-cs"/>
              </a:rPr>
              <a:t>Оно што ову публикацију издваја од других наших издања јесте чињеница да смо с</a:t>
            </a:r>
            <a:r>
              <a:rPr lang="sr-Cyrl-CS" sz="1200" kern="1200" dirty="0" smtClean="0">
                <a:solidFill>
                  <a:schemeClr val="tx1"/>
                </a:solidFill>
                <a:effectLst/>
                <a:latin typeface="+mn-lt"/>
                <a:ea typeface="+mn-ea"/>
                <a:cs typeface="+mn-cs"/>
              </a:rPr>
              <a:t>татистичке податке о Републици Српској</a:t>
            </a:r>
            <a:r>
              <a:rPr lang="sr-Cyrl-CS" sz="1200" kern="1200" baseline="0" dirty="0" smtClean="0">
                <a:solidFill>
                  <a:schemeClr val="tx1"/>
                </a:solidFill>
                <a:effectLst/>
                <a:latin typeface="+mn-lt"/>
                <a:ea typeface="+mn-ea"/>
                <a:cs typeface="+mn-cs"/>
              </a:rPr>
              <a:t> везали уз народне пословице које се налазе на почетку сваког поглавља, а публикација је додатно обогаћена рубриком „да ли знате“ којом доносимо занимљиве податке о Републици Српској.</a:t>
            </a:r>
            <a:endParaRPr lang="en-US" sz="1200" kern="1200" dirty="0" smtClean="0">
              <a:solidFill>
                <a:schemeClr val="tx1"/>
              </a:solidFill>
              <a:effectLst/>
              <a:latin typeface="+mn-lt"/>
              <a:ea typeface="+mn-ea"/>
              <a:cs typeface="+mn-cs"/>
            </a:endParaRPr>
          </a:p>
          <a:p>
            <a:pPr algn="just"/>
            <a:r>
              <a:rPr lang="sr-Cyrl-C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just"/>
            <a:endParaRPr lang="en-US" sz="1200" kern="1200" dirty="0">
              <a:solidFill>
                <a:schemeClr val="tx1"/>
              </a:solidFill>
              <a:latin typeface="+mn-lt"/>
              <a:ea typeface="+mn-ea"/>
              <a:cs typeface="+mn-cs"/>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531F1-78AB-4797-841C-4D846279D360}" type="slidenum">
              <a:rPr lang="en-US" smtClean="0"/>
              <a:pPr/>
              <a:t>3</a:t>
            </a:fld>
            <a:endParaRPr lang="en-US" dirty="0" smtClean="0"/>
          </a:p>
        </p:txBody>
      </p:sp>
    </p:spTree>
    <p:extLst>
      <p:ext uri="{BB962C8B-B14F-4D97-AF65-F5344CB8AC3E}">
        <p14:creationId xmlns:p14="http://schemas.microsoft.com/office/powerpoint/2010/main" val="417565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dirty="0" smtClean="0">
                <a:effectLst/>
              </a:rPr>
              <a:t>Публикациј</a:t>
            </a:r>
            <a:r>
              <a:rPr lang="sr-Latn-BA" dirty="0" smtClean="0">
                <a:effectLst/>
              </a:rPr>
              <a:t>a</a:t>
            </a:r>
            <a:r>
              <a:rPr lang="sr-Cyrl-BA" baseline="0" dirty="0" smtClean="0">
                <a:effectLst/>
              </a:rPr>
              <a:t> </a:t>
            </a:r>
            <a:r>
              <a:rPr lang="sr-Latn-RS" baseline="0" dirty="0" smtClean="0">
                <a:effectLst/>
              </a:rPr>
              <a:t>“</a:t>
            </a:r>
            <a:r>
              <a:rPr lang="ru-RU" dirty="0" smtClean="0">
                <a:effectLst/>
              </a:rPr>
              <a:t>Градови и општине Републике Српске</a:t>
            </a:r>
            <a:r>
              <a:rPr lang="sr-Latn-RS" dirty="0" smtClean="0">
                <a:effectLst/>
              </a:rPr>
              <a:t>”</a:t>
            </a:r>
            <a:r>
              <a:rPr lang="sr-Latn-BA" dirty="0" smtClean="0">
                <a:effectLst/>
              </a:rPr>
              <a:t> </a:t>
            </a:r>
            <a:r>
              <a:rPr lang="ru-RU" dirty="0" smtClean="0">
                <a:effectLst/>
              </a:rPr>
              <a:t>објављена</a:t>
            </a:r>
            <a:r>
              <a:rPr lang="sr-Latn-BA" dirty="0" smtClean="0">
                <a:effectLst/>
              </a:rPr>
              <a:t> </a:t>
            </a:r>
            <a:r>
              <a:rPr lang="sr-Cyrl-BA" dirty="0" smtClean="0">
                <a:effectLst/>
              </a:rPr>
              <a:t>је</a:t>
            </a:r>
            <a:r>
              <a:rPr lang="ru-RU" dirty="0" smtClean="0">
                <a:effectLst/>
              </a:rPr>
              <a:t> 21. децембра 2021. године. </a:t>
            </a:r>
            <a:r>
              <a:rPr lang="sr-Cyrl-BA" dirty="0" smtClean="0">
                <a:effectLst/>
              </a:rPr>
              <a:t>Н</a:t>
            </a:r>
            <a:r>
              <a:rPr lang="ru-RU" dirty="0" smtClean="0">
                <a:effectLst/>
              </a:rPr>
              <a:t>амијењена је широком кругу корисника и даје показатеље стања економског и друштвеног живота Републике Српске за ниво градова и општина, и то кроз укупно 18 поглавља на</a:t>
            </a:r>
            <a:r>
              <a:rPr lang="ru-RU" baseline="0" dirty="0" smtClean="0">
                <a:effectLst/>
              </a:rPr>
              <a:t> више од 260 страна</a:t>
            </a:r>
            <a:r>
              <a:rPr lang="ru-RU" dirty="0" smtClean="0">
                <a:effectLst/>
              </a:rPr>
              <a:t>. Као што је то случај</a:t>
            </a:r>
            <a:r>
              <a:rPr lang="ru-RU" baseline="0" dirty="0" smtClean="0">
                <a:effectLst/>
              </a:rPr>
              <a:t> са </a:t>
            </a:r>
            <a:r>
              <a:rPr lang="sr-Latn-RS" baseline="0" dirty="0" smtClean="0">
                <a:effectLst/>
              </a:rPr>
              <a:t>“</a:t>
            </a:r>
            <a:r>
              <a:rPr lang="ru-RU" baseline="0" dirty="0" smtClean="0">
                <a:effectLst/>
              </a:rPr>
              <a:t>Годишњаком</a:t>
            </a:r>
            <a:r>
              <a:rPr lang="sr-Latn-RS" baseline="0" dirty="0" smtClean="0">
                <a:effectLst/>
              </a:rPr>
              <a:t>”</a:t>
            </a:r>
            <a:r>
              <a:rPr lang="ru-RU" baseline="0" dirty="0" smtClean="0">
                <a:effectLst/>
              </a:rPr>
              <a:t> и </a:t>
            </a:r>
            <a:r>
              <a:rPr lang="sr-Latn-RS" baseline="0" dirty="0" smtClean="0">
                <a:effectLst/>
              </a:rPr>
              <a:t>“</a:t>
            </a:r>
            <a:r>
              <a:rPr lang="ru-RU" baseline="0" dirty="0" smtClean="0">
                <a:effectLst/>
              </a:rPr>
              <a:t>Ово је Република Српска</a:t>
            </a:r>
            <a:r>
              <a:rPr lang="sr-Latn-RS" baseline="0" dirty="0" smtClean="0">
                <a:effectLst/>
              </a:rPr>
              <a:t>”</a:t>
            </a:r>
            <a:r>
              <a:rPr lang="ru-RU" baseline="0" dirty="0" smtClean="0">
                <a:effectLst/>
              </a:rPr>
              <a:t> и овдје се налазе п</a:t>
            </a:r>
            <a:r>
              <a:rPr lang="ru-RU" dirty="0" smtClean="0">
                <a:effectLst/>
              </a:rPr>
              <a:t>одаци о становништву, запослености и платама, цијенама, култури и умјетности, што је само дјелић</a:t>
            </a:r>
            <a:r>
              <a:rPr lang="ru-RU" baseline="0" dirty="0" smtClean="0">
                <a:effectLst/>
              </a:rPr>
              <a:t> оног што можете да пронађете у овој публикацији</a:t>
            </a:r>
            <a:r>
              <a:rPr lang="ru-RU" dirty="0" smtClean="0">
                <a:effectLst/>
              </a:rPr>
              <a:t>. </a:t>
            </a:r>
            <a:endParaRPr lang="sr-Cyrl-BA" sz="1200" b="0" kern="1200" baseline="0" dirty="0" smtClean="0">
              <a:solidFill>
                <a:schemeClr val="tx1"/>
              </a:solidFill>
              <a:effectLst/>
              <a:latin typeface="+mn-lt"/>
              <a:ea typeface="+mn-ea"/>
              <a:cs typeface="+mn-cs"/>
            </a:endParaRPr>
          </a:p>
          <a:p>
            <a:pPr algn="just"/>
            <a:endParaRPr lang="sr-Cyrl-BA" sz="1200" b="0" kern="1200" dirty="0" smtClean="0">
              <a:solidFill>
                <a:schemeClr val="tx1"/>
              </a:solidFill>
              <a:effectLst/>
              <a:latin typeface="+mn-lt"/>
              <a:ea typeface="+mn-ea"/>
              <a:cs typeface="+mn-cs"/>
            </a:endParaRPr>
          </a:p>
          <a:p>
            <a:pPr algn="just"/>
            <a:endParaRPr lang="en-US" sz="1200" kern="1200" dirty="0">
              <a:solidFill>
                <a:schemeClr val="tx1"/>
              </a:solidFill>
              <a:latin typeface="+mn-lt"/>
              <a:ea typeface="+mn-ea"/>
              <a:cs typeface="+mn-cs"/>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531F1-78AB-4797-841C-4D846279D360}" type="slidenum">
              <a:rPr lang="en-US" smtClean="0"/>
              <a:pPr/>
              <a:t>4</a:t>
            </a:fld>
            <a:endParaRPr lang="en-US" dirty="0" smtClean="0"/>
          </a:p>
        </p:txBody>
      </p:sp>
    </p:spTree>
    <p:extLst>
      <p:ext uri="{BB962C8B-B14F-4D97-AF65-F5344CB8AC3E}">
        <p14:creationId xmlns:p14="http://schemas.microsoft.com/office/powerpoint/2010/main" val="256639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b="0" i="0" kern="1200" dirty="0" smtClean="0">
                <a:solidFill>
                  <a:schemeClr val="tx1"/>
                </a:solidFill>
                <a:effectLst/>
                <a:latin typeface="+mn-lt"/>
                <a:ea typeface="+mn-ea"/>
                <a:cs typeface="+mn-cs"/>
              </a:rPr>
              <a:t>Публикација </a:t>
            </a:r>
            <a:r>
              <a:rPr lang="sr-Latn-BA" sz="1200" b="0" i="0" kern="1200" dirty="0" smtClean="0">
                <a:solidFill>
                  <a:schemeClr val="tx1"/>
                </a:solidFill>
                <a:effectLst/>
                <a:latin typeface="+mn-lt"/>
                <a:ea typeface="+mn-ea"/>
                <a:cs typeface="+mn-cs"/>
              </a:rPr>
              <a:t>„</a:t>
            </a:r>
            <a:r>
              <a:rPr lang="ru-RU" sz="1200" b="0" i="0" kern="1200" dirty="0" smtClean="0">
                <a:solidFill>
                  <a:schemeClr val="tx1"/>
                </a:solidFill>
                <a:effectLst/>
                <a:latin typeface="+mn-lt"/>
                <a:ea typeface="+mn-ea"/>
                <a:cs typeface="+mn-cs"/>
              </a:rPr>
              <a:t>Жене и мушкарци у Републици Српској", објављена је  посљедњег дана 2021. године, дакле 31. децембра. Она</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представља наше јединствено издање у којем приказујемо најважније статистичке податке и показатеље потребне за анализу и праћење једнакости и равноправности полова у друштву. Објављивањем статистичких података разврстаних по полу, Завод настоји да обезбиједи поуздану основу за израду и праћење реализације политика и програма усмјерених ка постизању равноправног учешћа и једнаког вредновања жена и мушкараца у свим областима друштвеног живота и рада. Ријеч</a:t>
            </a:r>
            <a:r>
              <a:rPr lang="ru-RU" sz="1200" b="0" i="0" kern="1200" baseline="0" dirty="0" smtClean="0">
                <a:solidFill>
                  <a:schemeClr val="tx1"/>
                </a:solidFill>
                <a:effectLst/>
                <a:latin typeface="+mn-lt"/>
                <a:ea typeface="+mn-ea"/>
                <a:cs typeface="+mn-cs"/>
              </a:rPr>
              <a:t> је о публикацији коју објављујемо сваке двије године.</a:t>
            </a:r>
            <a:endParaRPr lang="ru-RU" sz="1200" b="0" i="0" kern="1200" dirty="0" smtClean="0">
              <a:solidFill>
                <a:schemeClr val="tx1"/>
              </a:solidFill>
              <a:effectLst/>
              <a:latin typeface="+mn-lt"/>
              <a:ea typeface="+mn-ea"/>
              <a:cs typeface="+mn-cs"/>
            </a:endParaRPr>
          </a:p>
          <a:p>
            <a:pPr algn="just"/>
            <a:endParaRPr lang="sr-Cyrl-BA" sz="1200" b="0" kern="1200" dirty="0" smtClean="0">
              <a:solidFill>
                <a:schemeClr val="tx1"/>
              </a:solidFill>
              <a:effectLst/>
              <a:latin typeface="+mn-lt"/>
              <a:ea typeface="+mn-ea"/>
              <a:cs typeface="+mn-cs"/>
            </a:endParaRPr>
          </a:p>
          <a:p>
            <a:pPr algn="just"/>
            <a:r>
              <a:rPr lang="sr-Cyrl-BA" sz="1200" b="0" kern="1200" baseline="0" dirty="0" smtClean="0">
                <a:solidFill>
                  <a:schemeClr val="tx1"/>
                </a:solidFill>
                <a:effectLst/>
                <a:latin typeface="+mn-lt"/>
                <a:ea typeface="+mn-ea"/>
                <a:cs typeface="+mn-cs"/>
              </a:rPr>
              <a:t>Овиме завршавамо дио који се односио на представљање наших посебних публикација. Прије него што пређемо на статистичке показатеље, искористио бих прилику да поз</a:t>
            </a:r>
            <a:r>
              <a:rPr lang="sr-Cyrl-RS" sz="1200" b="0" kern="1200" baseline="0" dirty="0" smtClean="0">
                <a:solidFill>
                  <a:schemeClr val="tx1"/>
                </a:solidFill>
                <a:effectLst/>
                <a:latin typeface="+mn-lt"/>
                <a:ea typeface="+mn-ea"/>
                <a:cs typeface="+mn-cs"/>
              </a:rPr>
              <a:t>о</a:t>
            </a:r>
            <a:r>
              <a:rPr lang="sr-Cyrl-BA" sz="1200" b="0" kern="1200" baseline="0" dirty="0" smtClean="0">
                <a:solidFill>
                  <a:schemeClr val="tx1"/>
                </a:solidFill>
                <a:effectLst/>
                <a:latin typeface="+mn-lt"/>
                <a:ea typeface="+mn-ea"/>
                <a:cs typeface="+mn-cs"/>
              </a:rPr>
              <a:t>в</a:t>
            </a:r>
            <a:r>
              <a:rPr lang="sr-Cyrl-RS" sz="1200" b="0" kern="1200" baseline="0" dirty="0" smtClean="0">
                <a:solidFill>
                  <a:schemeClr val="tx1"/>
                </a:solidFill>
                <a:effectLst/>
                <a:latin typeface="+mn-lt"/>
                <a:ea typeface="+mn-ea"/>
                <a:cs typeface="+mn-cs"/>
              </a:rPr>
              <a:t>е</a:t>
            </a:r>
            <a:r>
              <a:rPr lang="sr-Cyrl-BA" sz="1200" b="0" kern="1200" baseline="0" dirty="0" smtClean="0">
                <a:solidFill>
                  <a:schemeClr val="tx1"/>
                </a:solidFill>
                <a:effectLst/>
                <a:latin typeface="+mn-lt"/>
                <a:ea typeface="+mn-ea"/>
                <a:cs typeface="+mn-cs"/>
              </a:rPr>
              <a:t>м све кориснике, нарочито вас медије, да обратите посебну пажњу на ове публикације, у којима се налази обиље података, као и много неиспричаних прича. </a:t>
            </a:r>
          </a:p>
          <a:p>
            <a:pPr algn="just"/>
            <a:endParaRPr lang="sr-Cyrl-BA" sz="1200" b="0" kern="1200" baseline="0" dirty="0" smtClean="0">
              <a:solidFill>
                <a:schemeClr val="tx1"/>
              </a:solidFill>
              <a:effectLst/>
              <a:latin typeface="+mn-lt"/>
              <a:ea typeface="+mn-ea"/>
              <a:cs typeface="+mn-cs"/>
            </a:endParaRPr>
          </a:p>
          <a:p>
            <a:pPr algn="just"/>
            <a:endParaRPr lang="sr-Cyrl-BA" sz="1200" b="0" kern="1200" dirty="0" smtClean="0">
              <a:solidFill>
                <a:schemeClr val="tx1"/>
              </a:solidFill>
              <a:effectLst/>
              <a:latin typeface="+mn-lt"/>
              <a:ea typeface="+mn-ea"/>
              <a:cs typeface="+mn-cs"/>
            </a:endParaRPr>
          </a:p>
          <a:p>
            <a:pPr algn="just"/>
            <a:endParaRPr lang="en-US" sz="1200" kern="1200" dirty="0">
              <a:solidFill>
                <a:schemeClr val="tx1"/>
              </a:solidFill>
              <a:latin typeface="+mn-lt"/>
              <a:ea typeface="+mn-ea"/>
              <a:cs typeface="+mn-cs"/>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531F1-78AB-4797-841C-4D846279D360}" type="slidenum">
              <a:rPr lang="en-US" smtClean="0"/>
              <a:pPr/>
              <a:t>5</a:t>
            </a:fld>
            <a:endParaRPr lang="en-US" dirty="0" smtClean="0"/>
          </a:p>
        </p:txBody>
      </p:sp>
    </p:spTree>
    <p:extLst>
      <p:ext uri="{BB962C8B-B14F-4D97-AF65-F5344CB8AC3E}">
        <p14:creationId xmlns:p14="http://schemas.microsoft.com/office/powerpoint/2010/main" val="400410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sr-Cyrl-CS" sz="1200" kern="1200" dirty="0" smtClean="0">
                <a:solidFill>
                  <a:schemeClr val="tx1"/>
                </a:solidFill>
                <a:effectLst/>
                <a:latin typeface="+mn-lt"/>
                <a:ea typeface="+mn-ea"/>
                <a:cs typeface="+mn-cs"/>
              </a:rPr>
              <a:t>Прелазимо на статистичке</a:t>
            </a:r>
            <a:r>
              <a:rPr lang="sr-Cyrl-CS" sz="1200" kern="1200" baseline="0" dirty="0" smtClean="0">
                <a:solidFill>
                  <a:schemeClr val="tx1"/>
                </a:solidFill>
                <a:effectLst/>
                <a:latin typeface="+mn-lt"/>
                <a:ea typeface="+mn-ea"/>
                <a:cs typeface="+mn-cs"/>
              </a:rPr>
              <a:t> показатеље, а прва тема је тржиште рада са подацима плата и запослености. </a:t>
            </a:r>
            <a:r>
              <a:rPr lang="sr-Cyrl-CS" sz="1200" kern="1200" dirty="0" smtClean="0">
                <a:solidFill>
                  <a:schemeClr val="tx1"/>
                </a:solidFill>
                <a:effectLst/>
                <a:latin typeface="+mn-lt"/>
                <a:ea typeface="+mn-ea"/>
                <a:cs typeface="+mn-cs"/>
              </a:rPr>
              <a:t>Просјечна плата након опорезивања у 202</a:t>
            </a:r>
            <a:r>
              <a:rPr lang="sr-Latn-BA" sz="1200" kern="1200" dirty="0" smtClean="0">
                <a:solidFill>
                  <a:schemeClr val="tx1"/>
                </a:solidFill>
                <a:effectLst/>
                <a:latin typeface="+mn-lt"/>
                <a:ea typeface="+mn-ea"/>
                <a:cs typeface="+mn-cs"/>
              </a:rPr>
              <a:t>1</a:t>
            </a:r>
            <a:r>
              <a:rPr lang="sr-Cyrl-CS" sz="1200" kern="1200" dirty="0" smtClean="0">
                <a:solidFill>
                  <a:schemeClr val="tx1"/>
                </a:solidFill>
                <a:effectLst/>
                <a:latin typeface="+mn-lt"/>
                <a:ea typeface="+mn-ea"/>
                <a:cs typeface="+mn-cs"/>
              </a:rPr>
              <a:t>. години </a:t>
            </a:r>
            <a:r>
              <a:rPr lang="sr-Cyrl-BA" sz="1200" kern="1200" dirty="0" smtClean="0">
                <a:solidFill>
                  <a:schemeClr val="tx1"/>
                </a:solidFill>
                <a:effectLst/>
                <a:latin typeface="+mn-lt"/>
                <a:ea typeface="+mn-ea"/>
                <a:cs typeface="+mn-cs"/>
              </a:rPr>
              <a:t>износила је </a:t>
            </a:r>
            <a:r>
              <a:rPr lang="sr-Latn-BA" sz="1200" kern="1200" dirty="0" smtClean="0">
                <a:solidFill>
                  <a:schemeClr val="tx1"/>
                </a:solidFill>
                <a:effectLst/>
                <a:latin typeface="+mn-lt"/>
                <a:ea typeface="+mn-ea"/>
                <a:cs typeface="+mn-cs"/>
              </a:rPr>
              <a:t>1 004</a:t>
            </a:r>
            <a:r>
              <a:rPr lang="sr-Cyrl-BA" sz="1200" kern="1200" dirty="0" smtClean="0">
                <a:solidFill>
                  <a:schemeClr val="tx1"/>
                </a:solidFill>
                <a:effectLst/>
                <a:latin typeface="+mn-lt"/>
                <a:ea typeface="+mn-ea"/>
                <a:cs typeface="+mn-cs"/>
              </a:rPr>
              <a:t> КМ, док је просјечна бруто плата износила 1 </a:t>
            </a:r>
            <a:r>
              <a:rPr lang="sr-Latn-BA" sz="1200" kern="1200" dirty="0" smtClean="0">
                <a:solidFill>
                  <a:schemeClr val="tx1"/>
                </a:solidFill>
                <a:effectLst/>
                <a:latin typeface="+mn-lt"/>
                <a:ea typeface="+mn-ea"/>
                <a:cs typeface="+mn-cs"/>
              </a:rPr>
              <a:t>546</a:t>
            </a:r>
            <a:r>
              <a:rPr lang="sr-Cyrl-BA" sz="1200" kern="1200" dirty="0" smtClean="0">
                <a:solidFill>
                  <a:schemeClr val="tx1"/>
                </a:solidFill>
                <a:effectLst/>
                <a:latin typeface="+mn-lt"/>
                <a:ea typeface="+mn-ea"/>
                <a:cs typeface="+mn-cs"/>
              </a:rPr>
              <a:t> КМ. У односу на 2020. годину, просјечна плата након опорезивања исплаћена у 202</a:t>
            </a:r>
            <a:r>
              <a:rPr lang="sr-Latn-BA" sz="1200" kern="1200" dirty="0" smtClean="0">
                <a:solidFill>
                  <a:schemeClr val="tx1"/>
                </a:solidFill>
                <a:effectLst/>
                <a:latin typeface="+mn-lt"/>
                <a:ea typeface="+mn-ea"/>
                <a:cs typeface="+mn-cs"/>
              </a:rPr>
              <a:t>1</a:t>
            </a:r>
            <a:r>
              <a:rPr lang="sr-Cyrl-BA" sz="1200" kern="1200" dirty="0" smtClean="0">
                <a:solidFill>
                  <a:schemeClr val="tx1"/>
                </a:solidFill>
                <a:effectLst/>
                <a:latin typeface="+mn-lt"/>
                <a:ea typeface="+mn-ea"/>
                <a:cs typeface="+mn-cs"/>
              </a:rPr>
              <a:t>. години номинално је већа за </a:t>
            </a:r>
            <a:r>
              <a:rPr lang="sr-Latn-BA" sz="1200" kern="1200" dirty="0" smtClean="0">
                <a:solidFill>
                  <a:schemeClr val="tx1"/>
                </a:solidFill>
                <a:effectLst/>
                <a:latin typeface="+mn-lt"/>
                <a:ea typeface="+mn-ea"/>
                <a:cs typeface="+mn-cs"/>
              </a:rPr>
              <a:t>4</a:t>
            </a:r>
            <a:r>
              <a:rPr lang="sr-Cyrl-BA" sz="1200" kern="1200" dirty="0" smtClean="0">
                <a:solidFill>
                  <a:schemeClr val="tx1"/>
                </a:solidFill>
                <a:effectLst/>
                <a:latin typeface="+mn-lt"/>
                <a:ea typeface="+mn-ea"/>
                <a:cs typeface="+mn-cs"/>
              </a:rPr>
              <a:t>,</a:t>
            </a:r>
            <a:r>
              <a:rPr lang="sr-Latn-BA" sz="1200" kern="1200" dirty="0" smtClean="0">
                <a:solidFill>
                  <a:schemeClr val="tx1"/>
                </a:solidFill>
                <a:effectLst/>
                <a:latin typeface="+mn-lt"/>
                <a:ea typeface="+mn-ea"/>
                <a:cs typeface="+mn-cs"/>
              </a:rPr>
              <a:t>9</a:t>
            </a:r>
            <a:r>
              <a:rPr lang="sr-Cyrl-BA" sz="1200" kern="1200" dirty="0" smtClean="0">
                <a:solidFill>
                  <a:schemeClr val="tx1"/>
                </a:solidFill>
                <a:effectLst/>
                <a:latin typeface="+mn-lt"/>
                <a:ea typeface="+mn-ea"/>
                <a:cs typeface="+mn-cs"/>
              </a:rPr>
              <a:t>%, док је реално већа за </a:t>
            </a:r>
            <a:r>
              <a:rPr lang="sr-Latn-BA" sz="1200" kern="1200" dirty="0" smtClean="0">
                <a:solidFill>
                  <a:schemeClr val="tx1"/>
                </a:solidFill>
                <a:effectLst/>
                <a:latin typeface="+mn-lt"/>
                <a:ea typeface="+mn-ea"/>
                <a:cs typeface="+mn-cs"/>
              </a:rPr>
              <a:t>3</a:t>
            </a:r>
            <a:r>
              <a:rPr lang="sr-Cyrl-BA" sz="1200" kern="1200" dirty="0" smtClean="0">
                <a:solidFill>
                  <a:schemeClr val="tx1"/>
                </a:solidFill>
                <a:effectLst/>
                <a:latin typeface="+mn-lt"/>
                <a:ea typeface="+mn-ea"/>
                <a:cs typeface="+mn-cs"/>
              </a:rPr>
              <a:t>,</a:t>
            </a:r>
            <a:r>
              <a:rPr lang="sr-Latn-BA" sz="1200" kern="1200" dirty="0" smtClean="0">
                <a:solidFill>
                  <a:schemeClr val="tx1"/>
                </a:solidFill>
                <a:effectLst/>
                <a:latin typeface="+mn-lt"/>
                <a:ea typeface="+mn-ea"/>
                <a:cs typeface="+mn-cs"/>
              </a:rPr>
              <a:t>2</a:t>
            </a:r>
            <a:r>
              <a:rPr lang="sr-Cyrl-BA" sz="1200" kern="1200" dirty="0" smtClean="0">
                <a:solidFill>
                  <a:schemeClr val="tx1"/>
                </a:solidFill>
                <a:effectLst/>
                <a:latin typeface="+mn-lt"/>
                <a:ea typeface="+mn-ea"/>
                <a:cs typeface="+mn-cs"/>
              </a:rPr>
              <a:t>%. </a:t>
            </a:r>
            <a:r>
              <a:rPr lang="sr-Cyrl-CS" sz="1200" kern="1200" dirty="0" smtClean="0">
                <a:solidFill>
                  <a:schemeClr val="tx1"/>
                </a:solidFill>
                <a:effectLst/>
                <a:latin typeface="+mn-lt"/>
                <a:ea typeface="+mn-ea"/>
                <a:cs typeface="+mn-cs"/>
              </a:rPr>
              <a:t>У </a:t>
            </a:r>
            <a:r>
              <a:rPr lang="ru-RU" sz="1200" kern="1200" dirty="0" smtClean="0">
                <a:solidFill>
                  <a:schemeClr val="tx1"/>
                </a:solidFill>
                <a:effectLst/>
                <a:latin typeface="+mn-lt"/>
                <a:ea typeface="+mn-ea"/>
                <a:cs typeface="+mn-cs"/>
              </a:rPr>
              <a:t>2021. годин</a:t>
            </a:r>
            <a:r>
              <a:rPr lang="sr-Cyrl-BA" sz="1200" kern="1200" dirty="0" smtClean="0">
                <a:solidFill>
                  <a:schemeClr val="tx1"/>
                </a:solidFill>
                <a:effectLst/>
                <a:latin typeface="+mn-lt"/>
                <a:ea typeface="+mn-ea"/>
                <a:cs typeface="+mn-cs"/>
              </a:rPr>
              <a:t>и</a:t>
            </a:r>
            <a:r>
              <a:rPr lang="ru-RU" sz="1200" kern="1200" dirty="0" smtClean="0">
                <a:solidFill>
                  <a:schemeClr val="tx1"/>
                </a:solidFill>
                <a:effectLst/>
                <a:latin typeface="+mn-lt"/>
                <a:ea typeface="+mn-ea"/>
                <a:cs typeface="+mn-cs"/>
              </a:rPr>
              <a:t>, у односу на 2020, у свим подручјима забиљежен је н</a:t>
            </a:r>
            <a:r>
              <a:rPr lang="sr-Cyrl-BA" sz="1200" kern="1200" dirty="0" smtClean="0">
                <a:solidFill>
                  <a:schemeClr val="tx1"/>
                </a:solidFill>
                <a:effectLst/>
                <a:latin typeface="+mn-lt"/>
                <a:ea typeface="+mn-ea"/>
                <a:cs typeface="+mn-cs"/>
              </a:rPr>
              <a:t>оминални раст плате након опорезивања, од чега највише у подручјима </a:t>
            </a:r>
            <a:r>
              <a:rPr lang="sr-Cyrl-BA" sz="1200" i="1" kern="1200" dirty="0" smtClean="0">
                <a:solidFill>
                  <a:schemeClr val="tx1"/>
                </a:solidFill>
                <a:effectLst/>
                <a:latin typeface="+mn-lt"/>
                <a:ea typeface="+mn-ea"/>
                <a:cs typeface="+mn-cs"/>
              </a:rPr>
              <a:t>Административне и помоћне услужне дјелатности </a:t>
            </a:r>
            <a:r>
              <a:rPr lang="sr-Cyrl-CS" sz="1200" kern="1200" dirty="0" smtClean="0">
                <a:solidFill>
                  <a:schemeClr val="tx1"/>
                </a:solidFill>
                <a:effectLst/>
                <a:latin typeface="+mn-lt"/>
                <a:ea typeface="+mn-ea"/>
                <a:cs typeface="+mn-cs"/>
              </a:rPr>
              <a:t>14,3%, </a:t>
            </a:r>
            <a:r>
              <a:rPr lang="sr-Cyrl-BA" sz="1200" i="1" kern="1200" dirty="0" smtClean="0">
                <a:solidFill>
                  <a:schemeClr val="tx1"/>
                </a:solidFill>
                <a:effectLst/>
                <a:latin typeface="+mn-lt"/>
                <a:ea typeface="+mn-ea"/>
                <a:cs typeface="+mn-cs"/>
              </a:rPr>
              <a:t>Умјетност, забава и рекреација </a:t>
            </a:r>
            <a:r>
              <a:rPr lang="sr-Cyrl-BA" sz="1200" kern="1200" dirty="0" smtClean="0">
                <a:solidFill>
                  <a:schemeClr val="tx1"/>
                </a:solidFill>
                <a:effectLst/>
                <a:latin typeface="+mn-lt"/>
                <a:ea typeface="+mn-ea"/>
                <a:cs typeface="+mn-cs"/>
              </a:rPr>
              <a:t>12,8% и </a:t>
            </a:r>
            <a:r>
              <a:rPr lang="sr-Cyrl-CS" sz="1200" i="1" kern="1200" dirty="0" smtClean="0">
                <a:solidFill>
                  <a:schemeClr val="tx1"/>
                </a:solidFill>
                <a:effectLst/>
                <a:latin typeface="+mn-lt"/>
                <a:ea typeface="+mn-ea"/>
                <a:cs typeface="+mn-cs"/>
              </a:rPr>
              <a:t>Грађевинарство </a:t>
            </a:r>
            <a:r>
              <a:rPr lang="sr-Cyrl-BA" sz="1200" kern="1200" dirty="0" smtClean="0">
                <a:solidFill>
                  <a:schemeClr val="tx1"/>
                </a:solidFill>
                <a:effectLst/>
                <a:latin typeface="+mn-lt"/>
                <a:ea typeface="+mn-ea"/>
                <a:cs typeface="+mn-cs"/>
              </a:rPr>
              <a:t>9,8%.</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sr-Cyrl-CS" sz="1200" kern="1200" dirty="0" smtClean="0">
                <a:solidFill>
                  <a:schemeClr val="tx1"/>
                </a:solidFill>
                <a:effectLst/>
                <a:latin typeface="+mn-lt"/>
                <a:ea typeface="+mn-ea"/>
                <a:cs typeface="+mn-cs"/>
              </a:rPr>
              <a:t>Дакле, Република</a:t>
            </a:r>
            <a:r>
              <a:rPr lang="sr-Cyrl-CS" sz="1200" kern="1200" baseline="0" dirty="0" smtClean="0">
                <a:solidFill>
                  <a:schemeClr val="tx1"/>
                </a:solidFill>
                <a:effectLst/>
                <a:latin typeface="+mn-lt"/>
                <a:ea typeface="+mn-ea"/>
                <a:cs typeface="+mn-cs"/>
              </a:rPr>
              <a:t> Српска је у 2021. години забиљежила осјетан раст плата, а кулминација тог раста била је у децембру 2021. године, када је просјечна плата након опорезивања износила 1 038 КМ, и као таква била номинално виша за 6% у односу на децембар 2020. године, односно виша за 0,8% када је поредимо са новембром 2021. године.</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4F3C36-7EB8-4F0F-AAA7-50A07D0DC948}" type="slidenum">
              <a:rPr lang="en-US" smtClean="0"/>
              <a:pPr/>
              <a:t>6</a:t>
            </a:fld>
            <a:endParaRPr lang="en-US" dirty="0" smtClean="0"/>
          </a:p>
        </p:txBody>
      </p:sp>
    </p:spTree>
    <p:extLst>
      <p:ext uri="{BB962C8B-B14F-4D97-AF65-F5344CB8AC3E}">
        <p14:creationId xmlns:p14="http://schemas.microsoft.com/office/powerpoint/2010/main" val="232857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sz="1200" kern="1200" dirty="0" smtClean="0">
                <a:solidFill>
                  <a:schemeClr val="tx1"/>
                </a:solidFill>
                <a:effectLst/>
                <a:latin typeface="+mn-lt"/>
                <a:ea typeface="+mn-ea"/>
                <a:cs typeface="+mn-cs"/>
              </a:rPr>
              <a:t>На овом слајду имамо сада приказане просјечне плате након опорезивања у Републици Српској и окружењу, закључно са новембром, као посљедњим мјесецом за који су доступни подаци за све земље. Када поредимо просјечну плату након опорезивања у Републици Српској са окружењем, можемо рећи да је она виша од плате</a:t>
            </a:r>
            <a:r>
              <a:rPr lang="sr-Latn-BA" sz="1200" kern="1200" dirty="0" smtClean="0">
                <a:solidFill>
                  <a:schemeClr val="tx1"/>
                </a:solidFill>
                <a:effectLst/>
                <a:latin typeface="+mn-lt"/>
                <a:ea typeface="+mn-ea"/>
                <a:cs typeface="+mn-cs"/>
              </a:rPr>
              <a:t> </a:t>
            </a:r>
            <a:r>
              <a:rPr lang="sr-Cyrl-BA" sz="1200" kern="1200" dirty="0" smtClean="0">
                <a:solidFill>
                  <a:schemeClr val="tx1"/>
                </a:solidFill>
                <a:effectLst/>
                <a:latin typeface="+mn-lt"/>
                <a:ea typeface="+mn-ea"/>
                <a:cs typeface="+mn-cs"/>
              </a:rPr>
              <a:t>у ФБиХ, Македонији, те да је на нивоу плате у Црној Гори</a:t>
            </a:r>
            <a:r>
              <a:rPr lang="sr-Latn-BA" sz="1200" kern="1200" dirty="0" smtClean="0">
                <a:solidFill>
                  <a:schemeClr val="tx1"/>
                </a:solidFill>
                <a:effectLst/>
                <a:latin typeface="+mn-lt"/>
                <a:ea typeface="+mn-ea"/>
                <a:cs typeface="+mn-cs"/>
              </a:rPr>
              <a:t>,</a:t>
            </a:r>
            <a:r>
              <a:rPr lang="sr-Latn-BA" sz="1200" kern="1200" baseline="0" dirty="0" smtClean="0">
                <a:solidFill>
                  <a:schemeClr val="tx1"/>
                </a:solidFill>
                <a:effectLst/>
                <a:latin typeface="+mn-lt"/>
                <a:ea typeface="+mn-ea"/>
                <a:cs typeface="+mn-cs"/>
              </a:rPr>
              <a:t> </a:t>
            </a:r>
            <a:r>
              <a:rPr lang="sr-Cyrl-BA" sz="1200" kern="1200" baseline="0" dirty="0" smtClean="0">
                <a:solidFill>
                  <a:schemeClr val="tx1"/>
                </a:solidFill>
                <a:effectLst/>
                <a:latin typeface="+mn-lt"/>
                <a:ea typeface="+mn-ea"/>
                <a:cs typeface="+mn-cs"/>
              </a:rPr>
              <a:t>док су плате највише у Хрватској.</a:t>
            </a:r>
            <a:r>
              <a:rPr lang="sr-Latn-BA" sz="1200" kern="1200" dirty="0" smtClean="0">
                <a:solidFill>
                  <a:schemeClr val="tx1"/>
                </a:solidFill>
                <a:effectLst/>
                <a:latin typeface="+mn-lt"/>
                <a:ea typeface="+mn-ea"/>
                <a:cs typeface="+mn-cs"/>
              </a:rPr>
              <a:t> </a:t>
            </a:r>
            <a:endParaRPr lang="sr-Cyrl-BA" sz="1200" kern="1200" dirty="0" smtClean="0">
              <a:solidFill>
                <a:schemeClr val="tx1"/>
              </a:solidFill>
              <a:effectLst/>
              <a:latin typeface="+mn-lt"/>
              <a:ea typeface="+mn-ea"/>
              <a:cs typeface="+mn-cs"/>
            </a:endParaRPr>
          </a:p>
          <a:p>
            <a:pPr algn="just"/>
            <a:endParaRPr lang="sr-Cyrl-BA" sz="1200" kern="1200" dirty="0" smtClean="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42AF50-1051-4240-8140-56599BFBC63E}" type="slidenum">
              <a:rPr lang="en-US" smtClean="0"/>
              <a:pPr/>
              <a:t>7</a:t>
            </a:fld>
            <a:endParaRPr lang="en-US" dirty="0" smtClean="0"/>
          </a:p>
        </p:txBody>
      </p:sp>
    </p:spTree>
    <p:extLst>
      <p:ext uri="{BB962C8B-B14F-4D97-AF65-F5344CB8AC3E}">
        <p14:creationId xmlns:p14="http://schemas.microsoft.com/office/powerpoint/2010/main" val="121925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kern="1200" dirty="0" smtClean="0">
                <a:solidFill>
                  <a:schemeClr val="tx1"/>
                </a:solidFill>
                <a:effectLst/>
                <a:latin typeface="+mn-lt"/>
                <a:ea typeface="+mn-ea"/>
                <a:cs typeface="+mn-cs"/>
              </a:rPr>
              <a:t>Уз</a:t>
            </a:r>
            <a:r>
              <a:rPr lang="sr-Cyrl-BA" sz="1200" kern="1200" baseline="0" dirty="0" smtClean="0">
                <a:solidFill>
                  <a:schemeClr val="tx1"/>
                </a:solidFill>
                <a:effectLst/>
                <a:latin typeface="+mn-lt"/>
                <a:ea typeface="+mn-ea"/>
                <a:cs typeface="+mn-cs"/>
              </a:rPr>
              <a:t> показатеље о платама, осврнућемо се и на показатеље запослености. Завод податке о броју запослених у Републици Српској иначе објављује два пута годишње, са стањем на 31. март и 30. септембар. </a:t>
            </a:r>
            <a:r>
              <a:rPr lang="sr-Cyrl-BA" sz="1200" kern="1200" dirty="0" smtClean="0">
                <a:solidFill>
                  <a:schemeClr val="tx1"/>
                </a:solidFill>
                <a:effectLst/>
                <a:latin typeface="+mn-lt"/>
                <a:ea typeface="+mn-ea"/>
                <a:cs typeface="+mn-cs"/>
              </a:rPr>
              <a:t>Дакле, укупан број запослених у Републици Српској на дан 3</a:t>
            </a:r>
            <a:r>
              <a:rPr lang="sr-Latn-BA" sz="1200" kern="1200" dirty="0" smtClean="0">
                <a:solidFill>
                  <a:schemeClr val="tx1"/>
                </a:solidFill>
                <a:effectLst/>
                <a:latin typeface="+mn-lt"/>
                <a:ea typeface="+mn-ea"/>
                <a:cs typeface="+mn-cs"/>
              </a:rPr>
              <a:t>0</a:t>
            </a:r>
            <a:r>
              <a:rPr lang="sr-Cyrl-BA" sz="1200" kern="1200" dirty="0" smtClean="0">
                <a:solidFill>
                  <a:schemeClr val="tx1"/>
                </a:solidFill>
                <a:effectLst/>
                <a:latin typeface="+mn-lt"/>
                <a:ea typeface="+mn-ea"/>
                <a:cs typeface="+mn-cs"/>
              </a:rPr>
              <a:t>. септембар 2021. године износио је 282 702 и у односу на март 2021. године био је виши за 2,7% односно</a:t>
            </a:r>
            <a:r>
              <a:rPr lang="sr-Cyrl-BA" sz="1200" kern="1200" baseline="0" dirty="0" smtClean="0">
                <a:solidFill>
                  <a:schemeClr val="tx1"/>
                </a:solidFill>
                <a:effectLst/>
                <a:latin typeface="+mn-lt"/>
                <a:ea typeface="+mn-ea"/>
                <a:cs typeface="+mn-cs"/>
              </a:rPr>
              <a:t> </a:t>
            </a:r>
            <a:r>
              <a:rPr lang="sr-Cyrl-BA" sz="1200" kern="1200" dirty="0" smtClean="0">
                <a:solidFill>
                  <a:schemeClr val="tx1"/>
                </a:solidFill>
                <a:effectLst/>
                <a:latin typeface="+mn-lt"/>
                <a:ea typeface="+mn-ea"/>
                <a:cs typeface="+mn-cs"/>
              </a:rPr>
              <a:t>7 344 запослених, док је у односу на исти мјесец прошле године виши за 3,4% или за 9 307 запослених. Од укупног броја, 129 718 запослених су жене.</a:t>
            </a:r>
            <a:endParaRPr lang="en-US" sz="1200" kern="1200" dirty="0" smtClean="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4F3C36-7EB8-4F0F-AAA7-50A07D0DC948}" type="slidenum">
              <a:rPr lang="en-US" smtClean="0"/>
              <a:pPr/>
              <a:t>8</a:t>
            </a:fld>
            <a:endParaRPr lang="en-US" dirty="0" smtClean="0"/>
          </a:p>
        </p:txBody>
      </p:sp>
    </p:spTree>
    <p:extLst>
      <p:ext uri="{BB962C8B-B14F-4D97-AF65-F5344CB8AC3E}">
        <p14:creationId xmlns:p14="http://schemas.microsoft.com/office/powerpoint/2010/main" val="22238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kern="1200" dirty="0" smtClean="0">
                <a:solidFill>
                  <a:schemeClr val="tx1"/>
                </a:solidFill>
                <a:effectLst/>
                <a:latin typeface="+mn-lt"/>
                <a:ea typeface="+mn-ea"/>
                <a:cs typeface="+mn-cs"/>
              </a:rPr>
              <a:t>Ако посматрамо облик својине, 81 630 запослених је у субјектима у државној својини, 170 133 у приватној својини, 336 у задружној, те 30 603 у мјешовитој својини. Када је ријеч о степену образовања запослених у пословним субјектима, од укупно 238 758 запослених, између осталих, 64 032 је са високом, 114 665 са средњом стручном спремом, квалификовано је 28 134, а неквалификованих 11 518 запослених.</a:t>
            </a:r>
            <a:r>
              <a:rPr lang="sr-Latn-B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У септембру 20</a:t>
            </a:r>
            <a:r>
              <a:rPr lang="sr-Cyrl-BA" sz="1200" kern="1200" dirty="0" smtClean="0">
                <a:solidFill>
                  <a:schemeClr val="tx1"/>
                </a:solidFill>
                <a:effectLst/>
                <a:latin typeface="+mn-lt"/>
                <a:ea typeface="+mn-ea"/>
                <a:cs typeface="+mn-cs"/>
              </a:rPr>
              <a:t>21</a:t>
            </a:r>
            <a:r>
              <a:rPr lang="en-US" sz="1200" kern="1200" dirty="0" smtClean="0">
                <a:solidFill>
                  <a:schemeClr val="tx1"/>
                </a:solidFill>
                <a:effectLst/>
                <a:latin typeface="+mn-lt"/>
                <a:ea typeface="+mn-ea"/>
                <a:cs typeface="+mn-cs"/>
              </a:rPr>
              <a:t>. године у односу на март 20</a:t>
            </a:r>
            <a:r>
              <a:rPr lang="sr-Cyrl-BA" sz="1200" kern="1200" dirty="0" smtClean="0">
                <a:solidFill>
                  <a:schemeClr val="tx1"/>
                </a:solidFill>
                <a:effectLst/>
                <a:latin typeface="+mn-lt"/>
                <a:ea typeface="+mn-ea"/>
                <a:cs typeface="+mn-cs"/>
              </a:rPr>
              <a:t>21</a:t>
            </a:r>
            <a:r>
              <a:rPr lang="en-US" sz="1200" kern="1200" dirty="0" smtClean="0">
                <a:solidFill>
                  <a:schemeClr val="tx1"/>
                </a:solidFill>
                <a:effectLst/>
                <a:latin typeface="+mn-lt"/>
                <a:ea typeface="+mn-ea"/>
                <a:cs typeface="+mn-cs"/>
              </a:rPr>
              <a:t>. године забиљежен је раст броја запослених у </a:t>
            </a:r>
            <a:r>
              <a:rPr lang="en-US" sz="1200" b="0" kern="1200" dirty="0" smtClean="0">
                <a:solidFill>
                  <a:schemeClr val="tx1"/>
                </a:solidFill>
                <a:effectLst/>
                <a:latin typeface="+mn-lt"/>
                <a:ea typeface="+mn-ea"/>
                <a:cs typeface="+mn-cs"/>
              </a:rPr>
              <a:t>1</a:t>
            </a:r>
            <a:r>
              <a:rPr lang="sr-Cyrl-BA" sz="1200" b="0" kern="1200" dirty="0" smtClean="0">
                <a:solidFill>
                  <a:schemeClr val="tx1"/>
                </a:solidFill>
                <a:effectLst/>
                <a:latin typeface="+mn-lt"/>
                <a:ea typeface="+mn-ea"/>
                <a:cs typeface="+mn-cs"/>
              </a:rPr>
              <a:t>5</a:t>
            </a:r>
            <a:r>
              <a:rPr lang="en-US" sz="1200" b="0" kern="1200" dirty="0" smtClean="0">
                <a:solidFill>
                  <a:schemeClr val="tx1"/>
                </a:solidFill>
                <a:effectLst/>
                <a:latin typeface="+mn-lt"/>
                <a:ea typeface="+mn-ea"/>
                <a:cs typeface="+mn-cs"/>
              </a:rPr>
              <a:t> од 19 подручја</a:t>
            </a:r>
            <a:r>
              <a:rPr lang="sr-Cyrl-BA" sz="1200" b="0" kern="120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sr-Cyrl-BA" sz="1200" kern="1200" dirty="0" smtClean="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4F3C36-7EB8-4F0F-AAA7-50A07D0DC948}" type="slidenum">
              <a:rPr lang="en-US" smtClean="0"/>
              <a:pPr/>
              <a:t>9</a:t>
            </a:fld>
            <a:endParaRPr lang="en-US" dirty="0" smtClean="0"/>
          </a:p>
        </p:txBody>
      </p:sp>
    </p:spTree>
    <p:extLst>
      <p:ext uri="{BB962C8B-B14F-4D97-AF65-F5344CB8AC3E}">
        <p14:creationId xmlns:p14="http://schemas.microsoft.com/office/powerpoint/2010/main" val="274050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BF2E47E-6E09-4C5C-885B-C74247B57522}"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B8298AF-912D-4A91-8360-3ED68D237D0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DB0B72F-A198-4B1F-A33D-8637774A793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3BA2F13-36F6-421E-A38E-73043756C79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CE417CE-96E1-493C-AD39-EB0418A9BFD9}"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1ABB18D-8E6E-4081-9881-E433AE88C514}"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7CE8949-6482-4DAD-8708-FB30AB45D84D}"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84A423D-B345-4740-B4BA-A1C7AC96B964}"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6CCA9DC-0F26-4BE9-B174-3D70FE5048A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D2B660B-B779-4A24-9029-D00D2E37112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359D7DD-C12A-4EA9-8498-CBCF932BD247}"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0D23CD3-DA52-4F4C-938F-96067A12354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2051"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
        <p:nvSpPr>
          <p:cNvPr id="2052" name="Rectangle 20"/>
          <p:cNvSpPr>
            <a:spLocks noChangeArrowheads="1"/>
          </p:cNvSpPr>
          <p:nvPr/>
        </p:nvSpPr>
        <p:spPr bwMode="auto">
          <a:xfrm>
            <a:off x="1500188" y="2143125"/>
            <a:ext cx="7315200" cy="3637919"/>
          </a:xfrm>
          <a:prstGeom prst="rect">
            <a:avLst/>
          </a:prstGeom>
          <a:noFill/>
          <a:ln w="9525">
            <a:noFill/>
            <a:miter lim="800000"/>
            <a:headEnd/>
            <a:tailEnd/>
          </a:ln>
        </p:spPr>
        <p:txBody>
          <a:bodyPr>
            <a:spAutoFit/>
          </a:bodyPr>
          <a:lstStyle/>
          <a:p>
            <a:pPr algn="ctr">
              <a:lnSpc>
                <a:spcPct val="90000"/>
              </a:lnSpc>
              <a:spcBef>
                <a:spcPct val="50000"/>
              </a:spcBef>
            </a:pPr>
            <a:endParaRPr lang="sr-Cyrl-CS" sz="3200" b="1" dirty="0">
              <a:solidFill>
                <a:srgbClr val="495778"/>
              </a:solidFill>
            </a:endParaRPr>
          </a:p>
          <a:p>
            <a:pPr algn="ctr">
              <a:lnSpc>
                <a:spcPct val="90000"/>
              </a:lnSpc>
              <a:spcBef>
                <a:spcPct val="50000"/>
              </a:spcBef>
            </a:pPr>
            <a:r>
              <a:rPr lang="en-US" sz="3600" b="1" dirty="0" smtClean="0">
                <a:solidFill>
                  <a:srgbClr val="495778"/>
                </a:solidFill>
                <a:latin typeface="Arial Narrow" pitchFamily="34" charset="0"/>
              </a:rPr>
              <a:t>PRESS CONFERENCE</a:t>
            </a:r>
            <a:endParaRPr lang="sr-Latn-CS" sz="3600" b="1" dirty="0">
              <a:solidFill>
                <a:srgbClr val="495778"/>
              </a:solidFill>
              <a:latin typeface="Arial Narrow" pitchFamily="34" charset="0"/>
            </a:endParaRPr>
          </a:p>
          <a:p>
            <a:pPr algn="ctr">
              <a:lnSpc>
                <a:spcPct val="90000"/>
              </a:lnSpc>
              <a:spcBef>
                <a:spcPct val="50000"/>
              </a:spcBef>
            </a:pPr>
            <a:endParaRPr lang="sr-Cyrl-CS" b="1" dirty="0">
              <a:solidFill>
                <a:srgbClr val="495778"/>
              </a:solidFill>
            </a:endParaRPr>
          </a:p>
          <a:p>
            <a:pPr algn="ctr">
              <a:lnSpc>
                <a:spcPct val="90000"/>
              </a:lnSpc>
              <a:spcBef>
                <a:spcPct val="50000"/>
              </a:spcBef>
            </a:pPr>
            <a:endParaRPr lang="sr-Latn-CS" b="1" dirty="0">
              <a:solidFill>
                <a:srgbClr val="495778"/>
              </a:solidFill>
            </a:endParaRPr>
          </a:p>
          <a:p>
            <a:pPr algn="ctr">
              <a:lnSpc>
                <a:spcPct val="90000"/>
              </a:lnSpc>
              <a:spcBef>
                <a:spcPct val="50000"/>
              </a:spcBef>
            </a:pPr>
            <a:r>
              <a:rPr lang="en-US" sz="2000" b="1" dirty="0">
                <a:solidFill>
                  <a:srgbClr val="495778"/>
                </a:solidFill>
                <a:latin typeface="Arial Narrow" pitchFamily="34" charset="0"/>
              </a:rPr>
              <a:t>Darko Milunović, </a:t>
            </a:r>
          </a:p>
          <a:p>
            <a:pPr algn="ctr">
              <a:lnSpc>
                <a:spcPct val="90000"/>
              </a:lnSpc>
              <a:spcBef>
                <a:spcPct val="50000"/>
              </a:spcBef>
            </a:pPr>
            <a:r>
              <a:rPr lang="en-US" sz="2000" dirty="0">
                <a:solidFill>
                  <a:srgbClr val="495778"/>
                </a:solidFill>
                <a:latin typeface="Arial Narrow" pitchFamily="34" charset="0"/>
              </a:rPr>
              <a:t>Republika Srpska Institute of Statistics, Acting Director</a:t>
            </a:r>
          </a:p>
          <a:p>
            <a:pPr algn="ctr">
              <a:lnSpc>
                <a:spcPct val="90000"/>
              </a:lnSpc>
              <a:spcBef>
                <a:spcPct val="50000"/>
              </a:spcBef>
            </a:pPr>
            <a:endParaRPr lang="sr-Latn-CS" sz="1600" dirty="0">
              <a:solidFill>
                <a:srgbClr val="495778"/>
              </a:solidFill>
            </a:endParaRPr>
          </a:p>
          <a:p>
            <a:pPr algn="ctr">
              <a:lnSpc>
                <a:spcPct val="90000"/>
              </a:lnSpc>
              <a:spcBef>
                <a:spcPct val="50000"/>
              </a:spcBef>
            </a:pPr>
            <a:r>
              <a:rPr lang="sr-Latn-CS" sz="1600" dirty="0">
                <a:solidFill>
                  <a:srgbClr val="495778"/>
                </a:solidFill>
              </a:rPr>
              <a:t> </a:t>
            </a:r>
          </a:p>
        </p:txBody>
      </p:sp>
      <p:sp>
        <p:nvSpPr>
          <p:cNvPr id="2053" name="Rectangle 6"/>
          <p:cNvSpPr>
            <a:spLocks noChangeArrowheads="1"/>
          </p:cNvSpPr>
          <p:nvPr/>
        </p:nvSpPr>
        <p:spPr bwMode="auto">
          <a:xfrm>
            <a:off x="3465419" y="1341438"/>
            <a:ext cx="2948243" cy="1046440"/>
          </a:xfrm>
          <a:prstGeom prst="rect">
            <a:avLst/>
          </a:prstGeom>
          <a:noFill/>
          <a:ln w="9525">
            <a:noFill/>
            <a:miter lim="800000"/>
            <a:headEnd/>
            <a:tailEnd/>
          </a:ln>
        </p:spPr>
        <p:txBody>
          <a:bodyPr wrap="none">
            <a:spAutoFit/>
          </a:bodyPr>
          <a:lstStyle/>
          <a:p>
            <a:pPr algn="ctr"/>
            <a:endParaRPr lang="sr-Cyrl-CS" sz="2800" dirty="0">
              <a:solidFill>
                <a:srgbClr val="495778"/>
              </a:solidFill>
            </a:endParaRPr>
          </a:p>
          <a:p>
            <a:pPr algn="ctr"/>
            <a:r>
              <a:rPr lang="sr-Latn-BA" sz="3400" dirty="0" smtClean="0">
                <a:solidFill>
                  <a:schemeClr val="tx2"/>
                </a:solidFill>
                <a:latin typeface="Arial Narrow" pitchFamily="34" charset="0"/>
              </a:rPr>
              <a:t>31</a:t>
            </a:r>
            <a:r>
              <a:rPr lang="en-US" sz="3400" dirty="0">
                <a:solidFill>
                  <a:schemeClr val="tx2"/>
                </a:solidFill>
                <a:latin typeface="Arial Narrow" pitchFamily="34" charset="0"/>
              </a:rPr>
              <a:t> </a:t>
            </a:r>
            <a:r>
              <a:rPr lang="en-US" sz="3400" dirty="0" smtClean="0">
                <a:solidFill>
                  <a:schemeClr val="tx2"/>
                </a:solidFill>
                <a:latin typeface="Arial Narrow" pitchFamily="34" charset="0"/>
              </a:rPr>
              <a:t>January </a:t>
            </a:r>
            <a:r>
              <a:rPr lang="sr-Cyrl-CS" sz="3400" dirty="0" smtClean="0">
                <a:solidFill>
                  <a:srgbClr val="495778"/>
                </a:solidFill>
                <a:latin typeface="Arial Narrow" pitchFamily="34" charset="0"/>
              </a:rPr>
              <a:t>20</a:t>
            </a:r>
            <a:r>
              <a:rPr lang="sr-Cyrl-BA" sz="3400" dirty="0" smtClean="0">
                <a:solidFill>
                  <a:srgbClr val="495778"/>
                </a:solidFill>
                <a:latin typeface="Arial Narrow" pitchFamily="34" charset="0"/>
              </a:rPr>
              <a:t>22</a:t>
            </a:r>
            <a:endParaRPr lang="en-US" sz="3400" dirty="0">
              <a:latin typeface="Arial Narrow" pitchFamily="34" charset="0"/>
            </a:endParaRPr>
          </a:p>
        </p:txBody>
      </p:sp>
      <p:pic>
        <p:nvPicPr>
          <p:cNvPr id="2054" name="Picture 7"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Tree>
    <p:extLst>
      <p:ext uri="{BB962C8B-B14F-4D97-AF65-F5344CB8AC3E}">
        <p14:creationId xmlns:p14="http://schemas.microsoft.com/office/powerpoint/2010/main" val="16347026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11" name="Picture 10" descr="Cijene6.jpg"/>
          <p:cNvPicPr/>
          <p:nvPr/>
        </p:nvPicPr>
        <p:blipFill>
          <a:blip r:embed="rId3" cstate="print"/>
          <a:srcRect t="37751" b="24681"/>
          <a:stretch>
            <a:fillRect/>
          </a:stretch>
        </p:blipFill>
        <p:spPr>
          <a:xfrm>
            <a:off x="1195070" y="4843780"/>
            <a:ext cx="7948930" cy="2014220"/>
          </a:xfrm>
          <a:prstGeom prst="rect">
            <a:avLst/>
          </a:prstGeom>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en-US" sz="2000" b="1" dirty="0" smtClean="0">
                <a:solidFill>
                  <a:srgbClr val="495778"/>
                </a:solidFill>
                <a:latin typeface="Arial Narrow" pitchFamily="34" charset="0"/>
              </a:rPr>
              <a:t>PRICES STATISTICS</a:t>
            </a:r>
            <a:endParaRPr lang="en-US" sz="2000" b="1" dirty="0">
              <a:solidFill>
                <a:srgbClr val="495778"/>
              </a:solidFill>
              <a:latin typeface="Arial Narrow" pitchFamily="34" charset="0"/>
            </a:endParaRPr>
          </a:p>
        </p:txBody>
      </p:sp>
      <p:pic>
        <p:nvPicPr>
          <p:cNvPr id="12292"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12293"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
        <p:nvSpPr>
          <p:cNvPr id="1229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12295" name="Rectangle 13"/>
          <p:cNvSpPr>
            <a:spLocks noChangeArrowheads="1"/>
          </p:cNvSpPr>
          <p:nvPr/>
        </p:nvSpPr>
        <p:spPr bwMode="auto">
          <a:xfrm>
            <a:off x="1226067" y="1530598"/>
            <a:ext cx="7956550" cy="3447098"/>
          </a:xfrm>
          <a:prstGeom prst="rect">
            <a:avLst/>
          </a:prstGeom>
          <a:noFill/>
          <a:ln w="9525">
            <a:noFill/>
            <a:miter lim="800000"/>
            <a:headEnd/>
            <a:tailEnd/>
          </a:ln>
        </p:spPr>
        <p:txBody>
          <a:bodyPr>
            <a:spAutoFit/>
          </a:bodyPr>
          <a:lstStyle/>
          <a:p>
            <a:r>
              <a:rPr lang="sr-Cyrl-BA" sz="2200" dirty="0">
                <a:solidFill>
                  <a:srgbClr val="495778"/>
                </a:solidFill>
                <a:cs typeface="Tahoma" pitchFamily="34" charset="0"/>
              </a:rPr>
              <a:t> </a:t>
            </a:r>
            <a:endParaRPr lang="en-US" sz="2200" dirty="0">
              <a:solidFill>
                <a:srgbClr val="495778"/>
              </a:solidFill>
              <a:cs typeface="Tahoma" pitchFamily="34" charset="0"/>
            </a:endParaRPr>
          </a:p>
          <a:p>
            <a:pPr>
              <a:buFont typeface="Arial" charset="0"/>
              <a:buChar char="•"/>
            </a:pPr>
            <a:r>
              <a:rPr lang="sr-Cyrl-BA" sz="2600" dirty="0">
                <a:solidFill>
                  <a:srgbClr val="495778"/>
                </a:solidFill>
                <a:latin typeface="Arial Narrow" pitchFamily="34" charset="0"/>
                <a:cs typeface="Tahoma" pitchFamily="34" charset="0"/>
              </a:rPr>
              <a:t>  </a:t>
            </a:r>
            <a:r>
              <a:rPr lang="en-US" sz="2600" dirty="0" smtClean="0">
                <a:solidFill>
                  <a:srgbClr val="495778"/>
                </a:solidFill>
                <a:latin typeface="Arial Narrow" pitchFamily="34" charset="0"/>
                <a:cs typeface="Tahoma" pitchFamily="34" charset="0"/>
              </a:rPr>
              <a:t>Monthly inflation </a:t>
            </a:r>
            <a:r>
              <a:rPr lang="sr-Cyrl-BA" sz="2600" dirty="0" smtClean="0">
                <a:solidFill>
                  <a:srgbClr val="495778"/>
                </a:solidFill>
                <a:latin typeface="Arial Narrow" pitchFamily="34" charset="0"/>
                <a:cs typeface="Tahoma" pitchFamily="34" charset="0"/>
              </a:rPr>
              <a:t>(</a:t>
            </a:r>
            <a:r>
              <a:rPr lang="en-US" sz="2600" dirty="0" smtClean="0">
                <a:solidFill>
                  <a:srgbClr val="495778"/>
                </a:solidFill>
                <a:latin typeface="Arial Narrow" pitchFamily="34" charset="0"/>
                <a:cs typeface="Tahoma" pitchFamily="34" charset="0"/>
              </a:rPr>
              <a:t>Dec </a:t>
            </a:r>
            <a:r>
              <a:rPr lang="sr-Latn-BA" sz="2600" dirty="0" smtClean="0">
                <a:solidFill>
                  <a:srgbClr val="495778"/>
                </a:solidFill>
                <a:latin typeface="Arial Narrow" pitchFamily="34" charset="0"/>
                <a:cs typeface="Tahoma" pitchFamily="34" charset="0"/>
              </a:rPr>
              <a:t>2021/</a:t>
            </a:r>
            <a:r>
              <a:rPr lang="en-US" sz="2600" dirty="0" smtClean="0">
                <a:solidFill>
                  <a:srgbClr val="495778"/>
                </a:solidFill>
                <a:latin typeface="Arial Narrow" pitchFamily="34" charset="0"/>
                <a:cs typeface="Tahoma" pitchFamily="34" charset="0"/>
              </a:rPr>
              <a:t>Nov</a:t>
            </a:r>
            <a:r>
              <a:rPr lang="sr-Latn-BA" sz="2600" dirty="0" smtClean="0">
                <a:solidFill>
                  <a:srgbClr val="495778"/>
                </a:solidFill>
                <a:latin typeface="Arial Narrow" pitchFamily="34" charset="0"/>
                <a:cs typeface="Tahoma" pitchFamily="34" charset="0"/>
              </a:rPr>
              <a:t> 2021)</a:t>
            </a:r>
            <a:r>
              <a:rPr lang="sr-Cyrl-BA" sz="2600" dirty="0" smtClean="0">
                <a:solidFill>
                  <a:srgbClr val="495778"/>
                </a:solidFill>
                <a:latin typeface="Arial Narrow" pitchFamily="34" charset="0"/>
                <a:cs typeface="Tahoma" pitchFamily="34" charset="0"/>
              </a:rPr>
              <a:t> +</a:t>
            </a:r>
            <a:r>
              <a:rPr lang="sr-Cyrl-CS" sz="2600" b="1" dirty="0" smtClean="0">
                <a:solidFill>
                  <a:srgbClr val="495778"/>
                </a:solidFill>
                <a:latin typeface="Arial Narrow" pitchFamily="34" charset="0"/>
                <a:cs typeface="Tahoma" pitchFamily="34" charset="0"/>
              </a:rPr>
              <a:t>0</a:t>
            </a:r>
            <a:r>
              <a:rPr lang="en-US" sz="2600" b="1" dirty="0" smtClean="0">
                <a:solidFill>
                  <a:srgbClr val="495778"/>
                </a:solidFill>
                <a:latin typeface="Arial Narrow" pitchFamily="34" charset="0"/>
                <a:cs typeface="Tahoma" pitchFamily="34" charset="0"/>
              </a:rPr>
              <a:t>.</a:t>
            </a:r>
            <a:r>
              <a:rPr lang="sr-Cyrl-BA" sz="2600" b="1" dirty="0" smtClean="0">
                <a:solidFill>
                  <a:srgbClr val="495778"/>
                </a:solidFill>
                <a:latin typeface="Arial Narrow" pitchFamily="34" charset="0"/>
                <a:cs typeface="Tahoma" pitchFamily="34" charset="0"/>
              </a:rPr>
              <a:t>5</a:t>
            </a:r>
            <a:r>
              <a:rPr lang="sr-Cyrl-CS" sz="2600" b="1" dirty="0" smtClean="0">
                <a:solidFill>
                  <a:srgbClr val="495778"/>
                </a:solidFill>
                <a:latin typeface="Arial Narrow" pitchFamily="34" charset="0"/>
                <a:cs typeface="Tahoma" pitchFamily="34" charset="0"/>
              </a:rPr>
              <a:t>%</a:t>
            </a:r>
          </a:p>
          <a:p>
            <a:pPr>
              <a:buFont typeface="Arial" charset="0"/>
              <a:buChar char="•"/>
            </a:pPr>
            <a:endParaRPr lang="sr-Cyrl-CS" sz="2600" b="1" dirty="0">
              <a:solidFill>
                <a:srgbClr val="495778"/>
              </a:solidFill>
              <a:latin typeface="Arial Narrow" pitchFamily="34" charset="0"/>
              <a:cs typeface="Tahoma" pitchFamily="34" charset="0"/>
            </a:endParaRPr>
          </a:p>
          <a:p>
            <a:pPr>
              <a:buFont typeface="Arial" charset="0"/>
              <a:buChar char="•"/>
            </a:pPr>
            <a:r>
              <a:rPr lang="sr-Cyrl-CS" sz="2600" dirty="0" smtClean="0">
                <a:solidFill>
                  <a:srgbClr val="495778"/>
                </a:solidFill>
                <a:latin typeface="Arial Narrow" pitchFamily="34" charset="0"/>
                <a:cs typeface="Tahoma" pitchFamily="34" charset="0"/>
              </a:rPr>
              <a:t>  </a:t>
            </a:r>
            <a:r>
              <a:rPr lang="en-US" sz="2600" dirty="0" smtClean="0">
                <a:solidFill>
                  <a:srgbClr val="495778"/>
                </a:solidFill>
                <a:latin typeface="Arial Narrow" pitchFamily="34" charset="0"/>
                <a:cs typeface="Tahoma" pitchFamily="34" charset="0"/>
              </a:rPr>
              <a:t>Average annual inflation </a:t>
            </a:r>
            <a:r>
              <a:rPr lang="sr-Latn-BA" sz="2600" dirty="0" smtClean="0">
                <a:solidFill>
                  <a:srgbClr val="495778"/>
                </a:solidFill>
                <a:latin typeface="Arial Narrow" pitchFamily="34" charset="0"/>
                <a:cs typeface="Tahoma" pitchFamily="34" charset="0"/>
              </a:rPr>
              <a:t>(</a:t>
            </a:r>
            <a:r>
              <a:rPr lang="en-US" sz="2600" dirty="0" smtClean="0">
                <a:solidFill>
                  <a:srgbClr val="495778"/>
                </a:solidFill>
                <a:latin typeface="Arial Narrow" pitchFamily="34" charset="0"/>
                <a:cs typeface="Tahoma" pitchFamily="34" charset="0"/>
              </a:rPr>
              <a:t>Jan</a:t>
            </a:r>
            <a:r>
              <a:rPr lang="sr-Latn-BA" sz="2600" dirty="0" smtClean="0">
                <a:solidFill>
                  <a:srgbClr val="495778"/>
                </a:solidFill>
                <a:latin typeface="Arial Narrow" pitchFamily="34" charset="0"/>
                <a:cs typeface="Tahoma" pitchFamily="34" charset="0"/>
              </a:rPr>
              <a:t>-</a:t>
            </a:r>
            <a:r>
              <a:rPr lang="en-US" sz="2600" dirty="0" smtClean="0">
                <a:solidFill>
                  <a:srgbClr val="495778"/>
                </a:solidFill>
                <a:latin typeface="Arial Narrow" pitchFamily="34" charset="0"/>
                <a:cs typeface="Tahoma" pitchFamily="34" charset="0"/>
              </a:rPr>
              <a:t>Dec</a:t>
            </a:r>
            <a:r>
              <a:rPr lang="sr-Latn-BA" sz="2600" dirty="0" smtClean="0">
                <a:solidFill>
                  <a:srgbClr val="495778"/>
                </a:solidFill>
                <a:latin typeface="Arial Narrow" pitchFamily="34" charset="0"/>
                <a:cs typeface="Tahoma" pitchFamily="34" charset="0"/>
              </a:rPr>
              <a:t> 2021/</a:t>
            </a:r>
            <a:r>
              <a:rPr lang="en-US" sz="2600" dirty="0" smtClean="0">
                <a:solidFill>
                  <a:srgbClr val="495778"/>
                </a:solidFill>
                <a:latin typeface="Arial Narrow" pitchFamily="34" charset="0"/>
                <a:cs typeface="Tahoma" pitchFamily="34" charset="0"/>
              </a:rPr>
              <a:t>Jan</a:t>
            </a:r>
            <a:r>
              <a:rPr lang="sr-Latn-BA" sz="2600" dirty="0" smtClean="0">
                <a:solidFill>
                  <a:srgbClr val="495778"/>
                </a:solidFill>
                <a:latin typeface="Arial Narrow" pitchFamily="34" charset="0"/>
                <a:cs typeface="Tahoma" pitchFamily="34" charset="0"/>
              </a:rPr>
              <a:t>-</a:t>
            </a:r>
            <a:r>
              <a:rPr lang="en-US" sz="2600" dirty="0" smtClean="0">
                <a:solidFill>
                  <a:srgbClr val="495778"/>
                </a:solidFill>
                <a:latin typeface="Arial Narrow" pitchFamily="34" charset="0"/>
                <a:cs typeface="Tahoma" pitchFamily="34" charset="0"/>
              </a:rPr>
              <a:t>Dec</a:t>
            </a:r>
            <a:r>
              <a:rPr lang="sr-Latn-BA" sz="2600" dirty="0" smtClean="0">
                <a:solidFill>
                  <a:srgbClr val="495778"/>
                </a:solidFill>
                <a:latin typeface="Arial Narrow" pitchFamily="34" charset="0"/>
                <a:cs typeface="Tahoma" pitchFamily="34" charset="0"/>
              </a:rPr>
              <a:t> 2020) </a:t>
            </a:r>
            <a:r>
              <a:rPr lang="sr-Cyrl-BA" sz="2600" dirty="0" smtClean="0">
                <a:solidFill>
                  <a:srgbClr val="495778"/>
                </a:solidFill>
                <a:latin typeface="Arial Narrow" pitchFamily="34" charset="0"/>
                <a:cs typeface="Tahoma" pitchFamily="34" charset="0"/>
              </a:rPr>
              <a:t>+</a:t>
            </a:r>
            <a:r>
              <a:rPr lang="sr-Latn-BA" sz="2600" b="1" dirty="0" smtClean="0">
                <a:solidFill>
                  <a:srgbClr val="495778"/>
                </a:solidFill>
                <a:latin typeface="Arial Narrow" pitchFamily="34" charset="0"/>
                <a:cs typeface="Tahoma" pitchFamily="34" charset="0"/>
              </a:rPr>
              <a:t>1</a:t>
            </a:r>
            <a:r>
              <a:rPr lang="en-US" sz="2600" b="1" dirty="0" smtClean="0">
                <a:solidFill>
                  <a:srgbClr val="495778"/>
                </a:solidFill>
                <a:latin typeface="Arial Narrow" pitchFamily="34" charset="0"/>
                <a:cs typeface="Tahoma" pitchFamily="34" charset="0"/>
              </a:rPr>
              <a:t>.</a:t>
            </a:r>
            <a:r>
              <a:rPr lang="sr-Latn-BA" sz="2600" b="1" dirty="0" smtClean="0">
                <a:solidFill>
                  <a:srgbClr val="495778"/>
                </a:solidFill>
                <a:latin typeface="Arial Narrow" pitchFamily="34" charset="0"/>
                <a:cs typeface="Tahoma" pitchFamily="34" charset="0"/>
              </a:rPr>
              <a:t>7%</a:t>
            </a:r>
            <a:endParaRPr lang="sr-Cyrl-CS" sz="2600" b="1" dirty="0" smtClean="0">
              <a:solidFill>
                <a:srgbClr val="495778"/>
              </a:solidFill>
              <a:latin typeface="Arial Narrow" pitchFamily="34" charset="0"/>
              <a:cs typeface="Tahoma" pitchFamily="34" charset="0"/>
            </a:endParaRPr>
          </a:p>
          <a:p>
            <a:r>
              <a:rPr lang="sr-Cyrl-BA" sz="2600" b="1" dirty="0" smtClean="0">
                <a:solidFill>
                  <a:srgbClr val="495778"/>
                </a:solidFill>
                <a:latin typeface="Arial Narrow" pitchFamily="34" charset="0"/>
                <a:cs typeface="Tahoma" pitchFamily="34" charset="0"/>
              </a:rPr>
              <a:t> </a:t>
            </a:r>
            <a:endParaRPr lang="en-US" sz="2600" b="1" dirty="0">
              <a:solidFill>
                <a:srgbClr val="495778"/>
              </a:solidFill>
              <a:latin typeface="Arial Narrow" pitchFamily="34" charset="0"/>
              <a:cs typeface="Tahoma" pitchFamily="34" charset="0"/>
            </a:endParaRPr>
          </a:p>
          <a:p>
            <a:pPr>
              <a:buFont typeface="Arial" charset="0"/>
              <a:buChar char="•"/>
            </a:pPr>
            <a:r>
              <a:rPr lang="en-US" sz="2600" b="1" dirty="0">
                <a:solidFill>
                  <a:srgbClr val="495778"/>
                </a:solidFill>
                <a:latin typeface="Arial Narrow" pitchFamily="34" charset="0"/>
                <a:cs typeface="Tahoma" pitchFamily="34" charset="0"/>
              </a:rPr>
              <a:t>  </a:t>
            </a:r>
            <a:r>
              <a:rPr lang="en-US" sz="2600" dirty="0" smtClean="0">
                <a:solidFill>
                  <a:srgbClr val="495778"/>
                </a:solidFill>
                <a:latin typeface="Arial Narrow" pitchFamily="34" charset="0"/>
                <a:cs typeface="Tahoma" pitchFamily="34" charset="0"/>
              </a:rPr>
              <a:t>Total annual inflation </a:t>
            </a:r>
            <a:r>
              <a:rPr lang="sr-Cyrl-CS" sz="2600" dirty="0" smtClean="0">
                <a:solidFill>
                  <a:srgbClr val="495778"/>
                </a:solidFill>
                <a:latin typeface="Arial Narrow" pitchFamily="34" charset="0"/>
                <a:cs typeface="Tahoma" pitchFamily="34" charset="0"/>
              </a:rPr>
              <a:t>(</a:t>
            </a:r>
            <a:r>
              <a:rPr lang="en-US" sz="2600" dirty="0" smtClean="0">
                <a:solidFill>
                  <a:srgbClr val="495778"/>
                </a:solidFill>
                <a:latin typeface="Arial Narrow" pitchFamily="34" charset="0"/>
              </a:rPr>
              <a:t>Dec</a:t>
            </a:r>
            <a:r>
              <a:rPr lang="sr-Latn-CS" sz="2600" dirty="0" smtClean="0">
                <a:solidFill>
                  <a:srgbClr val="495778"/>
                </a:solidFill>
                <a:latin typeface="Arial Narrow" pitchFamily="34" charset="0"/>
                <a:cs typeface="Tahoma" pitchFamily="34" charset="0"/>
              </a:rPr>
              <a:t> </a:t>
            </a:r>
            <a:r>
              <a:rPr lang="sr-Cyrl-BA" sz="2600" dirty="0" smtClean="0">
                <a:solidFill>
                  <a:srgbClr val="495778"/>
                </a:solidFill>
                <a:latin typeface="Arial Narrow" pitchFamily="34" charset="0"/>
                <a:cs typeface="Tahoma" pitchFamily="34" charset="0"/>
              </a:rPr>
              <a:t>20</a:t>
            </a:r>
            <a:r>
              <a:rPr lang="sr-Latn-BA" sz="2600" dirty="0" smtClean="0">
                <a:solidFill>
                  <a:srgbClr val="495778"/>
                </a:solidFill>
                <a:latin typeface="Arial Narrow" pitchFamily="34" charset="0"/>
                <a:cs typeface="Tahoma" pitchFamily="34" charset="0"/>
              </a:rPr>
              <a:t>21</a:t>
            </a:r>
            <a:r>
              <a:rPr lang="sr-Cyrl-BA" sz="2600" dirty="0" smtClean="0">
                <a:solidFill>
                  <a:srgbClr val="495778"/>
                </a:solidFill>
                <a:latin typeface="Arial Narrow" pitchFamily="34" charset="0"/>
                <a:cs typeface="Tahoma" pitchFamily="34" charset="0"/>
              </a:rPr>
              <a:t>/</a:t>
            </a:r>
            <a:r>
              <a:rPr lang="en-US" sz="2600" dirty="0" smtClean="0">
                <a:solidFill>
                  <a:srgbClr val="495778"/>
                </a:solidFill>
                <a:latin typeface="Arial Narrow" pitchFamily="34" charset="0"/>
                <a:cs typeface="Tahoma" pitchFamily="34" charset="0"/>
              </a:rPr>
              <a:t>Dec </a:t>
            </a:r>
            <a:r>
              <a:rPr lang="sr-Cyrl-BA" sz="2600" dirty="0" smtClean="0">
                <a:solidFill>
                  <a:srgbClr val="495778"/>
                </a:solidFill>
                <a:latin typeface="Arial Narrow" pitchFamily="34" charset="0"/>
                <a:cs typeface="Tahoma" pitchFamily="34" charset="0"/>
              </a:rPr>
              <a:t>20</a:t>
            </a:r>
            <a:r>
              <a:rPr lang="sr-Latn-BA" sz="2600" dirty="0" smtClean="0">
                <a:solidFill>
                  <a:srgbClr val="495778"/>
                </a:solidFill>
                <a:latin typeface="Arial Narrow" pitchFamily="34" charset="0"/>
                <a:cs typeface="Tahoma" pitchFamily="34" charset="0"/>
              </a:rPr>
              <a:t>20</a:t>
            </a:r>
            <a:r>
              <a:rPr lang="sr-Cyrl-BA" sz="2600" dirty="0" smtClean="0">
                <a:solidFill>
                  <a:srgbClr val="495778"/>
                </a:solidFill>
                <a:latin typeface="Arial Narrow" pitchFamily="34" charset="0"/>
                <a:cs typeface="Tahoma" pitchFamily="34" charset="0"/>
              </a:rPr>
              <a:t>) +</a:t>
            </a:r>
            <a:r>
              <a:rPr lang="sr-Latn-BA" sz="2600" b="1" dirty="0" smtClean="0">
                <a:solidFill>
                  <a:srgbClr val="495778"/>
                </a:solidFill>
                <a:latin typeface="Arial Narrow" pitchFamily="34" charset="0"/>
                <a:cs typeface="Tahoma" pitchFamily="34" charset="0"/>
              </a:rPr>
              <a:t>5</a:t>
            </a:r>
            <a:r>
              <a:rPr lang="en-US" sz="2600" b="1" dirty="0" smtClean="0">
                <a:solidFill>
                  <a:srgbClr val="495778"/>
                </a:solidFill>
                <a:latin typeface="Arial Narrow" pitchFamily="34" charset="0"/>
                <a:cs typeface="Tahoma" pitchFamily="34" charset="0"/>
              </a:rPr>
              <a:t>.</a:t>
            </a:r>
            <a:r>
              <a:rPr lang="sr-Latn-BA" sz="2600" b="1" dirty="0" smtClean="0">
                <a:solidFill>
                  <a:srgbClr val="495778"/>
                </a:solidFill>
                <a:latin typeface="Arial Narrow" pitchFamily="34" charset="0"/>
                <a:cs typeface="Tahoma" pitchFamily="34" charset="0"/>
              </a:rPr>
              <a:t>9</a:t>
            </a:r>
            <a:r>
              <a:rPr lang="sr-Cyrl-BA" sz="2600" b="1" dirty="0" smtClean="0">
                <a:solidFill>
                  <a:srgbClr val="495778"/>
                </a:solidFill>
                <a:latin typeface="Arial Narrow" pitchFamily="34" charset="0"/>
                <a:cs typeface="Tahoma" pitchFamily="34" charset="0"/>
              </a:rPr>
              <a:t>%</a:t>
            </a:r>
            <a:endParaRPr lang="sr-Cyrl-BA" sz="2600" b="1" dirty="0">
              <a:solidFill>
                <a:srgbClr val="495778"/>
              </a:solidFill>
              <a:latin typeface="Arial Narrow" pitchFamily="34" charset="0"/>
              <a:cs typeface="Tahoma" pitchFamily="34" charset="0"/>
            </a:endParaRPr>
          </a:p>
          <a:p>
            <a:endParaRPr lang="sr-Cyrl-BA" sz="2200" dirty="0">
              <a:solidFill>
                <a:srgbClr val="495778"/>
              </a:solidFill>
              <a:latin typeface="Cambria" pitchFamily="18" charset="0"/>
            </a:endParaRPr>
          </a:p>
          <a:p>
            <a:r>
              <a:rPr lang="sr-Cyrl-CS" sz="2200" b="1" dirty="0">
                <a:solidFill>
                  <a:srgbClr val="495778"/>
                </a:solidFill>
                <a:latin typeface="Cambria" pitchFamily="18" charset="0"/>
              </a:rPr>
              <a:t>   </a:t>
            </a:r>
            <a:r>
              <a:rPr lang="sr-Cyrl-CS" sz="2200" b="1" dirty="0">
                <a:solidFill>
                  <a:srgbClr val="495778"/>
                </a:solidFill>
                <a:cs typeface="Tahoma" pitchFamily="34" charset="0"/>
              </a:rPr>
              <a:t> </a:t>
            </a:r>
            <a:endParaRPr lang="en-US" sz="2200" b="1" dirty="0">
              <a:solidFill>
                <a:srgbClr val="495778"/>
              </a:solidFill>
              <a:latin typeface="Cambria" pitchFamily="18" charset="0"/>
            </a:endParaRPr>
          </a:p>
          <a:p>
            <a:pPr>
              <a:buFont typeface="Arial" charset="0"/>
              <a:buChar char="•"/>
            </a:pPr>
            <a:endParaRPr lang="ru-RU" sz="2200" b="1" dirty="0">
              <a:solidFill>
                <a:srgbClr val="495778"/>
              </a:solidFill>
            </a:endParaRPr>
          </a:p>
        </p:txBody>
      </p:sp>
      <p:pic>
        <p:nvPicPr>
          <p:cNvPr id="12296" name="Picture 8"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
        <p:nvSpPr>
          <p:cNvPr id="10" name="Rectangle 9"/>
          <p:cNvSpPr/>
          <p:nvPr/>
        </p:nvSpPr>
        <p:spPr>
          <a:xfrm>
            <a:off x="1475656" y="692696"/>
            <a:ext cx="748923" cy="461665"/>
          </a:xfrm>
          <a:prstGeom prst="rect">
            <a:avLst/>
          </a:prstGeom>
        </p:spPr>
        <p:txBody>
          <a:bodyPr wrap="none">
            <a:spAutoFit/>
          </a:bodyPr>
          <a:lstStyle/>
          <a:p>
            <a:pPr eaLnBrk="1" hangingPunct="1"/>
            <a:r>
              <a:rPr lang="sr-Latn-BA" sz="2400" b="1" dirty="0" smtClean="0">
                <a:solidFill>
                  <a:srgbClr val="495778"/>
                </a:solidFill>
                <a:latin typeface="Arial Narrow" pitchFamily="34" charset="0"/>
                <a:cs typeface="Tahoma" pitchFamily="34" charset="0"/>
              </a:rPr>
              <a:t>2021</a:t>
            </a:r>
            <a:endParaRPr lang="en-US" sz="2400" b="1" dirty="0">
              <a:solidFill>
                <a:srgbClr val="495778"/>
              </a:solidFill>
              <a:latin typeface="Arial Narrow"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descr="Industrija2.jpg"/>
          <p:cNvPicPr/>
          <p:nvPr/>
        </p:nvPicPr>
        <p:blipFill>
          <a:blip r:embed="rId3" cstate="print"/>
          <a:srcRect t="32191" b="31684"/>
          <a:stretch>
            <a:fillRect/>
          </a:stretch>
        </p:blipFill>
        <p:spPr>
          <a:xfrm>
            <a:off x="1212851" y="4840187"/>
            <a:ext cx="7931149" cy="2013585"/>
          </a:xfrm>
          <a:prstGeom prst="rect">
            <a:avLst/>
          </a:prstGeom>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en-US" sz="2000" b="1" dirty="0" smtClean="0">
                <a:solidFill>
                  <a:srgbClr val="495778"/>
                </a:solidFill>
                <a:latin typeface="Arial Narrow" panose="020B0606020202030204" pitchFamily="34" charset="0"/>
              </a:rPr>
              <a:t>INDUSTRY STATISTICS</a:t>
            </a:r>
            <a:endParaRPr lang="en-US" sz="2000" b="1" dirty="0">
              <a:solidFill>
                <a:srgbClr val="495778"/>
              </a:solidFill>
              <a:latin typeface="Arial Narrow" panose="020B0606020202030204" pitchFamily="34" charset="0"/>
            </a:endParaRPr>
          </a:p>
        </p:txBody>
      </p:sp>
      <p:pic>
        <p:nvPicPr>
          <p:cNvPr id="15364"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1536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15367" name="Rectangle 8"/>
          <p:cNvSpPr>
            <a:spLocks noChangeArrowheads="1"/>
          </p:cNvSpPr>
          <p:nvPr/>
        </p:nvSpPr>
        <p:spPr bwMode="auto">
          <a:xfrm>
            <a:off x="1547664" y="476672"/>
            <a:ext cx="6918325" cy="1384995"/>
          </a:xfrm>
          <a:prstGeom prst="rect">
            <a:avLst/>
          </a:prstGeom>
          <a:noFill/>
          <a:ln w="9525">
            <a:noFill/>
            <a:miter lim="800000"/>
            <a:headEnd/>
            <a:tailEnd/>
          </a:ln>
        </p:spPr>
        <p:txBody>
          <a:bodyPr wrap="square">
            <a:spAutoFit/>
          </a:bodyPr>
          <a:lstStyle/>
          <a:p>
            <a:endParaRPr lang="ru-RU" sz="2800" b="1" dirty="0" smtClean="0">
              <a:solidFill>
                <a:srgbClr val="495778"/>
              </a:solidFill>
              <a:cs typeface="Tahoma" pitchFamily="34" charset="0"/>
            </a:endParaRPr>
          </a:p>
          <a:p>
            <a:endParaRPr lang="en-US" sz="2800" b="1" dirty="0">
              <a:solidFill>
                <a:srgbClr val="495778"/>
              </a:solidFill>
              <a:cs typeface="Tahoma" pitchFamily="34" charset="0"/>
            </a:endParaRPr>
          </a:p>
          <a:p>
            <a:r>
              <a:rPr lang="ru-RU" sz="2800" dirty="0" smtClean="0">
                <a:solidFill>
                  <a:srgbClr val="495778"/>
                </a:solidFill>
                <a:cs typeface="Tahoma" pitchFamily="34" charset="0"/>
              </a:rPr>
              <a:t> </a:t>
            </a:r>
            <a:endParaRPr lang="en-US" sz="2800" dirty="0">
              <a:solidFill>
                <a:srgbClr val="495778"/>
              </a:solidFill>
              <a:cs typeface="Tahoma" pitchFamily="34" charset="0"/>
            </a:endParaRPr>
          </a:p>
        </p:txBody>
      </p:sp>
      <p:sp>
        <p:nvSpPr>
          <p:cNvPr id="15368" name="TextBox 10"/>
          <p:cNvSpPr txBox="1">
            <a:spLocks noChangeArrowheads="1"/>
          </p:cNvSpPr>
          <p:nvPr/>
        </p:nvSpPr>
        <p:spPr bwMode="auto">
          <a:xfrm>
            <a:off x="1412355" y="980728"/>
            <a:ext cx="7408117" cy="3200876"/>
          </a:xfrm>
          <a:prstGeom prst="rect">
            <a:avLst/>
          </a:prstGeom>
          <a:noFill/>
          <a:ln w="9525">
            <a:noFill/>
            <a:miter lim="800000"/>
            <a:headEnd/>
            <a:tailEnd/>
          </a:ln>
        </p:spPr>
        <p:txBody>
          <a:bodyPr wrap="square">
            <a:spAutoFit/>
          </a:bodyPr>
          <a:lstStyle/>
          <a:p>
            <a:pPr algn="just">
              <a:spcAft>
                <a:spcPts val="1200"/>
              </a:spcAft>
            </a:pPr>
            <a:endParaRPr lang="sr-Latn-CS" sz="2000" b="1" dirty="0" smtClean="0">
              <a:solidFill>
                <a:srgbClr val="495778"/>
              </a:solidFill>
              <a:cs typeface="Tahoma" pitchFamily="34" charset="0"/>
            </a:endParaRPr>
          </a:p>
          <a:p>
            <a:pPr algn="just">
              <a:spcAft>
                <a:spcPts val="1200"/>
              </a:spcAft>
            </a:pPr>
            <a:endParaRPr lang="sr-Cyrl-CS" sz="2000" b="1" dirty="0" smtClean="0">
              <a:solidFill>
                <a:srgbClr val="495778"/>
              </a:solidFill>
              <a:cs typeface="Tahoma" pitchFamily="34" charset="0"/>
            </a:endParaRPr>
          </a:p>
          <a:p>
            <a:r>
              <a:rPr lang="sr-Cyrl-CS" sz="2800" dirty="0" smtClean="0">
                <a:solidFill>
                  <a:schemeClr val="tx2"/>
                </a:solidFill>
                <a:latin typeface="Arial Narrow" panose="020B0606020202030204" pitchFamily="34" charset="0"/>
              </a:rPr>
              <a:t>(</a:t>
            </a:r>
            <a:r>
              <a:rPr lang="en-US" sz="2800" dirty="0" smtClean="0">
                <a:solidFill>
                  <a:schemeClr val="tx2"/>
                </a:solidFill>
                <a:latin typeface="Arial Narrow" panose="020B0606020202030204" pitchFamily="34" charset="0"/>
              </a:rPr>
              <a:t>Jan</a:t>
            </a:r>
            <a:r>
              <a:rPr lang="sr-Cyrl-BA" sz="2800" dirty="0" smtClean="0">
                <a:solidFill>
                  <a:schemeClr val="tx2"/>
                </a:solidFill>
                <a:latin typeface="Arial Narrow" panose="020B0606020202030204" pitchFamily="34" charset="0"/>
              </a:rPr>
              <a:t>-</a:t>
            </a:r>
            <a:r>
              <a:rPr lang="en-US" sz="2800" dirty="0" smtClean="0">
                <a:solidFill>
                  <a:schemeClr val="tx2"/>
                </a:solidFill>
                <a:latin typeface="Arial Narrow" panose="020B0606020202030204" pitchFamily="34" charset="0"/>
              </a:rPr>
              <a:t>Dec </a:t>
            </a:r>
            <a:r>
              <a:rPr lang="sr-Latn-BA" sz="2800" dirty="0" smtClean="0">
                <a:solidFill>
                  <a:schemeClr val="tx2"/>
                </a:solidFill>
                <a:latin typeface="Arial Narrow" panose="020B0606020202030204" pitchFamily="34" charset="0"/>
              </a:rPr>
              <a:t>20</a:t>
            </a:r>
            <a:r>
              <a:rPr lang="sr-Cyrl-CS" sz="2800" dirty="0" smtClean="0">
                <a:solidFill>
                  <a:schemeClr val="tx2"/>
                </a:solidFill>
                <a:latin typeface="Arial Narrow" panose="020B0606020202030204" pitchFamily="34" charset="0"/>
              </a:rPr>
              <a:t>2</a:t>
            </a:r>
            <a:r>
              <a:rPr lang="sr-Cyrl-BA" sz="2800" dirty="0" smtClean="0">
                <a:solidFill>
                  <a:schemeClr val="tx2"/>
                </a:solidFill>
                <a:latin typeface="Arial Narrow" panose="020B0606020202030204" pitchFamily="34" charset="0"/>
              </a:rPr>
              <a:t>1</a:t>
            </a:r>
            <a:r>
              <a:rPr lang="sr-Latn-BA" sz="2800" dirty="0" smtClean="0">
                <a:solidFill>
                  <a:schemeClr val="tx2"/>
                </a:solidFill>
                <a:latin typeface="Arial Narrow" panose="020B0606020202030204" pitchFamily="34" charset="0"/>
              </a:rPr>
              <a:t>/</a:t>
            </a:r>
            <a:r>
              <a:rPr lang="en-US" sz="2800" dirty="0" smtClean="0">
                <a:solidFill>
                  <a:schemeClr val="tx2"/>
                </a:solidFill>
                <a:latin typeface="Arial Narrow" panose="020B0606020202030204" pitchFamily="34" charset="0"/>
              </a:rPr>
              <a:t>Jan</a:t>
            </a:r>
            <a:r>
              <a:rPr lang="sr-Cyrl-BA" sz="2800" dirty="0" smtClean="0">
                <a:solidFill>
                  <a:schemeClr val="tx2"/>
                </a:solidFill>
                <a:latin typeface="Arial Narrow" panose="020B0606020202030204" pitchFamily="34" charset="0"/>
              </a:rPr>
              <a:t>-</a:t>
            </a:r>
            <a:r>
              <a:rPr lang="en-US" sz="2800" dirty="0" smtClean="0">
                <a:solidFill>
                  <a:schemeClr val="tx2"/>
                </a:solidFill>
                <a:latin typeface="Arial Narrow" panose="020B0606020202030204" pitchFamily="34" charset="0"/>
              </a:rPr>
              <a:t>Dec</a:t>
            </a:r>
            <a:r>
              <a:rPr lang="sr-Cyrl-BA" sz="2800" dirty="0" smtClean="0">
                <a:solidFill>
                  <a:schemeClr val="tx2"/>
                </a:solidFill>
                <a:latin typeface="Arial Narrow" panose="020B0606020202030204" pitchFamily="34" charset="0"/>
              </a:rPr>
              <a:t> </a:t>
            </a:r>
            <a:r>
              <a:rPr lang="ru-RU" sz="2800" dirty="0" smtClean="0">
                <a:solidFill>
                  <a:schemeClr val="tx2"/>
                </a:solidFill>
                <a:latin typeface="Arial Narrow" panose="020B0606020202030204" pitchFamily="34" charset="0"/>
              </a:rPr>
              <a:t>20</a:t>
            </a:r>
            <a:r>
              <a:rPr lang="sr-Cyrl-BA" sz="2800" dirty="0" smtClean="0">
                <a:solidFill>
                  <a:schemeClr val="tx2"/>
                </a:solidFill>
                <a:latin typeface="Arial Narrow" panose="020B0606020202030204" pitchFamily="34" charset="0"/>
              </a:rPr>
              <a:t>20</a:t>
            </a:r>
            <a:r>
              <a:rPr lang="hr-HR" sz="2800" dirty="0" smtClean="0">
                <a:solidFill>
                  <a:schemeClr val="tx2"/>
                </a:solidFill>
                <a:latin typeface="Arial Narrow" panose="020B0606020202030204" pitchFamily="34" charset="0"/>
              </a:rPr>
              <a:t>)</a:t>
            </a:r>
            <a:r>
              <a:rPr lang="sr-Cyrl-CS" sz="2800" dirty="0" smtClean="0">
                <a:solidFill>
                  <a:schemeClr val="tx2"/>
                </a:solidFill>
                <a:latin typeface="Arial Narrow" panose="020B0606020202030204" pitchFamily="34" charset="0"/>
              </a:rPr>
              <a:t> </a:t>
            </a:r>
            <a:r>
              <a:rPr lang="sr-Cyrl-CS" sz="2800" b="1" dirty="0" smtClean="0">
                <a:solidFill>
                  <a:schemeClr val="tx2"/>
                </a:solidFill>
                <a:latin typeface="Arial Narrow" panose="020B0606020202030204" pitchFamily="34" charset="0"/>
              </a:rPr>
              <a:t>+</a:t>
            </a:r>
            <a:r>
              <a:rPr lang="sr-Cyrl-BA" sz="2800" b="1" dirty="0" smtClean="0">
                <a:solidFill>
                  <a:schemeClr val="tx2"/>
                </a:solidFill>
                <a:latin typeface="Arial Narrow" panose="020B0606020202030204" pitchFamily="34" charset="0"/>
              </a:rPr>
              <a:t>12</a:t>
            </a:r>
            <a:r>
              <a:rPr lang="en-US" sz="2800" b="1" dirty="0">
                <a:solidFill>
                  <a:schemeClr val="tx2"/>
                </a:solidFill>
                <a:latin typeface="Arial Narrow" panose="020B0606020202030204" pitchFamily="34" charset="0"/>
              </a:rPr>
              <a:t>.</a:t>
            </a:r>
            <a:r>
              <a:rPr lang="sr-Cyrl-BA" sz="2800" b="1" dirty="0" smtClean="0">
                <a:solidFill>
                  <a:schemeClr val="tx2"/>
                </a:solidFill>
                <a:latin typeface="Arial Narrow" panose="020B0606020202030204" pitchFamily="34" charset="0"/>
              </a:rPr>
              <a:t>1</a:t>
            </a:r>
            <a:r>
              <a:rPr lang="sr-Cyrl-CS" sz="2800" b="1" dirty="0" smtClean="0">
                <a:solidFill>
                  <a:schemeClr val="tx2"/>
                </a:solidFill>
                <a:latin typeface="Arial Narrow" panose="020B0606020202030204" pitchFamily="34" charset="0"/>
              </a:rPr>
              <a:t>%</a:t>
            </a:r>
            <a:endParaRPr lang="sr-Latn-BA" sz="2800" b="1" dirty="0" smtClean="0">
              <a:solidFill>
                <a:schemeClr val="tx2"/>
              </a:solidFill>
              <a:latin typeface="Arial Narrow" panose="020B0606020202030204" pitchFamily="34" charset="0"/>
            </a:endParaRPr>
          </a:p>
          <a:p>
            <a:endParaRPr lang="sr-Latn-BA" sz="2800" b="1" dirty="0">
              <a:solidFill>
                <a:schemeClr val="tx2"/>
              </a:solidFill>
              <a:latin typeface="Arial Narrow" panose="020B0606020202030204" pitchFamily="34" charset="0"/>
            </a:endParaRPr>
          </a:p>
          <a:p>
            <a:pPr algn="just">
              <a:spcAft>
                <a:spcPts val="600"/>
              </a:spcAft>
            </a:pPr>
            <a:r>
              <a:rPr lang="sr-Cyrl-CS" sz="2800" dirty="0" smtClean="0">
                <a:solidFill>
                  <a:schemeClr val="tx2"/>
                </a:solidFill>
                <a:latin typeface="Arial Narrow" panose="020B0606020202030204" pitchFamily="34" charset="0"/>
              </a:rPr>
              <a:t>(</a:t>
            </a:r>
            <a:r>
              <a:rPr lang="en-US" sz="2800" dirty="0" smtClean="0">
                <a:solidFill>
                  <a:schemeClr val="tx2"/>
                </a:solidFill>
                <a:latin typeface="Arial Narrow" panose="020B0606020202030204" pitchFamily="34" charset="0"/>
              </a:rPr>
              <a:t>Jan</a:t>
            </a:r>
            <a:r>
              <a:rPr lang="sr-Cyrl-BA" sz="2800" dirty="0" smtClean="0">
                <a:solidFill>
                  <a:schemeClr val="tx2"/>
                </a:solidFill>
                <a:latin typeface="Arial Narrow" panose="020B0606020202030204" pitchFamily="34" charset="0"/>
              </a:rPr>
              <a:t>-</a:t>
            </a:r>
            <a:r>
              <a:rPr lang="en-US" sz="2800" dirty="0" smtClean="0">
                <a:solidFill>
                  <a:schemeClr val="tx2"/>
                </a:solidFill>
                <a:latin typeface="Arial Narrow" panose="020B0606020202030204" pitchFamily="34" charset="0"/>
              </a:rPr>
              <a:t>Dec </a:t>
            </a:r>
            <a:r>
              <a:rPr lang="sr-Latn-BA" sz="2800" dirty="0" smtClean="0">
                <a:solidFill>
                  <a:schemeClr val="tx2"/>
                </a:solidFill>
                <a:latin typeface="Arial Narrow" panose="020B0606020202030204" pitchFamily="34" charset="0"/>
              </a:rPr>
              <a:t>20</a:t>
            </a:r>
            <a:r>
              <a:rPr lang="sr-Cyrl-CS" sz="2800" dirty="0" smtClean="0">
                <a:solidFill>
                  <a:schemeClr val="tx2"/>
                </a:solidFill>
                <a:latin typeface="Arial Narrow" panose="020B0606020202030204" pitchFamily="34" charset="0"/>
              </a:rPr>
              <a:t>2</a:t>
            </a:r>
            <a:r>
              <a:rPr lang="sr-Cyrl-BA" sz="2800" dirty="0" smtClean="0">
                <a:solidFill>
                  <a:schemeClr val="tx2"/>
                </a:solidFill>
                <a:latin typeface="Arial Narrow" panose="020B0606020202030204" pitchFamily="34" charset="0"/>
              </a:rPr>
              <a:t>1</a:t>
            </a:r>
            <a:r>
              <a:rPr lang="sr-Latn-BA" sz="2800" dirty="0" smtClean="0">
                <a:solidFill>
                  <a:schemeClr val="tx2"/>
                </a:solidFill>
                <a:latin typeface="Arial Narrow" panose="020B0606020202030204" pitchFamily="34" charset="0"/>
              </a:rPr>
              <a:t>/</a:t>
            </a:r>
            <a:r>
              <a:rPr lang="en-US" sz="2800" dirty="0" smtClean="0">
                <a:solidFill>
                  <a:schemeClr val="tx2"/>
                </a:solidFill>
                <a:latin typeface="Arial Narrow" panose="020B0606020202030204" pitchFamily="34" charset="0"/>
              </a:rPr>
              <a:t>Jan</a:t>
            </a:r>
            <a:r>
              <a:rPr lang="sr-Cyrl-BA" sz="2800" dirty="0" smtClean="0">
                <a:solidFill>
                  <a:schemeClr val="tx2"/>
                </a:solidFill>
                <a:latin typeface="Arial Narrow" panose="020B0606020202030204" pitchFamily="34" charset="0"/>
              </a:rPr>
              <a:t>-</a:t>
            </a:r>
            <a:r>
              <a:rPr lang="en-US" sz="2800" dirty="0" smtClean="0">
                <a:solidFill>
                  <a:schemeClr val="tx2"/>
                </a:solidFill>
                <a:latin typeface="Arial Narrow" panose="020B0606020202030204" pitchFamily="34" charset="0"/>
              </a:rPr>
              <a:t>Dec</a:t>
            </a:r>
            <a:r>
              <a:rPr lang="sr-Cyrl-BA" sz="2800" dirty="0" smtClean="0">
                <a:solidFill>
                  <a:schemeClr val="tx2"/>
                </a:solidFill>
                <a:latin typeface="Arial Narrow" panose="020B0606020202030204" pitchFamily="34" charset="0"/>
              </a:rPr>
              <a:t> </a:t>
            </a:r>
            <a:r>
              <a:rPr lang="ru-RU" sz="2800" dirty="0">
                <a:solidFill>
                  <a:schemeClr val="tx2"/>
                </a:solidFill>
                <a:latin typeface="Arial Narrow" panose="020B0606020202030204" pitchFamily="34" charset="0"/>
              </a:rPr>
              <a:t>20</a:t>
            </a:r>
            <a:r>
              <a:rPr lang="sr-Cyrl-BA" sz="2800" dirty="0">
                <a:solidFill>
                  <a:schemeClr val="tx2"/>
                </a:solidFill>
                <a:latin typeface="Arial Narrow" panose="020B0606020202030204" pitchFamily="34" charset="0"/>
              </a:rPr>
              <a:t>19</a:t>
            </a:r>
            <a:r>
              <a:rPr lang="hr-HR" sz="2800" dirty="0" smtClean="0">
                <a:solidFill>
                  <a:schemeClr val="tx2"/>
                </a:solidFill>
                <a:latin typeface="Arial Narrow" panose="020B0606020202030204" pitchFamily="34" charset="0"/>
              </a:rPr>
              <a:t>)</a:t>
            </a:r>
            <a:r>
              <a:rPr lang="sr-Cyrl-BA" sz="2800" dirty="0" smtClean="0">
                <a:solidFill>
                  <a:schemeClr val="tx2"/>
                </a:solidFill>
                <a:latin typeface="Arial Narrow" panose="020B0606020202030204" pitchFamily="34" charset="0"/>
              </a:rPr>
              <a:t> </a:t>
            </a:r>
            <a:r>
              <a:rPr lang="sr-Cyrl-BA" sz="2800" b="1" dirty="0" smtClean="0">
                <a:solidFill>
                  <a:schemeClr val="tx2"/>
                </a:solidFill>
                <a:latin typeface="Arial Narrow" panose="020B0606020202030204" pitchFamily="34" charset="0"/>
              </a:rPr>
              <a:t>+4</a:t>
            </a:r>
            <a:r>
              <a:rPr lang="en-US" sz="2800" b="1" dirty="0" smtClean="0">
                <a:solidFill>
                  <a:schemeClr val="tx2"/>
                </a:solidFill>
                <a:latin typeface="Arial Narrow" panose="020B0606020202030204" pitchFamily="34" charset="0"/>
              </a:rPr>
              <a:t>.</a:t>
            </a:r>
            <a:r>
              <a:rPr lang="sr-Cyrl-BA" sz="2800" b="1" dirty="0" smtClean="0">
                <a:solidFill>
                  <a:schemeClr val="tx2"/>
                </a:solidFill>
                <a:latin typeface="Arial Narrow" panose="020B0606020202030204" pitchFamily="34" charset="0"/>
              </a:rPr>
              <a:t>7%</a:t>
            </a:r>
            <a:endParaRPr lang="sr-Latn-BA" sz="2800" b="1" dirty="0">
              <a:solidFill>
                <a:schemeClr val="tx2"/>
              </a:solidFill>
              <a:latin typeface="Arial Narrow" panose="020B0606020202030204" pitchFamily="34" charset="0"/>
            </a:endParaRPr>
          </a:p>
          <a:p>
            <a:pPr algn="just">
              <a:spcAft>
                <a:spcPts val="600"/>
              </a:spcAft>
            </a:pPr>
            <a:endParaRPr lang="ru-RU" sz="2400" b="1" dirty="0">
              <a:solidFill>
                <a:srgbClr val="495778"/>
              </a:solidFill>
              <a:cs typeface="Tahoma" pitchFamily="34" charset="0"/>
            </a:endParaRPr>
          </a:p>
          <a:p>
            <a:endParaRPr lang="en-US" sz="2400" dirty="0">
              <a:solidFill>
                <a:srgbClr val="495778"/>
              </a:solidFill>
              <a:cs typeface="Tahoma" pitchFamily="34" charset="0"/>
            </a:endParaRPr>
          </a:p>
        </p:txBody>
      </p:sp>
      <p:pic>
        <p:nvPicPr>
          <p:cNvPr id="15369" name="Picture 9"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
        <p:nvSpPr>
          <p:cNvPr id="2" name="Rectangle 1"/>
          <p:cNvSpPr/>
          <p:nvPr/>
        </p:nvSpPr>
        <p:spPr>
          <a:xfrm>
            <a:off x="1328387" y="648127"/>
            <a:ext cx="5110758" cy="492443"/>
          </a:xfrm>
          <a:prstGeom prst="rect">
            <a:avLst/>
          </a:prstGeom>
        </p:spPr>
        <p:txBody>
          <a:bodyPr wrap="none">
            <a:spAutoFit/>
          </a:bodyPr>
          <a:lstStyle/>
          <a:p>
            <a:r>
              <a:rPr lang="en-US" sz="2600" b="1" dirty="0" smtClean="0">
                <a:solidFill>
                  <a:schemeClr val="tx2"/>
                </a:solidFill>
                <a:latin typeface="Arial Narrow" pitchFamily="34" charset="0"/>
                <a:cs typeface="Tahoma" pitchFamily="34" charset="0"/>
              </a:rPr>
              <a:t>INDEX OF INDUSTRIAL PRODUCTION</a:t>
            </a:r>
            <a:endParaRPr lang="en-US" sz="2600" dirty="0">
              <a:solidFill>
                <a:schemeClr val="tx2"/>
              </a:solidFill>
              <a:latin typeface="Arial Narrow" pitchFamily="34" charset="0"/>
            </a:endParaRPr>
          </a:p>
        </p:txBody>
      </p:sp>
      <p:sp>
        <p:nvSpPr>
          <p:cNvPr id="11"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335391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en-US" sz="2000" b="1" dirty="0" smtClean="0">
                <a:solidFill>
                  <a:srgbClr val="495778"/>
                </a:solidFill>
                <a:latin typeface="Arial Narrow" panose="020B0606020202030204" pitchFamily="34" charset="0"/>
              </a:rPr>
              <a:t>INDUSTRY STATISTICS</a:t>
            </a:r>
            <a:endParaRPr lang="en-US" sz="2000" b="1" dirty="0">
              <a:solidFill>
                <a:srgbClr val="495778"/>
              </a:solidFill>
              <a:latin typeface="Arial Narrow" panose="020B0606020202030204" pitchFamily="34" charset="0"/>
            </a:endParaRPr>
          </a:p>
        </p:txBody>
      </p:sp>
      <p:pic>
        <p:nvPicPr>
          <p:cNvPr id="17412"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174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pic>
        <p:nvPicPr>
          <p:cNvPr id="17417"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17421" name="Rectangle 12"/>
          <p:cNvSpPr>
            <a:spLocks noChangeArrowheads="1"/>
          </p:cNvSpPr>
          <p:nvPr/>
        </p:nvSpPr>
        <p:spPr bwMode="auto">
          <a:xfrm>
            <a:off x="1691680" y="2060848"/>
            <a:ext cx="6769100" cy="2923877"/>
          </a:xfrm>
          <a:prstGeom prst="rect">
            <a:avLst/>
          </a:prstGeom>
          <a:noFill/>
          <a:ln w="9525">
            <a:noFill/>
            <a:miter lim="800000"/>
            <a:headEnd/>
            <a:tailEnd/>
          </a:ln>
        </p:spPr>
        <p:txBody>
          <a:bodyPr>
            <a:spAutoFit/>
          </a:bodyPr>
          <a:lstStyle/>
          <a:p>
            <a:r>
              <a:rPr lang="sr-Cyrl-BA" sz="3200" dirty="0" smtClean="0">
                <a:solidFill>
                  <a:schemeClr val="tx2"/>
                </a:solidFill>
                <a:latin typeface="Arial Narrow" panose="020B0606020202030204" pitchFamily="34" charset="0"/>
              </a:rPr>
              <a:t>(</a:t>
            </a:r>
            <a:r>
              <a:rPr lang="en-US" sz="3200" dirty="0" smtClean="0">
                <a:solidFill>
                  <a:schemeClr val="tx2"/>
                </a:solidFill>
                <a:latin typeface="Arial Narrow" panose="020B0606020202030204" pitchFamily="34" charset="0"/>
              </a:rPr>
              <a:t>Dec</a:t>
            </a:r>
            <a:r>
              <a:rPr lang="sr-Latn-BA" sz="3200" dirty="0" smtClean="0">
                <a:solidFill>
                  <a:schemeClr val="tx2"/>
                </a:solidFill>
                <a:latin typeface="Arial Narrow" panose="020B0606020202030204" pitchFamily="34" charset="0"/>
              </a:rPr>
              <a:t> 20</a:t>
            </a:r>
            <a:r>
              <a:rPr lang="sr-Cyrl-BA" sz="3200" dirty="0" smtClean="0">
                <a:solidFill>
                  <a:schemeClr val="tx2"/>
                </a:solidFill>
                <a:latin typeface="Arial Narrow" panose="020B0606020202030204" pitchFamily="34" charset="0"/>
              </a:rPr>
              <a:t>21</a:t>
            </a:r>
            <a:r>
              <a:rPr lang="sr-Latn-BA" sz="3200" dirty="0" smtClean="0">
                <a:solidFill>
                  <a:schemeClr val="tx2"/>
                </a:solidFill>
                <a:latin typeface="Arial Narrow" panose="020B0606020202030204" pitchFamily="34" charset="0"/>
              </a:rPr>
              <a:t>/</a:t>
            </a:r>
            <a:r>
              <a:rPr lang="en-US" sz="3200" dirty="0" smtClean="0">
                <a:solidFill>
                  <a:schemeClr val="tx2"/>
                </a:solidFill>
                <a:latin typeface="Arial Narrow" panose="020B0606020202030204" pitchFamily="34" charset="0"/>
              </a:rPr>
              <a:t>Dec</a:t>
            </a:r>
            <a:r>
              <a:rPr lang="sr-Latn-BA" sz="3200" dirty="0" smtClean="0">
                <a:solidFill>
                  <a:schemeClr val="tx2"/>
                </a:solidFill>
                <a:latin typeface="Arial Narrow" panose="020B0606020202030204" pitchFamily="34" charset="0"/>
              </a:rPr>
              <a:t> </a:t>
            </a:r>
            <a:r>
              <a:rPr lang="sr-Latn-BA" sz="3200" dirty="0">
                <a:solidFill>
                  <a:schemeClr val="tx2"/>
                </a:solidFill>
                <a:latin typeface="Arial Narrow" panose="020B0606020202030204" pitchFamily="34" charset="0"/>
              </a:rPr>
              <a:t>20</a:t>
            </a:r>
            <a:r>
              <a:rPr lang="sr-Cyrl-BA" sz="3200" dirty="0" smtClean="0">
                <a:solidFill>
                  <a:schemeClr val="tx2"/>
                </a:solidFill>
                <a:latin typeface="Arial Narrow" panose="020B0606020202030204" pitchFamily="34" charset="0"/>
              </a:rPr>
              <a:t>20)</a:t>
            </a:r>
            <a:r>
              <a:rPr lang="sr-Latn-BA" sz="3200" dirty="0">
                <a:solidFill>
                  <a:schemeClr val="tx2"/>
                </a:solidFill>
                <a:latin typeface="Arial Narrow" panose="020B0606020202030204" pitchFamily="34" charset="0"/>
              </a:rPr>
              <a:t> </a:t>
            </a:r>
            <a:r>
              <a:rPr lang="sr-Cyrl-BA" sz="3200" b="1" dirty="0" smtClean="0">
                <a:solidFill>
                  <a:schemeClr val="tx2"/>
                </a:solidFill>
                <a:latin typeface="Arial Narrow" panose="020B0606020202030204" pitchFamily="34" charset="0"/>
              </a:rPr>
              <a:t>+0</a:t>
            </a:r>
            <a:r>
              <a:rPr lang="en-US" sz="3200" b="1" dirty="0" smtClean="0">
                <a:solidFill>
                  <a:schemeClr val="tx2"/>
                </a:solidFill>
                <a:latin typeface="Arial Narrow" panose="020B0606020202030204" pitchFamily="34" charset="0"/>
              </a:rPr>
              <a:t>.</a:t>
            </a:r>
            <a:r>
              <a:rPr lang="sr-Cyrl-BA" sz="3200" b="1" dirty="0" smtClean="0">
                <a:solidFill>
                  <a:schemeClr val="tx2"/>
                </a:solidFill>
                <a:latin typeface="Arial Narrow" panose="020B0606020202030204" pitchFamily="34" charset="0"/>
              </a:rPr>
              <a:t>1%</a:t>
            </a:r>
          </a:p>
          <a:p>
            <a:endParaRPr lang="sr-Cyrl-BA" sz="3200" dirty="0" smtClean="0">
              <a:solidFill>
                <a:schemeClr val="tx2"/>
              </a:solidFill>
              <a:latin typeface="Arial Narrow" panose="020B0606020202030204" pitchFamily="34" charset="0"/>
            </a:endParaRPr>
          </a:p>
          <a:p>
            <a:r>
              <a:rPr lang="sr-Cyrl-BA" sz="3200" dirty="0" smtClean="0">
                <a:solidFill>
                  <a:schemeClr val="tx2"/>
                </a:solidFill>
                <a:latin typeface="Arial Narrow" panose="020B0606020202030204" pitchFamily="34" charset="0"/>
              </a:rPr>
              <a:t>(</a:t>
            </a:r>
            <a:r>
              <a:rPr lang="en-US" sz="3200" dirty="0" smtClean="0">
                <a:solidFill>
                  <a:schemeClr val="tx2"/>
                </a:solidFill>
                <a:latin typeface="Arial Narrow" panose="020B0606020202030204" pitchFamily="34" charset="0"/>
              </a:rPr>
              <a:t>Jan</a:t>
            </a:r>
            <a:r>
              <a:rPr lang="sr-Latn-BA" sz="3200" dirty="0" smtClean="0">
                <a:solidFill>
                  <a:schemeClr val="tx2"/>
                </a:solidFill>
                <a:latin typeface="Arial Narrow" panose="020B0606020202030204" pitchFamily="34" charset="0"/>
              </a:rPr>
              <a:t>-</a:t>
            </a:r>
            <a:r>
              <a:rPr lang="en-US" sz="3200" dirty="0" smtClean="0">
                <a:solidFill>
                  <a:schemeClr val="tx2"/>
                </a:solidFill>
                <a:latin typeface="Arial Narrow" panose="020B0606020202030204" pitchFamily="34" charset="0"/>
              </a:rPr>
              <a:t>Dec</a:t>
            </a:r>
            <a:r>
              <a:rPr lang="sr-Latn-BA" sz="3200" dirty="0" smtClean="0">
                <a:solidFill>
                  <a:schemeClr val="tx2"/>
                </a:solidFill>
                <a:latin typeface="Arial Narrow" panose="020B0606020202030204" pitchFamily="34" charset="0"/>
              </a:rPr>
              <a:t> </a:t>
            </a:r>
            <a:r>
              <a:rPr lang="sr-Latn-BA" sz="3200" dirty="0">
                <a:solidFill>
                  <a:schemeClr val="tx2"/>
                </a:solidFill>
                <a:latin typeface="Arial Narrow" panose="020B0606020202030204" pitchFamily="34" charset="0"/>
              </a:rPr>
              <a:t>20</a:t>
            </a:r>
            <a:r>
              <a:rPr lang="sr-Cyrl-BA" sz="3200" dirty="0">
                <a:solidFill>
                  <a:schemeClr val="tx2"/>
                </a:solidFill>
                <a:latin typeface="Arial Narrow" panose="020B0606020202030204" pitchFamily="34" charset="0"/>
              </a:rPr>
              <a:t>21</a:t>
            </a:r>
            <a:r>
              <a:rPr lang="sr-Latn-BA" sz="3200" dirty="0" smtClean="0">
                <a:solidFill>
                  <a:schemeClr val="tx2"/>
                </a:solidFill>
                <a:latin typeface="Arial Narrow" panose="020B0606020202030204" pitchFamily="34" charset="0"/>
              </a:rPr>
              <a:t>/</a:t>
            </a:r>
            <a:r>
              <a:rPr lang="en-US" sz="3200" dirty="0" smtClean="0">
                <a:solidFill>
                  <a:schemeClr val="tx2"/>
                </a:solidFill>
                <a:latin typeface="Arial Narrow" panose="020B0606020202030204" pitchFamily="34" charset="0"/>
              </a:rPr>
              <a:t>Jan</a:t>
            </a:r>
            <a:r>
              <a:rPr lang="sr-Latn-BA" sz="3200" dirty="0" smtClean="0">
                <a:solidFill>
                  <a:schemeClr val="tx2"/>
                </a:solidFill>
                <a:latin typeface="Arial Narrow" panose="020B0606020202030204" pitchFamily="34" charset="0"/>
              </a:rPr>
              <a:t>-</a:t>
            </a:r>
            <a:r>
              <a:rPr lang="en-US" sz="3200" dirty="0" smtClean="0">
                <a:solidFill>
                  <a:schemeClr val="tx2"/>
                </a:solidFill>
                <a:latin typeface="Arial Narrow" panose="020B0606020202030204" pitchFamily="34" charset="0"/>
              </a:rPr>
              <a:t>Dec</a:t>
            </a:r>
            <a:r>
              <a:rPr lang="sr-Latn-BA" sz="3200" dirty="0" smtClean="0">
                <a:solidFill>
                  <a:schemeClr val="tx2"/>
                </a:solidFill>
                <a:latin typeface="Arial Narrow" panose="020B0606020202030204" pitchFamily="34" charset="0"/>
              </a:rPr>
              <a:t> </a:t>
            </a:r>
            <a:r>
              <a:rPr lang="sr-Latn-BA" sz="3200" dirty="0">
                <a:solidFill>
                  <a:schemeClr val="tx2"/>
                </a:solidFill>
                <a:latin typeface="Arial Narrow" panose="020B0606020202030204" pitchFamily="34" charset="0"/>
              </a:rPr>
              <a:t>20</a:t>
            </a:r>
            <a:r>
              <a:rPr lang="sr-Cyrl-BA" sz="3200" dirty="0">
                <a:solidFill>
                  <a:schemeClr val="tx2"/>
                </a:solidFill>
                <a:latin typeface="Arial Narrow" panose="020B0606020202030204" pitchFamily="34" charset="0"/>
              </a:rPr>
              <a:t>20</a:t>
            </a:r>
            <a:r>
              <a:rPr lang="sr-Cyrl-BA" sz="3200" dirty="0" smtClean="0">
                <a:solidFill>
                  <a:schemeClr val="tx2"/>
                </a:solidFill>
                <a:latin typeface="Arial Narrow" panose="020B0606020202030204" pitchFamily="34" charset="0"/>
              </a:rPr>
              <a:t>)</a:t>
            </a:r>
            <a:r>
              <a:rPr lang="sr-Latn-BA" sz="3200" dirty="0" smtClean="0">
                <a:solidFill>
                  <a:schemeClr val="tx2"/>
                </a:solidFill>
                <a:latin typeface="Arial Narrow" panose="020B0606020202030204" pitchFamily="34" charset="0"/>
              </a:rPr>
              <a:t> </a:t>
            </a:r>
            <a:r>
              <a:rPr lang="sr-Latn-BA" sz="3200" b="1" dirty="0" smtClean="0">
                <a:solidFill>
                  <a:schemeClr val="tx2"/>
                </a:solidFill>
                <a:latin typeface="Arial Narrow" panose="020B0606020202030204" pitchFamily="34" charset="0"/>
              </a:rPr>
              <a:t>-1</a:t>
            </a:r>
            <a:r>
              <a:rPr lang="en-US" sz="3200" b="1" dirty="0" smtClean="0">
                <a:solidFill>
                  <a:schemeClr val="tx2"/>
                </a:solidFill>
                <a:latin typeface="Arial Narrow" panose="020B0606020202030204" pitchFamily="34" charset="0"/>
              </a:rPr>
              <a:t>.</a:t>
            </a:r>
            <a:r>
              <a:rPr lang="sr-Latn-BA" sz="3200" b="1" dirty="0" smtClean="0">
                <a:solidFill>
                  <a:schemeClr val="tx2"/>
                </a:solidFill>
                <a:latin typeface="Arial Narrow" panose="020B0606020202030204" pitchFamily="34" charset="0"/>
              </a:rPr>
              <a:t>1%</a:t>
            </a:r>
            <a:endParaRPr lang="en-US" sz="3200" b="1" dirty="0">
              <a:cs typeface="Tahoma" pitchFamily="34" charset="0"/>
            </a:endParaRPr>
          </a:p>
          <a:p>
            <a:endParaRPr lang="sr-Cyrl-BA" sz="3200" dirty="0" smtClean="0">
              <a:solidFill>
                <a:srgbClr val="495778"/>
              </a:solidFill>
              <a:latin typeface="Arial Narrow" panose="020B0606020202030204" pitchFamily="34" charset="0"/>
              <a:cs typeface="Tahoma" pitchFamily="34" charset="0"/>
            </a:endParaRPr>
          </a:p>
          <a:p>
            <a:endParaRPr lang="ru-RU" sz="3200" b="1" dirty="0" smtClean="0">
              <a:solidFill>
                <a:srgbClr val="495778"/>
              </a:solidFill>
              <a:cs typeface="Tahoma" pitchFamily="34" charset="0"/>
            </a:endParaRPr>
          </a:p>
          <a:p>
            <a:endParaRPr lang="en-US" sz="2400" b="1" dirty="0">
              <a:solidFill>
                <a:srgbClr val="495778"/>
              </a:solidFill>
              <a:cs typeface="Tahoma" pitchFamily="34" charset="0"/>
            </a:endParaRPr>
          </a:p>
        </p:txBody>
      </p:sp>
      <p:sp>
        <p:nvSpPr>
          <p:cNvPr id="11" name="Rectangle 8"/>
          <p:cNvSpPr>
            <a:spLocks noChangeArrowheads="1"/>
          </p:cNvSpPr>
          <p:nvPr/>
        </p:nvSpPr>
        <p:spPr bwMode="auto">
          <a:xfrm>
            <a:off x="1547813" y="765175"/>
            <a:ext cx="6918325" cy="492443"/>
          </a:xfrm>
          <a:prstGeom prst="rect">
            <a:avLst/>
          </a:prstGeom>
          <a:noFill/>
          <a:ln w="9525">
            <a:noFill/>
            <a:miter lim="800000"/>
            <a:headEnd/>
            <a:tailEnd/>
          </a:ln>
        </p:spPr>
        <p:txBody>
          <a:bodyPr>
            <a:spAutoFit/>
          </a:bodyPr>
          <a:lstStyle/>
          <a:p>
            <a:r>
              <a:rPr lang="en-US" sz="2600" b="1" dirty="0" smtClean="0">
                <a:solidFill>
                  <a:srgbClr val="495778"/>
                </a:solidFill>
                <a:latin typeface="Arial Narrow" pitchFamily="34" charset="0"/>
                <a:cs typeface="Tahoma" pitchFamily="34" charset="0"/>
              </a:rPr>
              <a:t>EMPLOYEES IN INDUSTRY</a:t>
            </a:r>
            <a:endParaRPr lang="en-US" sz="2600" dirty="0">
              <a:solidFill>
                <a:srgbClr val="495778"/>
              </a:solidFill>
              <a:latin typeface="Arial Narrow" pitchFamily="34" charset="0"/>
              <a:cs typeface="Tahoma" pitchFamily="34" charset="0"/>
            </a:endParaRPr>
          </a:p>
        </p:txBody>
      </p:sp>
      <p:pic>
        <p:nvPicPr>
          <p:cNvPr id="12" name="Picture 11" descr="Industrija2.jpg"/>
          <p:cNvPicPr/>
          <p:nvPr/>
        </p:nvPicPr>
        <p:blipFill>
          <a:blip r:embed="rId5" cstate="print"/>
          <a:srcRect t="32191" b="31684"/>
          <a:stretch>
            <a:fillRect/>
          </a:stretch>
        </p:blipFill>
        <p:spPr>
          <a:xfrm>
            <a:off x="1212851" y="4840187"/>
            <a:ext cx="7931149" cy="2013585"/>
          </a:xfrm>
          <a:prstGeom prst="rect">
            <a:avLst/>
          </a:prstGeom>
        </p:spPr>
      </p:pic>
      <p:sp>
        <p:nvSpPr>
          <p:cNvPr id="1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647101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50" descr="Spoljna-cargo-2.jpg"/>
          <p:cNvPicPr>
            <a:picLocks noChangeAspect="1" noChangeArrowheads="1"/>
          </p:cNvPicPr>
          <p:nvPr/>
        </p:nvPicPr>
        <p:blipFill>
          <a:blip r:embed="rId3" cstate="print"/>
          <a:srcRect t="21281" b="41447"/>
          <a:stretch>
            <a:fillRect/>
          </a:stretch>
        </p:blipFill>
        <p:spPr bwMode="auto">
          <a:xfrm>
            <a:off x="1116013" y="4941888"/>
            <a:ext cx="8027987" cy="2016125"/>
          </a:xfrm>
          <a:prstGeom prst="rect">
            <a:avLst/>
          </a:prstGeom>
          <a:noFill/>
          <a:ln w="9525">
            <a:noFill/>
            <a:miter lim="800000"/>
            <a:headEnd/>
            <a:tailEnd/>
          </a:ln>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en-US" sz="2000" b="1" dirty="0" smtClean="0">
                <a:solidFill>
                  <a:srgbClr val="495778"/>
                </a:solidFill>
                <a:latin typeface="Arial Narrow" pitchFamily="34" charset="0"/>
              </a:rPr>
              <a:t>EXTERNAL TRADE STATISTICS</a:t>
            </a:r>
            <a:endParaRPr lang="en-US" sz="2000" b="1" dirty="0">
              <a:solidFill>
                <a:srgbClr val="495778"/>
              </a:solidFill>
              <a:latin typeface="Arial Narrow" pitchFamily="34" charset="0"/>
            </a:endParaRPr>
          </a:p>
        </p:txBody>
      </p:sp>
      <p:pic>
        <p:nvPicPr>
          <p:cNvPr id="2052"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2054"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cs typeface="Tahoma" pitchFamily="34" charset="0"/>
              </a:rPr>
              <a:t>Republika Srpska Institute of Statistics</a:t>
            </a:r>
            <a:endParaRPr lang="en-US" sz="2000" dirty="0">
              <a:solidFill>
                <a:srgbClr val="C8E6E6"/>
              </a:solidFill>
              <a:latin typeface="Arial Narrow" panose="020B0606020202030204" pitchFamily="34" charset="0"/>
              <a:cs typeface="Tahoma" pitchFamily="34" charset="0"/>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2056" name="TextBox 11"/>
          <p:cNvSpPr txBox="1">
            <a:spLocks noChangeArrowheads="1"/>
          </p:cNvSpPr>
          <p:nvPr/>
        </p:nvSpPr>
        <p:spPr bwMode="auto">
          <a:xfrm>
            <a:off x="1619250" y="3645024"/>
            <a:ext cx="6985198" cy="861774"/>
          </a:xfrm>
          <a:prstGeom prst="rect">
            <a:avLst/>
          </a:prstGeom>
          <a:noFill/>
          <a:ln w="9525">
            <a:noFill/>
            <a:miter lim="800000"/>
            <a:headEnd/>
            <a:tailEnd/>
          </a:ln>
        </p:spPr>
        <p:txBody>
          <a:bodyPr wrap="square">
            <a:spAutoFit/>
          </a:bodyPr>
          <a:lstStyle/>
          <a:p>
            <a:pPr>
              <a:buFont typeface="Arial" charset="0"/>
              <a:buChar char="•"/>
            </a:pPr>
            <a:r>
              <a:rPr lang="ru-RU" sz="2600" dirty="0">
                <a:solidFill>
                  <a:schemeClr val="tx2"/>
                </a:solidFill>
                <a:latin typeface="Arial Narrow" pitchFamily="34" charset="0"/>
              </a:rPr>
              <a:t>  </a:t>
            </a:r>
            <a:r>
              <a:rPr lang="en-US" sz="2600" dirty="0" smtClean="0">
                <a:solidFill>
                  <a:schemeClr val="tx2"/>
                </a:solidFill>
                <a:latin typeface="Arial Narrow" pitchFamily="34" charset="0"/>
              </a:rPr>
              <a:t>Record value of coverage of import with export</a:t>
            </a:r>
            <a:r>
              <a:rPr lang="ru-RU" sz="2600" dirty="0" smtClean="0">
                <a:solidFill>
                  <a:schemeClr val="tx2"/>
                </a:solidFill>
                <a:latin typeface="Arial Narrow" pitchFamily="34" charset="0"/>
              </a:rPr>
              <a:t>, </a:t>
            </a:r>
            <a:r>
              <a:rPr lang="sr-Cyrl-BA" sz="2600" b="1" dirty="0" smtClean="0">
                <a:solidFill>
                  <a:schemeClr val="tx2"/>
                </a:solidFill>
                <a:latin typeface="Arial Narrow" pitchFamily="34" charset="0"/>
              </a:rPr>
              <a:t>79</a:t>
            </a:r>
            <a:r>
              <a:rPr lang="en-US" sz="2600" b="1" dirty="0">
                <a:solidFill>
                  <a:schemeClr val="tx2"/>
                </a:solidFill>
                <a:latin typeface="Arial Narrow" pitchFamily="34" charset="0"/>
              </a:rPr>
              <a:t>.</a:t>
            </a:r>
            <a:r>
              <a:rPr lang="sr-Cyrl-BA" sz="2600" b="1" dirty="0" smtClean="0">
                <a:solidFill>
                  <a:schemeClr val="tx2"/>
                </a:solidFill>
                <a:latin typeface="Arial Narrow" pitchFamily="34" charset="0"/>
              </a:rPr>
              <a:t>4</a:t>
            </a:r>
            <a:r>
              <a:rPr lang="ru-RU" sz="2600" b="1" dirty="0">
                <a:solidFill>
                  <a:schemeClr val="tx2"/>
                </a:solidFill>
                <a:latin typeface="Arial Narrow" pitchFamily="34" charset="0"/>
              </a:rPr>
              <a:t>%</a:t>
            </a:r>
          </a:p>
          <a:p>
            <a:endParaRPr lang="en-US" sz="2400" dirty="0">
              <a:solidFill>
                <a:srgbClr val="495778"/>
              </a:solidFill>
              <a:latin typeface="Cambria" pitchFamily="18" charset="0"/>
            </a:endParaRPr>
          </a:p>
        </p:txBody>
      </p:sp>
      <p:sp>
        <p:nvSpPr>
          <p:cNvPr id="2058" name="TextBox 14"/>
          <p:cNvSpPr txBox="1">
            <a:spLocks noChangeArrowheads="1"/>
          </p:cNvSpPr>
          <p:nvPr/>
        </p:nvSpPr>
        <p:spPr bwMode="auto">
          <a:xfrm>
            <a:off x="1259632" y="1268760"/>
            <a:ext cx="7884368" cy="2215991"/>
          </a:xfrm>
          <a:prstGeom prst="rect">
            <a:avLst/>
          </a:prstGeom>
          <a:noFill/>
          <a:ln w="9525">
            <a:noFill/>
            <a:miter lim="800000"/>
            <a:headEnd/>
            <a:tailEnd/>
          </a:ln>
        </p:spPr>
        <p:txBody>
          <a:bodyPr wrap="square">
            <a:spAutoFit/>
          </a:bodyPr>
          <a:lstStyle/>
          <a:p>
            <a:r>
              <a:rPr lang="en-US" sz="2300" dirty="0" smtClean="0">
                <a:solidFill>
                  <a:schemeClr val="tx2"/>
                </a:solidFill>
                <a:latin typeface="Arial Narrow" pitchFamily="34" charset="0"/>
                <a:cs typeface="Tahoma" pitchFamily="34" charset="0"/>
              </a:rPr>
              <a:t>Volume of external trade of Republika Srpska</a:t>
            </a:r>
          </a:p>
          <a:p>
            <a:r>
              <a:rPr lang="sr-Cyrl-BA" sz="2300" b="1" dirty="0" smtClean="0">
                <a:solidFill>
                  <a:schemeClr val="tx2"/>
                </a:solidFill>
                <a:latin typeface="Arial Narrow" pitchFamily="34" charset="0"/>
                <a:cs typeface="Tahoma" pitchFamily="34" charset="0"/>
              </a:rPr>
              <a:t>10</a:t>
            </a:r>
            <a:r>
              <a:rPr lang="ru-RU" sz="2300" b="1" dirty="0" smtClean="0">
                <a:solidFill>
                  <a:schemeClr val="tx2"/>
                </a:solidFill>
                <a:latin typeface="Arial Narrow" pitchFamily="34" charset="0"/>
                <a:cs typeface="Tahoma" pitchFamily="34" charset="0"/>
              </a:rPr>
              <a:t> </a:t>
            </a:r>
            <a:r>
              <a:rPr lang="en-US" sz="2300" b="1" dirty="0" smtClean="0">
                <a:solidFill>
                  <a:schemeClr val="tx2"/>
                </a:solidFill>
                <a:latin typeface="Arial Narrow" pitchFamily="34" charset="0"/>
                <a:cs typeface="Tahoma" pitchFamily="34" charset="0"/>
              </a:rPr>
              <a:t>billion</a:t>
            </a:r>
            <a:r>
              <a:rPr lang="sr-Cyrl-BA" sz="2300" b="1" dirty="0" smtClean="0">
                <a:solidFill>
                  <a:schemeClr val="tx2"/>
                </a:solidFill>
                <a:latin typeface="Arial Narrow" pitchFamily="34" charset="0"/>
                <a:cs typeface="Tahoma" pitchFamily="34" charset="0"/>
              </a:rPr>
              <a:t> </a:t>
            </a:r>
            <a:r>
              <a:rPr lang="en-US" sz="2300" b="1" dirty="0" smtClean="0">
                <a:solidFill>
                  <a:schemeClr val="tx2"/>
                </a:solidFill>
                <a:latin typeface="Arial Narrow" pitchFamily="34" charset="0"/>
                <a:cs typeface="Tahoma" pitchFamily="34" charset="0"/>
              </a:rPr>
              <a:t>and </a:t>
            </a:r>
            <a:r>
              <a:rPr lang="sr-Cyrl-BA" sz="2300" b="1" dirty="0" smtClean="0">
                <a:solidFill>
                  <a:schemeClr val="tx2"/>
                </a:solidFill>
                <a:latin typeface="Arial Narrow" pitchFamily="34" charset="0"/>
                <a:cs typeface="Tahoma" pitchFamily="34" charset="0"/>
              </a:rPr>
              <a:t>9</a:t>
            </a:r>
            <a:r>
              <a:rPr lang="en-US" sz="2300" b="1" dirty="0" smtClean="0">
                <a:solidFill>
                  <a:schemeClr val="tx2"/>
                </a:solidFill>
                <a:latin typeface="Arial Narrow" pitchFamily="34" charset="0"/>
                <a:cs typeface="Tahoma" pitchFamily="34" charset="0"/>
              </a:rPr>
              <a:t> million</a:t>
            </a:r>
            <a:r>
              <a:rPr lang="ru-RU" sz="2300" b="1" dirty="0" smtClean="0">
                <a:solidFill>
                  <a:schemeClr val="tx2"/>
                </a:solidFill>
                <a:latin typeface="Arial Narrow" pitchFamily="34" charset="0"/>
                <a:cs typeface="Tahoma" pitchFamily="34" charset="0"/>
              </a:rPr>
              <a:t> КМ</a:t>
            </a:r>
            <a:endParaRPr lang="en-US" sz="2300" b="1" dirty="0">
              <a:solidFill>
                <a:schemeClr val="tx2"/>
              </a:solidFill>
              <a:latin typeface="Arial Narrow" pitchFamily="34" charset="0"/>
              <a:cs typeface="Tahoma" pitchFamily="34" charset="0"/>
            </a:endParaRPr>
          </a:p>
          <a:p>
            <a:r>
              <a:rPr lang="en-US" sz="2300" dirty="0">
                <a:solidFill>
                  <a:schemeClr val="tx2"/>
                </a:solidFill>
                <a:cs typeface="Tahoma" pitchFamily="34" charset="0"/>
              </a:rPr>
              <a:t>         </a:t>
            </a:r>
            <a:endParaRPr lang="ru-RU" sz="2300" dirty="0">
              <a:solidFill>
                <a:schemeClr val="tx2"/>
              </a:solidFill>
              <a:cs typeface="Tahoma" pitchFamily="34" charset="0"/>
            </a:endParaRPr>
          </a:p>
          <a:p>
            <a:r>
              <a:rPr lang="ru-RU" sz="2300" dirty="0">
                <a:solidFill>
                  <a:schemeClr val="tx2"/>
                </a:solidFill>
                <a:cs typeface="Tahoma" pitchFamily="34" charset="0"/>
              </a:rPr>
              <a:t> </a:t>
            </a:r>
            <a:r>
              <a:rPr lang="ru-RU" sz="2300" b="1" dirty="0">
                <a:solidFill>
                  <a:schemeClr val="tx2"/>
                </a:solidFill>
                <a:cs typeface="Tahoma" pitchFamily="34" charset="0"/>
              </a:rPr>
              <a:t>      </a:t>
            </a:r>
            <a:r>
              <a:rPr lang="sr-Latn-BA" sz="2300" b="1" dirty="0" smtClean="0">
                <a:solidFill>
                  <a:schemeClr val="tx2"/>
                </a:solidFill>
                <a:cs typeface="Tahoma" pitchFamily="34" charset="0"/>
              </a:rPr>
              <a:t>-</a:t>
            </a:r>
            <a:r>
              <a:rPr lang="ru-RU" sz="2300" b="1" dirty="0" smtClean="0">
                <a:solidFill>
                  <a:schemeClr val="tx2"/>
                </a:solidFill>
                <a:cs typeface="Tahoma" pitchFamily="34" charset="0"/>
              </a:rPr>
              <a:t> </a:t>
            </a:r>
            <a:r>
              <a:rPr lang="en-US" sz="2300" dirty="0" smtClean="0">
                <a:solidFill>
                  <a:schemeClr val="tx2"/>
                </a:solidFill>
                <a:latin typeface="Arial Narrow" pitchFamily="34" charset="0"/>
                <a:cs typeface="Tahoma" pitchFamily="34" charset="0"/>
              </a:rPr>
              <a:t>EXPORT</a:t>
            </a:r>
            <a:r>
              <a:rPr lang="sr-Latn-BA" sz="2300" dirty="0" smtClean="0">
                <a:solidFill>
                  <a:schemeClr val="tx2"/>
                </a:solidFill>
                <a:latin typeface="Arial Narrow" pitchFamily="34" charset="0"/>
                <a:cs typeface="Tahoma" pitchFamily="34" charset="0"/>
              </a:rPr>
              <a:t>:</a:t>
            </a:r>
            <a:r>
              <a:rPr lang="ru-RU" sz="2300" dirty="0" smtClean="0">
                <a:solidFill>
                  <a:schemeClr val="tx2"/>
                </a:solidFill>
                <a:latin typeface="Arial Narrow" pitchFamily="34" charset="0"/>
                <a:cs typeface="Tahoma" pitchFamily="34" charset="0"/>
              </a:rPr>
              <a:t> </a:t>
            </a:r>
            <a:r>
              <a:rPr lang="sr-Cyrl-BA" sz="2300" b="1" dirty="0" smtClean="0">
                <a:solidFill>
                  <a:schemeClr val="tx2"/>
                </a:solidFill>
                <a:latin typeface="Arial Narrow" pitchFamily="34" charset="0"/>
                <a:cs typeface="Tahoma" pitchFamily="34" charset="0"/>
              </a:rPr>
              <a:t>4 </a:t>
            </a:r>
            <a:r>
              <a:rPr lang="en-US" sz="2300" b="1" dirty="0" smtClean="0">
                <a:solidFill>
                  <a:schemeClr val="tx2"/>
                </a:solidFill>
                <a:latin typeface="Arial Narrow" pitchFamily="34" charset="0"/>
                <a:cs typeface="Tahoma" pitchFamily="34" charset="0"/>
              </a:rPr>
              <a:t>billion and</a:t>
            </a:r>
            <a:r>
              <a:rPr lang="sr-Cyrl-BA" sz="2300" b="1" dirty="0" smtClean="0">
                <a:solidFill>
                  <a:schemeClr val="tx2"/>
                </a:solidFill>
                <a:latin typeface="Arial Narrow" pitchFamily="34" charset="0"/>
                <a:cs typeface="Tahoma" pitchFamily="34" charset="0"/>
              </a:rPr>
              <a:t> </a:t>
            </a:r>
            <a:r>
              <a:rPr lang="sr-Latn-BA" sz="2300" b="1" dirty="0" smtClean="0">
                <a:solidFill>
                  <a:schemeClr val="tx2"/>
                </a:solidFill>
                <a:latin typeface="Arial Narrow" pitchFamily="34" charset="0"/>
                <a:cs typeface="Tahoma" pitchFamily="34" charset="0"/>
              </a:rPr>
              <a:t>4</a:t>
            </a:r>
            <a:r>
              <a:rPr lang="sr-Cyrl-BA" sz="2300" b="1" dirty="0" smtClean="0">
                <a:solidFill>
                  <a:schemeClr val="tx2"/>
                </a:solidFill>
                <a:latin typeface="Arial Narrow" pitchFamily="34" charset="0"/>
                <a:cs typeface="Tahoma" pitchFamily="34" charset="0"/>
              </a:rPr>
              <a:t>28</a:t>
            </a:r>
            <a:r>
              <a:rPr lang="sr-Latn-BA" sz="2300" b="1" dirty="0" smtClean="0">
                <a:solidFill>
                  <a:schemeClr val="tx2"/>
                </a:solidFill>
                <a:latin typeface="Arial Narrow" pitchFamily="34" charset="0"/>
                <a:cs typeface="Tahoma" pitchFamily="34" charset="0"/>
              </a:rPr>
              <a:t> </a:t>
            </a:r>
            <a:r>
              <a:rPr lang="en-US" sz="2300" b="1" dirty="0" smtClean="0">
                <a:solidFill>
                  <a:schemeClr val="tx2"/>
                </a:solidFill>
                <a:latin typeface="Arial Narrow" pitchFamily="34" charset="0"/>
                <a:cs typeface="Tahoma" pitchFamily="34" charset="0"/>
              </a:rPr>
              <a:t>million</a:t>
            </a:r>
            <a:r>
              <a:rPr lang="ru-RU" sz="2300" b="1" dirty="0" smtClean="0">
                <a:solidFill>
                  <a:schemeClr val="tx2"/>
                </a:solidFill>
                <a:latin typeface="Arial Narrow" pitchFamily="34" charset="0"/>
                <a:cs typeface="Tahoma" pitchFamily="34" charset="0"/>
              </a:rPr>
              <a:t> </a:t>
            </a:r>
            <a:r>
              <a:rPr lang="ru-RU" sz="2300" b="1" dirty="0">
                <a:solidFill>
                  <a:schemeClr val="tx2"/>
                </a:solidFill>
                <a:latin typeface="Arial Narrow" pitchFamily="34" charset="0"/>
                <a:cs typeface="Tahoma" pitchFamily="34" charset="0"/>
              </a:rPr>
              <a:t>КМ</a:t>
            </a:r>
          </a:p>
          <a:p>
            <a:r>
              <a:rPr lang="ru-RU" sz="2300" b="1" dirty="0">
                <a:solidFill>
                  <a:schemeClr val="tx2"/>
                </a:solidFill>
                <a:latin typeface="Arial Narrow" pitchFamily="34" charset="0"/>
                <a:cs typeface="Tahoma" pitchFamily="34" charset="0"/>
              </a:rPr>
              <a:t> </a:t>
            </a:r>
            <a:r>
              <a:rPr lang="sr-Latn-BA" sz="2300" b="1" dirty="0" smtClean="0">
                <a:solidFill>
                  <a:schemeClr val="tx2"/>
                </a:solidFill>
                <a:latin typeface="Arial Narrow" pitchFamily="34" charset="0"/>
                <a:cs typeface="Tahoma" pitchFamily="34" charset="0"/>
              </a:rPr>
              <a:t>        </a:t>
            </a:r>
            <a:r>
              <a:rPr lang="sr-Latn-BA" sz="2300" b="1" dirty="0" smtClean="0">
                <a:solidFill>
                  <a:schemeClr val="tx2"/>
                </a:solidFill>
                <a:cs typeface="Tahoma" pitchFamily="34" charset="0"/>
              </a:rPr>
              <a:t>-</a:t>
            </a:r>
            <a:r>
              <a:rPr lang="ru-RU" sz="2300" b="1" dirty="0" smtClean="0">
                <a:solidFill>
                  <a:schemeClr val="tx2"/>
                </a:solidFill>
                <a:latin typeface="Arial Narrow" pitchFamily="34" charset="0"/>
                <a:cs typeface="Tahoma" pitchFamily="34" charset="0"/>
              </a:rPr>
              <a:t> </a:t>
            </a:r>
            <a:r>
              <a:rPr lang="en-US" sz="2300" dirty="0" smtClean="0">
                <a:solidFill>
                  <a:schemeClr val="tx2"/>
                </a:solidFill>
                <a:latin typeface="Arial Narrow" pitchFamily="34" charset="0"/>
                <a:cs typeface="Tahoma" pitchFamily="34" charset="0"/>
              </a:rPr>
              <a:t>IMPORT</a:t>
            </a:r>
            <a:r>
              <a:rPr lang="sr-Latn-BA" sz="2300" dirty="0" smtClean="0">
                <a:solidFill>
                  <a:schemeClr val="tx2"/>
                </a:solidFill>
                <a:latin typeface="Arial Narrow" pitchFamily="34" charset="0"/>
                <a:cs typeface="Tahoma" pitchFamily="34" charset="0"/>
              </a:rPr>
              <a:t>:</a:t>
            </a:r>
            <a:r>
              <a:rPr lang="ru-RU" sz="2300" dirty="0" smtClean="0">
                <a:solidFill>
                  <a:schemeClr val="tx2"/>
                </a:solidFill>
                <a:latin typeface="Arial Narrow" pitchFamily="34" charset="0"/>
                <a:cs typeface="Tahoma" pitchFamily="34" charset="0"/>
              </a:rPr>
              <a:t> </a:t>
            </a:r>
            <a:r>
              <a:rPr lang="en-US" sz="2300" dirty="0" smtClean="0">
                <a:solidFill>
                  <a:schemeClr val="tx2"/>
                </a:solidFill>
                <a:latin typeface="Arial Narrow" pitchFamily="34" charset="0"/>
                <a:cs typeface="Tahoma" pitchFamily="34" charset="0"/>
              </a:rPr>
              <a:t> </a:t>
            </a:r>
            <a:r>
              <a:rPr lang="sr-Cyrl-BA" sz="2300" b="1" dirty="0" smtClean="0">
                <a:solidFill>
                  <a:schemeClr val="tx2"/>
                </a:solidFill>
                <a:latin typeface="Arial Narrow" pitchFamily="34" charset="0"/>
                <a:cs typeface="Tahoma" pitchFamily="34" charset="0"/>
              </a:rPr>
              <a:t>5 </a:t>
            </a:r>
            <a:r>
              <a:rPr lang="en-US" sz="2300" b="1" dirty="0" smtClean="0">
                <a:solidFill>
                  <a:schemeClr val="tx2"/>
                </a:solidFill>
                <a:latin typeface="Arial Narrow" pitchFamily="34" charset="0"/>
                <a:cs typeface="Tahoma" pitchFamily="34" charset="0"/>
              </a:rPr>
              <a:t>billion and</a:t>
            </a:r>
            <a:r>
              <a:rPr lang="sr-Cyrl-BA" sz="2300" b="1" dirty="0" smtClean="0">
                <a:solidFill>
                  <a:schemeClr val="tx2"/>
                </a:solidFill>
                <a:latin typeface="Arial Narrow" pitchFamily="34" charset="0"/>
                <a:cs typeface="Tahoma" pitchFamily="34" charset="0"/>
              </a:rPr>
              <a:t> 581</a:t>
            </a:r>
            <a:r>
              <a:rPr lang="sr-Latn-BA" sz="2300" b="1" dirty="0" smtClean="0">
                <a:solidFill>
                  <a:schemeClr val="tx2"/>
                </a:solidFill>
                <a:latin typeface="Arial Narrow" pitchFamily="34" charset="0"/>
                <a:cs typeface="Tahoma" pitchFamily="34" charset="0"/>
              </a:rPr>
              <a:t> </a:t>
            </a:r>
            <a:r>
              <a:rPr lang="en-US" sz="2300" b="1" dirty="0" smtClean="0">
                <a:solidFill>
                  <a:schemeClr val="tx2"/>
                </a:solidFill>
                <a:latin typeface="Arial Narrow" pitchFamily="34" charset="0"/>
                <a:cs typeface="Tahoma" pitchFamily="34" charset="0"/>
              </a:rPr>
              <a:t>million</a:t>
            </a:r>
            <a:r>
              <a:rPr lang="ru-RU" sz="2300" b="1" dirty="0" smtClean="0">
                <a:solidFill>
                  <a:schemeClr val="tx2"/>
                </a:solidFill>
                <a:latin typeface="Arial Narrow" pitchFamily="34" charset="0"/>
                <a:cs typeface="Tahoma" pitchFamily="34" charset="0"/>
              </a:rPr>
              <a:t> </a:t>
            </a:r>
            <a:r>
              <a:rPr lang="ru-RU" sz="2300" b="1" dirty="0">
                <a:solidFill>
                  <a:schemeClr val="tx2"/>
                </a:solidFill>
                <a:latin typeface="Arial Narrow" pitchFamily="34" charset="0"/>
                <a:cs typeface="Tahoma" pitchFamily="34" charset="0"/>
              </a:rPr>
              <a:t>КМ</a:t>
            </a:r>
          </a:p>
          <a:p>
            <a:endParaRPr lang="en-US" sz="2300" dirty="0">
              <a:solidFill>
                <a:srgbClr val="495778"/>
              </a:solidFill>
              <a:cs typeface="Tahoma" pitchFamily="34" charset="0"/>
            </a:endParaRPr>
          </a:p>
        </p:txBody>
      </p:sp>
      <p:pic>
        <p:nvPicPr>
          <p:cNvPr id="12" name="Picture 9"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Tree>
    <p:extLst>
      <p:ext uri="{BB962C8B-B14F-4D97-AF65-F5344CB8AC3E}">
        <p14:creationId xmlns:p14="http://schemas.microsoft.com/office/powerpoint/2010/main" val="378200964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en-US" sz="2000" b="1" dirty="0" smtClean="0">
                <a:solidFill>
                  <a:srgbClr val="495778"/>
                </a:solidFill>
                <a:latin typeface="Arial Narrow" pitchFamily="34" charset="0"/>
              </a:rPr>
              <a:t>EXTERNAL TRADE STATISTICS</a:t>
            </a:r>
            <a:endParaRPr lang="en-US" sz="2000" b="1" dirty="0">
              <a:solidFill>
                <a:srgbClr val="495778"/>
              </a:solidFill>
              <a:latin typeface="Arial Narrow" pitchFamily="34" charset="0"/>
            </a:endParaRPr>
          </a:p>
        </p:txBody>
      </p:sp>
      <p:pic>
        <p:nvPicPr>
          <p:cNvPr id="3075"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3077"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cs typeface="Tahoma" pitchFamily="34" charset="0"/>
              </a:rPr>
              <a:t>Republika Srpska Institute of Statistics</a:t>
            </a:r>
            <a:endParaRPr lang="en-US" sz="2000" dirty="0">
              <a:solidFill>
                <a:srgbClr val="C8E6E6"/>
              </a:solidFill>
              <a:latin typeface="Arial Narrow" panose="020B0606020202030204" pitchFamily="34" charset="0"/>
              <a:cs typeface="Tahoma" pitchFamily="34" charset="0"/>
            </a:endParaRPr>
          </a:p>
        </p:txBody>
      </p:sp>
      <p:sp>
        <p:nvSpPr>
          <p:cNvPr id="307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3079" name="TextBox 11"/>
          <p:cNvSpPr txBox="1">
            <a:spLocks noChangeArrowheads="1"/>
          </p:cNvSpPr>
          <p:nvPr/>
        </p:nvSpPr>
        <p:spPr bwMode="auto">
          <a:xfrm>
            <a:off x="2120101" y="5949280"/>
            <a:ext cx="5760987" cy="338554"/>
          </a:xfrm>
          <a:prstGeom prst="rect">
            <a:avLst/>
          </a:prstGeom>
          <a:noFill/>
          <a:ln w="9525">
            <a:noFill/>
            <a:miter lim="800000"/>
            <a:headEnd/>
            <a:tailEnd/>
          </a:ln>
        </p:spPr>
        <p:txBody>
          <a:bodyPr wrap="square">
            <a:spAutoFit/>
          </a:bodyPr>
          <a:lstStyle/>
          <a:p>
            <a:pPr algn="ctr"/>
            <a:r>
              <a:rPr lang="en-US" sz="1600" dirty="0" smtClean="0">
                <a:solidFill>
                  <a:srgbClr val="003366"/>
                </a:solidFill>
                <a:latin typeface="Arial Narrow" pitchFamily="34" charset="0"/>
                <a:cs typeface="Tahoma" pitchFamily="34" charset="0"/>
              </a:rPr>
              <a:t>Graph</a:t>
            </a:r>
            <a:r>
              <a:rPr lang="sr-Cyrl-CS" sz="1600" dirty="0" smtClean="0">
                <a:solidFill>
                  <a:srgbClr val="003366"/>
                </a:solidFill>
                <a:latin typeface="Arial Narrow" pitchFamily="34" charset="0"/>
                <a:cs typeface="Tahoma" pitchFamily="34" charset="0"/>
              </a:rPr>
              <a:t> 2. </a:t>
            </a:r>
            <a:r>
              <a:rPr lang="en-US" sz="1600" dirty="0" smtClean="0">
                <a:solidFill>
                  <a:srgbClr val="003366"/>
                </a:solidFill>
                <a:latin typeface="Arial Narrow" pitchFamily="34" charset="0"/>
                <a:cs typeface="Tahoma" pitchFamily="34" charset="0"/>
              </a:rPr>
              <a:t>Export and import by month</a:t>
            </a:r>
            <a:endParaRPr lang="en-US" sz="1600" dirty="0">
              <a:solidFill>
                <a:srgbClr val="003366"/>
              </a:solidFill>
              <a:latin typeface="Arial Narrow" pitchFamily="34" charset="0"/>
              <a:cs typeface="Tahoma" pitchFamily="34" charset="0"/>
            </a:endParaRPr>
          </a:p>
        </p:txBody>
      </p:sp>
      <p:sp>
        <p:nvSpPr>
          <p:cNvPr id="308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3083" name="TextBox 14"/>
          <p:cNvSpPr txBox="1">
            <a:spLocks noChangeArrowheads="1"/>
          </p:cNvSpPr>
          <p:nvPr/>
        </p:nvSpPr>
        <p:spPr bwMode="auto">
          <a:xfrm>
            <a:off x="2634405" y="966096"/>
            <a:ext cx="744114" cy="276999"/>
          </a:xfrm>
          <a:prstGeom prst="rect">
            <a:avLst/>
          </a:prstGeom>
          <a:noFill/>
          <a:ln w="9525">
            <a:noFill/>
            <a:miter lim="800000"/>
            <a:headEnd/>
            <a:tailEnd/>
          </a:ln>
        </p:spPr>
        <p:txBody>
          <a:bodyPr wrap="none">
            <a:spAutoFit/>
          </a:bodyPr>
          <a:lstStyle/>
          <a:p>
            <a:r>
              <a:rPr lang="en-US" sz="1200" dirty="0" smtClean="0">
                <a:solidFill>
                  <a:srgbClr val="064488"/>
                </a:solidFill>
                <a:latin typeface="Arial Narrow" pitchFamily="34" charset="0"/>
              </a:rPr>
              <a:t>thous</a:t>
            </a:r>
            <a:r>
              <a:rPr lang="sr-Cyrl-CS" sz="1200" dirty="0" smtClean="0">
                <a:solidFill>
                  <a:srgbClr val="064488"/>
                </a:solidFill>
                <a:latin typeface="Arial Narrow" pitchFamily="34" charset="0"/>
              </a:rPr>
              <a:t>. </a:t>
            </a:r>
            <a:r>
              <a:rPr lang="sr-Cyrl-CS" sz="1200" dirty="0">
                <a:solidFill>
                  <a:srgbClr val="064488"/>
                </a:solidFill>
                <a:latin typeface="Arial Narrow" pitchFamily="34" charset="0"/>
              </a:rPr>
              <a:t>КМ</a:t>
            </a:r>
            <a:endParaRPr lang="en-US" sz="1200" dirty="0">
              <a:solidFill>
                <a:srgbClr val="064488"/>
              </a:solidFill>
              <a:latin typeface="Arial Narrow" pitchFamily="34" charset="0"/>
            </a:endParaRPr>
          </a:p>
        </p:txBody>
      </p:sp>
      <p:pic>
        <p:nvPicPr>
          <p:cNvPr id="13"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graphicFrame>
        <p:nvGraphicFramePr>
          <p:cNvPr id="15" name="Chart 14"/>
          <p:cNvGraphicFramePr/>
          <p:nvPr>
            <p:extLst>
              <p:ext uri="{D42A27DB-BD31-4B8C-83A1-F6EECF244321}">
                <p14:modId xmlns:p14="http://schemas.microsoft.com/office/powerpoint/2010/main" val="3826828070"/>
              </p:ext>
            </p:extLst>
          </p:nvPr>
        </p:nvGraphicFramePr>
        <p:xfrm>
          <a:off x="1810691" y="1168273"/>
          <a:ext cx="6865765" cy="4139211"/>
        </p:xfrm>
        <a:graphic>
          <a:graphicData uri="http://schemas.openxmlformats.org/drawingml/2006/chart">
            <c:chart xmlns:c="http://schemas.openxmlformats.org/drawingml/2006/chart" xmlns:r="http://schemas.openxmlformats.org/officeDocument/2006/relationships" r:id="rId5"/>
          </a:graphicData>
        </a:graphic>
      </p:graphicFrame>
      <p:sp>
        <p:nvSpPr>
          <p:cNvPr id="3081" name="TextBox 12"/>
          <p:cNvSpPr txBox="1">
            <a:spLocks noChangeArrowheads="1"/>
          </p:cNvSpPr>
          <p:nvPr/>
        </p:nvSpPr>
        <p:spPr bwMode="auto">
          <a:xfrm>
            <a:off x="2540243" y="5044740"/>
            <a:ext cx="576065" cy="276999"/>
          </a:xfrm>
          <a:prstGeom prst="rect">
            <a:avLst/>
          </a:prstGeom>
          <a:noFill/>
          <a:ln w="9525">
            <a:noFill/>
            <a:miter lim="800000"/>
            <a:headEnd/>
            <a:tailEnd/>
          </a:ln>
        </p:spPr>
        <p:txBody>
          <a:bodyPr wrap="square">
            <a:spAutoFit/>
          </a:bodyPr>
          <a:lstStyle/>
          <a:p>
            <a:r>
              <a:rPr lang="sr-Cyrl-CS" sz="1200" dirty="0" smtClean="0">
                <a:solidFill>
                  <a:srgbClr val="064488"/>
                </a:solidFill>
                <a:latin typeface="Arial Narrow" pitchFamily="34" charset="0"/>
              </a:rPr>
              <a:t>2020</a:t>
            </a:r>
            <a:endParaRPr lang="en-US" sz="1600" dirty="0">
              <a:solidFill>
                <a:srgbClr val="064488"/>
              </a:solidFill>
              <a:latin typeface="Arial Narrow" pitchFamily="34" charset="0"/>
            </a:endParaRPr>
          </a:p>
        </p:txBody>
      </p:sp>
      <p:sp>
        <p:nvSpPr>
          <p:cNvPr id="3082" name="TextBox 13"/>
          <p:cNvSpPr txBox="1">
            <a:spLocks noChangeArrowheads="1"/>
          </p:cNvSpPr>
          <p:nvPr/>
        </p:nvSpPr>
        <p:spPr bwMode="auto">
          <a:xfrm>
            <a:off x="4893568" y="5081409"/>
            <a:ext cx="576064" cy="276999"/>
          </a:xfrm>
          <a:prstGeom prst="rect">
            <a:avLst/>
          </a:prstGeom>
          <a:noFill/>
          <a:ln w="9525">
            <a:noFill/>
            <a:miter lim="800000"/>
            <a:headEnd/>
            <a:tailEnd/>
          </a:ln>
        </p:spPr>
        <p:txBody>
          <a:bodyPr wrap="square">
            <a:spAutoFit/>
          </a:bodyPr>
          <a:lstStyle/>
          <a:p>
            <a:r>
              <a:rPr lang="sr-Cyrl-CS" sz="1200" dirty="0" smtClean="0">
                <a:solidFill>
                  <a:srgbClr val="064488"/>
                </a:solidFill>
                <a:latin typeface="Arial Narrow" pitchFamily="34" charset="0"/>
              </a:rPr>
              <a:t>2021</a:t>
            </a:r>
            <a:endParaRPr lang="en-US" sz="1600" dirty="0">
              <a:solidFill>
                <a:srgbClr val="064488"/>
              </a:solidFill>
              <a:latin typeface="Arial Narrow" pitchFamily="34" charset="0"/>
            </a:endParaRPr>
          </a:p>
        </p:txBody>
      </p:sp>
      <p:sp>
        <p:nvSpPr>
          <p:cNvPr id="14" name="TextBox 13"/>
          <p:cNvSpPr txBox="1"/>
          <p:nvPr/>
        </p:nvSpPr>
        <p:spPr>
          <a:xfrm>
            <a:off x="7812360" y="3237878"/>
            <a:ext cx="579344" cy="230832"/>
          </a:xfrm>
          <a:prstGeom prst="rect">
            <a:avLst/>
          </a:prstGeom>
          <a:solidFill>
            <a:schemeClr val="bg1"/>
          </a:solidFill>
        </p:spPr>
        <p:txBody>
          <a:bodyPr wrap="square" rtlCol="0">
            <a:spAutoFit/>
          </a:bodyPr>
          <a:lstStyle/>
          <a:p>
            <a:r>
              <a:rPr lang="en-US" sz="900" dirty="0" smtClean="0">
                <a:latin typeface="Calibri" panose="020F0502020204030204" pitchFamily="34" charset="0"/>
                <a:cs typeface="Calibri" panose="020F0502020204030204" pitchFamily="34" charset="0"/>
              </a:rPr>
              <a:t>Export</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26900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p:cNvPicPr/>
          <p:nvPr/>
        </p:nvPicPr>
        <p:blipFill>
          <a:blip r:embed="rId3" cstate="print"/>
          <a:srcRect t="23566" b="42453"/>
          <a:stretch>
            <a:fillRect/>
          </a:stretch>
        </p:blipFill>
        <p:spPr bwMode="auto">
          <a:xfrm>
            <a:off x="1117600" y="4845050"/>
            <a:ext cx="8026400" cy="2012950"/>
          </a:xfrm>
          <a:prstGeom prst="rect">
            <a:avLst/>
          </a:prstGeom>
          <a:noFill/>
          <a:ln w="9525">
            <a:noFill/>
            <a:miter lim="800000"/>
            <a:headEnd/>
            <a:tailEnd/>
          </a:ln>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en-US" sz="2000" b="1" dirty="0" smtClean="0">
                <a:solidFill>
                  <a:srgbClr val="495778"/>
                </a:solidFill>
                <a:latin typeface="Arial Narrow" pitchFamily="34" charset="0"/>
              </a:rPr>
              <a:t>EXTERNAL TRADE STATISTICS</a:t>
            </a:r>
            <a:endParaRPr lang="en-US" sz="2000" b="1" dirty="0">
              <a:solidFill>
                <a:srgbClr val="495778"/>
              </a:solidFill>
              <a:latin typeface="Arial Narrow" pitchFamily="34" charset="0"/>
            </a:endParaRPr>
          </a:p>
        </p:txBody>
      </p:sp>
      <p:pic>
        <p:nvPicPr>
          <p:cNvPr id="4099"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4101"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cs typeface="Tahoma" pitchFamily="34" charset="0"/>
              </a:rPr>
              <a:t>Republika Srpska Institute of Statistics</a:t>
            </a:r>
            <a:endParaRPr lang="en-US" sz="2000" dirty="0">
              <a:solidFill>
                <a:srgbClr val="C8E6E6"/>
              </a:solidFill>
              <a:latin typeface="Arial Narrow" panose="020B0606020202030204" pitchFamily="34" charset="0"/>
              <a:cs typeface="Tahoma" pitchFamily="34" charset="0"/>
            </a:endParaRPr>
          </a:p>
        </p:txBody>
      </p:sp>
      <p:sp>
        <p:nvSpPr>
          <p:cNvPr id="410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4103" name="TextBox 9"/>
          <p:cNvSpPr txBox="1">
            <a:spLocks noChangeArrowheads="1"/>
          </p:cNvSpPr>
          <p:nvPr/>
        </p:nvSpPr>
        <p:spPr bwMode="auto">
          <a:xfrm>
            <a:off x="1470025" y="632637"/>
            <a:ext cx="5400675" cy="523220"/>
          </a:xfrm>
          <a:prstGeom prst="rect">
            <a:avLst/>
          </a:prstGeom>
          <a:noFill/>
          <a:ln w="9525">
            <a:noFill/>
            <a:miter lim="800000"/>
            <a:headEnd/>
            <a:tailEnd/>
          </a:ln>
        </p:spPr>
        <p:txBody>
          <a:bodyPr>
            <a:spAutoFit/>
          </a:bodyPr>
          <a:lstStyle/>
          <a:p>
            <a:r>
              <a:rPr lang="en-US" sz="2800" b="1" dirty="0" smtClean="0">
                <a:solidFill>
                  <a:schemeClr val="tx2"/>
                </a:solidFill>
                <a:latin typeface="Arial Narrow" pitchFamily="34" charset="0"/>
                <a:cs typeface="Tahoma" pitchFamily="34" charset="0"/>
              </a:rPr>
              <a:t>JANUARY</a:t>
            </a:r>
            <a:r>
              <a:rPr lang="sr-Cyrl-BA" sz="2800" b="1" dirty="0" smtClean="0">
                <a:solidFill>
                  <a:schemeClr val="tx2"/>
                </a:solidFill>
                <a:latin typeface="Arial Narrow" pitchFamily="34" charset="0"/>
                <a:cs typeface="Tahoma" pitchFamily="34" charset="0"/>
              </a:rPr>
              <a:t> </a:t>
            </a:r>
            <a:r>
              <a:rPr lang="sr-Latn-BA" sz="2800" b="1" dirty="0">
                <a:solidFill>
                  <a:schemeClr val="tx2"/>
                </a:solidFill>
                <a:latin typeface="Arial Narrow" pitchFamily="34" charset="0"/>
                <a:cs typeface="Tahoma" pitchFamily="34" charset="0"/>
              </a:rPr>
              <a:t>- </a:t>
            </a:r>
            <a:r>
              <a:rPr lang="en-US" sz="2800" b="1" dirty="0" smtClean="0">
                <a:solidFill>
                  <a:schemeClr val="tx2"/>
                </a:solidFill>
                <a:latin typeface="Arial Narrow" pitchFamily="34" charset="0"/>
                <a:cs typeface="Tahoma" pitchFamily="34" charset="0"/>
              </a:rPr>
              <a:t>DECEMBER</a:t>
            </a:r>
            <a:r>
              <a:rPr lang="sr-Cyrl-BA" sz="2800" b="1" dirty="0" smtClean="0">
                <a:solidFill>
                  <a:schemeClr val="tx2"/>
                </a:solidFill>
                <a:latin typeface="Arial Narrow" pitchFamily="34" charset="0"/>
                <a:cs typeface="Tahoma" pitchFamily="34" charset="0"/>
              </a:rPr>
              <a:t> </a:t>
            </a:r>
            <a:r>
              <a:rPr lang="ru-RU" sz="2800" b="1" dirty="0" smtClean="0">
                <a:solidFill>
                  <a:schemeClr val="tx2"/>
                </a:solidFill>
                <a:latin typeface="Arial Narrow" pitchFamily="34" charset="0"/>
                <a:cs typeface="Tahoma" pitchFamily="34" charset="0"/>
              </a:rPr>
              <a:t>2021</a:t>
            </a:r>
            <a:endParaRPr lang="en-US" sz="2800" b="1" dirty="0">
              <a:solidFill>
                <a:schemeClr val="tx2"/>
              </a:solidFill>
              <a:latin typeface="Arial Narrow" pitchFamily="34" charset="0"/>
              <a:cs typeface="Tahoma" pitchFamily="34" charset="0"/>
            </a:endParaRPr>
          </a:p>
        </p:txBody>
      </p:sp>
      <p:sp>
        <p:nvSpPr>
          <p:cNvPr id="4104" name="TextBox 10"/>
          <p:cNvSpPr txBox="1">
            <a:spLocks noChangeArrowheads="1"/>
          </p:cNvSpPr>
          <p:nvPr/>
        </p:nvSpPr>
        <p:spPr bwMode="auto">
          <a:xfrm>
            <a:off x="1403648" y="1916832"/>
            <a:ext cx="7561833" cy="1692771"/>
          </a:xfrm>
          <a:prstGeom prst="rect">
            <a:avLst/>
          </a:prstGeom>
          <a:noFill/>
          <a:ln w="9525">
            <a:noFill/>
            <a:miter lim="800000"/>
            <a:headEnd/>
            <a:tailEnd/>
          </a:ln>
        </p:spPr>
        <p:txBody>
          <a:bodyPr wrap="square">
            <a:spAutoFit/>
          </a:bodyPr>
          <a:lstStyle/>
          <a:p>
            <a:pPr>
              <a:buFont typeface="Arial" charset="0"/>
              <a:buChar char="•"/>
            </a:pPr>
            <a:r>
              <a:rPr lang="sr-Cyrl-BA" sz="2800" dirty="0" smtClean="0">
                <a:solidFill>
                  <a:srgbClr val="495778"/>
                </a:solidFill>
                <a:latin typeface="Arial Narrow" pitchFamily="34" charset="0"/>
                <a:cs typeface="Tahoma" pitchFamily="34" charset="0"/>
              </a:rPr>
              <a:t>   </a:t>
            </a:r>
            <a:r>
              <a:rPr lang="en-US" sz="2800" dirty="0" smtClean="0">
                <a:solidFill>
                  <a:srgbClr val="495778"/>
                </a:solidFill>
                <a:latin typeface="Arial Narrow" pitchFamily="34" charset="0"/>
                <a:cs typeface="Tahoma" pitchFamily="34" charset="0"/>
              </a:rPr>
              <a:t>Serbia</a:t>
            </a:r>
            <a:r>
              <a:rPr lang="sr-Cyrl-BA" sz="2800" dirty="0" smtClean="0">
                <a:solidFill>
                  <a:srgbClr val="495778"/>
                </a:solidFill>
                <a:latin typeface="Arial Narrow" pitchFamily="34" charset="0"/>
                <a:cs typeface="Tahoma" pitchFamily="34" charset="0"/>
              </a:rPr>
              <a:t> </a:t>
            </a:r>
            <a:r>
              <a:rPr lang="sr-Cyrl-BA" sz="2800" b="1" dirty="0" smtClean="0">
                <a:solidFill>
                  <a:srgbClr val="495778"/>
                </a:solidFill>
                <a:latin typeface="Arial Narrow" pitchFamily="34" charset="0"/>
                <a:cs typeface="Tahoma" pitchFamily="34" charset="0"/>
              </a:rPr>
              <a:t>14</a:t>
            </a:r>
            <a:r>
              <a:rPr lang="en-US" sz="2800" b="1" dirty="0">
                <a:solidFill>
                  <a:srgbClr val="495778"/>
                </a:solidFill>
                <a:latin typeface="Arial Narrow" pitchFamily="34" charset="0"/>
                <a:cs typeface="Tahoma" pitchFamily="34" charset="0"/>
              </a:rPr>
              <a:t>.</a:t>
            </a:r>
            <a:r>
              <a:rPr lang="sr-Cyrl-BA" sz="2800" b="1" dirty="0" smtClean="0">
                <a:solidFill>
                  <a:srgbClr val="495778"/>
                </a:solidFill>
                <a:latin typeface="Arial Narrow" pitchFamily="34" charset="0"/>
                <a:cs typeface="Tahoma" pitchFamily="34" charset="0"/>
              </a:rPr>
              <a:t>9</a:t>
            </a:r>
            <a:r>
              <a:rPr lang="sr-Cyrl-CS" sz="2800" b="1" dirty="0" smtClean="0">
                <a:solidFill>
                  <a:srgbClr val="495778"/>
                </a:solidFill>
                <a:latin typeface="Arial Narrow" pitchFamily="34" charset="0"/>
                <a:cs typeface="Tahoma" pitchFamily="34" charset="0"/>
              </a:rPr>
              <a:t>%</a:t>
            </a:r>
            <a:r>
              <a:rPr lang="en-US" sz="2800" b="1" dirty="0" smtClean="0">
                <a:solidFill>
                  <a:srgbClr val="495778"/>
                </a:solidFill>
                <a:latin typeface="Arial Narrow" pitchFamily="34" charset="0"/>
                <a:cs typeface="Tahoma" pitchFamily="34" charset="0"/>
              </a:rPr>
              <a:t> </a:t>
            </a:r>
            <a:endParaRPr lang="sr-Cyrl-BA" sz="2800" b="1" dirty="0" smtClean="0">
              <a:solidFill>
                <a:srgbClr val="495778"/>
              </a:solidFill>
              <a:latin typeface="Arial Narrow" pitchFamily="34" charset="0"/>
              <a:cs typeface="Tahoma" pitchFamily="34" charset="0"/>
            </a:endParaRPr>
          </a:p>
          <a:p>
            <a:pPr>
              <a:buFont typeface="Arial" charset="0"/>
              <a:buChar char="•"/>
            </a:pPr>
            <a:r>
              <a:rPr lang="sr-Cyrl-BA" sz="2800" dirty="0">
                <a:solidFill>
                  <a:srgbClr val="495778"/>
                </a:solidFill>
                <a:latin typeface="Arial Narrow" pitchFamily="34" charset="0"/>
                <a:cs typeface="Tahoma" pitchFamily="34" charset="0"/>
              </a:rPr>
              <a:t> </a:t>
            </a:r>
            <a:r>
              <a:rPr lang="sr-Cyrl-BA" sz="2800" dirty="0" smtClean="0">
                <a:solidFill>
                  <a:srgbClr val="495778"/>
                </a:solidFill>
                <a:latin typeface="Arial Narrow" pitchFamily="34" charset="0"/>
                <a:cs typeface="Tahoma" pitchFamily="34" charset="0"/>
              </a:rPr>
              <a:t>  </a:t>
            </a:r>
            <a:r>
              <a:rPr lang="en-US" sz="2800" dirty="0" smtClean="0">
                <a:solidFill>
                  <a:srgbClr val="495778"/>
                </a:solidFill>
                <a:latin typeface="Arial Narrow" pitchFamily="34" charset="0"/>
                <a:cs typeface="Tahoma" pitchFamily="34" charset="0"/>
              </a:rPr>
              <a:t>Croatia</a:t>
            </a:r>
            <a:r>
              <a:rPr lang="sr-Cyrl-BA" sz="2800" dirty="0" smtClean="0">
                <a:solidFill>
                  <a:srgbClr val="495778"/>
                </a:solidFill>
                <a:latin typeface="Arial Narrow" pitchFamily="34" charset="0"/>
                <a:cs typeface="Tahoma" pitchFamily="34" charset="0"/>
              </a:rPr>
              <a:t> </a:t>
            </a:r>
            <a:r>
              <a:rPr lang="sr-Cyrl-CS" sz="2800" b="1" dirty="0" smtClean="0">
                <a:solidFill>
                  <a:srgbClr val="495778"/>
                </a:solidFill>
                <a:latin typeface="Arial Narrow" pitchFamily="34" charset="0"/>
                <a:cs typeface="Tahoma" pitchFamily="34" charset="0"/>
              </a:rPr>
              <a:t>14</a:t>
            </a:r>
            <a:r>
              <a:rPr lang="en-US" sz="2800" b="1" dirty="0" smtClean="0">
                <a:solidFill>
                  <a:srgbClr val="495778"/>
                </a:solidFill>
                <a:latin typeface="Arial Narrow" pitchFamily="34" charset="0"/>
                <a:cs typeface="Tahoma" pitchFamily="34" charset="0"/>
              </a:rPr>
              <a:t>.</a:t>
            </a:r>
            <a:r>
              <a:rPr lang="sr-Cyrl-CS" sz="2800" b="1" dirty="0" smtClean="0">
                <a:solidFill>
                  <a:srgbClr val="495778"/>
                </a:solidFill>
                <a:latin typeface="Arial Narrow" pitchFamily="34" charset="0"/>
                <a:cs typeface="Tahoma" pitchFamily="34" charset="0"/>
              </a:rPr>
              <a:t>1%</a:t>
            </a:r>
            <a:endParaRPr lang="sr-Cyrl-BA" sz="2400" b="1" dirty="0">
              <a:solidFill>
                <a:srgbClr val="495778"/>
              </a:solidFill>
              <a:cs typeface="Tahoma" pitchFamily="34" charset="0"/>
            </a:endParaRPr>
          </a:p>
          <a:p>
            <a:pPr>
              <a:buFont typeface="Arial" charset="0"/>
              <a:buChar char="•"/>
            </a:pPr>
            <a:endParaRPr lang="sr-Cyrl-BA" sz="2400" dirty="0">
              <a:solidFill>
                <a:srgbClr val="495778"/>
              </a:solidFill>
              <a:cs typeface="Tahoma" pitchFamily="34" charset="0"/>
            </a:endParaRPr>
          </a:p>
          <a:p>
            <a:r>
              <a:rPr lang="sr-Cyrl-BA" sz="2400" dirty="0">
                <a:solidFill>
                  <a:srgbClr val="495778"/>
                </a:solidFill>
                <a:cs typeface="Tahoma" pitchFamily="34" charset="0"/>
              </a:rPr>
              <a:t>   </a:t>
            </a:r>
            <a:endParaRPr lang="en-US" sz="2400" dirty="0">
              <a:solidFill>
                <a:srgbClr val="495778"/>
              </a:solidFill>
              <a:cs typeface="Tahoma" pitchFamily="34" charset="0"/>
            </a:endParaRPr>
          </a:p>
        </p:txBody>
      </p:sp>
      <p:sp>
        <p:nvSpPr>
          <p:cNvPr id="4105" name="TextBox 8"/>
          <p:cNvSpPr txBox="1">
            <a:spLocks noChangeArrowheads="1"/>
          </p:cNvSpPr>
          <p:nvPr/>
        </p:nvSpPr>
        <p:spPr bwMode="auto">
          <a:xfrm>
            <a:off x="1835696" y="1484784"/>
            <a:ext cx="1278812" cy="461665"/>
          </a:xfrm>
          <a:prstGeom prst="rect">
            <a:avLst/>
          </a:prstGeom>
          <a:noFill/>
          <a:ln w="9525">
            <a:noFill/>
            <a:miter lim="800000"/>
            <a:headEnd/>
            <a:tailEnd/>
          </a:ln>
        </p:spPr>
        <p:txBody>
          <a:bodyPr wrap="none">
            <a:spAutoFit/>
          </a:bodyPr>
          <a:lstStyle/>
          <a:p>
            <a:r>
              <a:rPr lang="en-US" sz="2400" b="1" dirty="0" smtClean="0">
                <a:solidFill>
                  <a:srgbClr val="FF0000"/>
                </a:solidFill>
                <a:latin typeface="Arial Narrow" pitchFamily="34" charset="0"/>
              </a:rPr>
              <a:t>EXPORT</a:t>
            </a:r>
            <a:r>
              <a:rPr lang="sr-Cyrl-CS" sz="2400" b="1" dirty="0" smtClean="0">
                <a:solidFill>
                  <a:srgbClr val="FF0000"/>
                </a:solidFill>
                <a:latin typeface="Arial Narrow" pitchFamily="34" charset="0"/>
              </a:rPr>
              <a:t>:</a:t>
            </a:r>
            <a:endParaRPr lang="en-US" sz="2400" b="1" dirty="0">
              <a:solidFill>
                <a:srgbClr val="FF0000"/>
              </a:solidFill>
              <a:latin typeface="Arial Narrow" pitchFamily="34" charset="0"/>
            </a:endParaRPr>
          </a:p>
        </p:txBody>
      </p:sp>
      <p:sp>
        <p:nvSpPr>
          <p:cNvPr id="4106" name="TextBox 10"/>
          <p:cNvSpPr txBox="1">
            <a:spLocks noChangeArrowheads="1"/>
          </p:cNvSpPr>
          <p:nvPr/>
        </p:nvSpPr>
        <p:spPr bwMode="auto">
          <a:xfrm>
            <a:off x="1475656" y="3068960"/>
            <a:ext cx="7489825" cy="1877437"/>
          </a:xfrm>
          <a:prstGeom prst="rect">
            <a:avLst/>
          </a:prstGeom>
          <a:noFill/>
          <a:ln w="9525">
            <a:noFill/>
            <a:miter lim="800000"/>
            <a:headEnd/>
            <a:tailEnd/>
          </a:ln>
        </p:spPr>
        <p:txBody>
          <a:bodyPr>
            <a:spAutoFit/>
          </a:bodyPr>
          <a:lstStyle/>
          <a:p>
            <a:r>
              <a:rPr lang="sr-Cyrl-BA" sz="3200" dirty="0">
                <a:solidFill>
                  <a:srgbClr val="495778"/>
                </a:solidFill>
                <a:cs typeface="Tahoma" pitchFamily="34" charset="0"/>
              </a:rPr>
              <a:t>  </a:t>
            </a:r>
          </a:p>
          <a:p>
            <a:pPr>
              <a:buFont typeface="Arial" charset="0"/>
              <a:buChar char="•"/>
            </a:pPr>
            <a:r>
              <a:rPr lang="sr-Cyrl-BA" sz="3200" dirty="0">
                <a:solidFill>
                  <a:srgbClr val="495778"/>
                </a:solidFill>
                <a:cs typeface="Tahoma" pitchFamily="34" charset="0"/>
              </a:rPr>
              <a:t> </a:t>
            </a:r>
            <a:r>
              <a:rPr lang="sr-Cyrl-BA" sz="3200" dirty="0" smtClean="0">
                <a:solidFill>
                  <a:srgbClr val="495778"/>
                </a:solidFill>
                <a:cs typeface="Tahoma" pitchFamily="34" charset="0"/>
              </a:rPr>
              <a:t> </a:t>
            </a:r>
            <a:r>
              <a:rPr lang="en-US" sz="2800" dirty="0" smtClean="0">
                <a:solidFill>
                  <a:srgbClr val="495778"/>
                </a:solidFill>
                <a:latin typeface="Arial Narrow" pitchFamily="34" charset="0"/>
                <a:cs typeface="Tahoma" pitchFamily="34" charset="0"/>
              </a:rPr>
              <a:t>Serbia</a:t>
            </a:r>
            <a:r>
              <a:rPr lang="sr-Cyrl-CS" sz="2800" dirty="0" smtClean="0">
                <a:solidFill>
                  <a:srgbClr val="495778"/>
                </a:solidFill>
                <a:latin typeface="Arial Narrow" pitchFamily="34" charset="0"/>
                <a:cs typeface="Angsana New" pitchFamily="18" charset="-34"/>
              </a:rPr>
              <a:t> 18</a:t>
            </a:r>
            <a:r>
              <a:rPr lang="en-US" sz="2800" dirty="0" smtClean="0">
                <a:solidFill>
                  <a:srgbClr val="495778"/>
                </a:solidFill>
                <a:latin typeface="Arial Narrow" pitchFamily="34" charset="0"/>
                <a:cs typeface="Angsana New" pitchFamily="18" charset="-34"/>
              </a:rPr>
              <a:t>.</a:t>
            </a:r>
            <a:r>
              <a:rPr lang="sr-Cyrl-BA" sz="2800" dirty="0" smtClean="0">
                <a:solidFill>
                  <a:srgbClr val="495778"/>
                </a:solidFill>
                <a:latin typeface="Arial Narrow" pitchFamily="34" charset="0"/>
                <a:cs typeface="Angsana New" pitchFamily="18" charset="-34"/>
              </a:rPr>
              <a:t>6</a:t>
            </a:r>
            <a:r>
              <a:rPr lang="sr-Cyrl-CS" sz="2800" dirty="0" smtClean="0">
                <a:solidFill>
                  <a:srgbClr val="495778"/>
                </a:solidFill>
                <a:latin typeface="Arial Narrow" pitchFamily="34" charset="0"/>
                <a:cs typeface="Angsana New" pitchFamily="18" charset="-34"/>
              </a:rPr>
              <a:t>% </a:t>
            </a:r>
            <a:endParaRPr lang="sr-Cyrl-BA" sz="2800" dirty="0" smtClean="0">
              <a:solidFill>
                <a:srgbClr val="495778"/>
              </a:solidFill>
              <a:latin typeface="Arial Narrow" pitchFamily="34" charset="0"/>
              <a:cs typeface="Angsana New" pitchFamily="18" charset="-34"/>
            </a:endParaRPr>
          </a:p>
          <a:p>
            <a:pPr>
              <a:buFont typeface="Arial" charset="0"/>
              <a:buChar char="•"/>
            </a:pPr>
            <a:r>
              <a:rPr lang="sr-Cyrl-BA" sz="2800" dirty="0" smtClean="0">
                <a:solidFill>
                  <a:srgbClr val="495778"/>
                </a:solidFill>
                <a:latin typeface="Arial Narrow" pitchFamily="34" charset="0"/>
                <a:cs typeface="Angsana New" pitchFamily="18" charset="-34"/>
              </a:rPr>
              <a:t>   </a:t>
            </a:r>
            <a:r>
              <a:rPr lang="en-US" sz="2800" dirty="0" smtClean="0">
                <a:solidFill>
                  <a:srgbClr val="495778"/>
                </a:solidFill>
                <a:latin typeface="Arial Narrow" pitchFamily="34" charset="0"/>
                <a:cs typeface="Angsana New" pitchFamily="18" charset="-34"/>
              </a:rPr>
              <a:t>Italy</a:t>
            </a:r>
            <a:r>
              <a:rPr lang="sr-Cyrl-CS" sz="2800" dirty="0" smtClean="0">
                <a:solidFill>
                  <a:srgbClr val="495778"/>
                </a:solidFill>
                <a:latin typeface="Arial Narrow" pitchFamily="34" charset="0"/>
                <a:cs typeface="Angsana New" pitchFamily="18" charset="-34"/>
              </a:rPr>
              <a:t> 14</a:t>
            </a:r>
            <a:r>
              <a:rPr lang="en-US" sz="2800" dirty="0" smtClean="0">
                <a:solidFill>
                  <a:srgbClr val="495778"/>
                </a:solidFill>
                <a:latin typeface="Arial Narrow" pitchFamily="34" charset="0"/>
                <a:cs typeface="Angsana New" pitchFamily="18" charset="-34"/>
              </a:rPr>
              <a:t>.</a:t>
            </a:r>
            <a:r>
              <a:rPr lang="sr-Cyrl-CS" sz="2800" dirty="0" smtClean="0">
                <a:solidFill>
                  <a:srgbClr val="495778"/>
                </a:solidFill>
                <a:latin typeface="Arial Narrow" pitchFamily="34" charset="0"/>
                <a:cs typeface="Angsana New" pitchFamily="18" charset="-34"/>
              </a:rPr>
              <a:t>9% </a:t>
            </a:r>
            <a:endParaRPr lang="sr-Cyrl-BA" sz="2400" dirty="0">
              <a:solidFill>
                <a:srgbClr val="495778"/>
              </a:solidFill>
              <a:cs typeface="Tahoma" pitchFamily="34" charset="0"/>
            </a:endParaRPr>
          </a:p>
          <a:p>
            <a:r>
              <a:rPr lang="sr-Cyrl-BA" sz="2400" dirty="0">
                <a:solidFill>
                  <a:srgbClr val="495778"/>
                </a:solidFill>
                <a:cs typeface="Tahoma" pitchFamily="34" charset="0"/>
              </a:rPr>
              <a:t>   </a:t>
            </a:r>
            <a:endParaRPr lang="en-US" sz="2400" dirty="0">
              <a:solidFill>
                <a:srgbClr val="495778"/>
              </a:solidFill>
              <a:cs typeface="Tahoma" pitchFamily="34" charset="0"/>
            </a:endParaRPr>
          </a:p>
        </p:txBody>
      </p:sp>
      <p:sp>
        <p:nvSpPr>
          <p:cNvPr id="4107" name="TextBox 10"/>
          <p:cNvSpPr txBox="1">
            <a:spLocks noChangeArrowheads="1"/>
          </p:cNvSpPr>
          <p:nvPr/>
        </p:nvSpPr>
        <p:spPr bwMode="auto">
          <a:xfrm>
            <a:off x="1907704" y="3068960"/>
            <a:ext cx="1512168" cy="461665"/>
          </a:xfrm>
          <a:prstGeom prst="rect">
            <a:avLst/>
          </a:prstGeom>
          <a:noFill/>
          <a:ln w="9525">
            <a:noFill/>
            <a:miter lim="800000"/>
            <a:headEnd/>
            <a:tailEnd/>
          </a:ln>
        </p:spPr>
        <p:txBody>
          <a:bodyPr wrap="square">
            <a:spAutoFit/>
          </a:bodyPr>
          <a:lstStyle/>
          <a:p>
            <a:r>
              <a:rPr lang="en-US" sz="2400" b="1" dirty="0" smtClean="0">
                <a:solidFill>
                  <a:srgbClr val="FF0000"/>
                </a:solidFill>
                <a:latin typeface="Arial Narrow" pitchFamily="34" charset="0"/>
              </a:rPr>
              <a:t>IMPORT</a:t>
            </a:r>
            <a:r>
              <a:rPr lang="sr-Cyrl-CS" sz="2400" b="1" dirty="0" smtClean="0">
                <a:solidFill>
                  <a:srgbClr val="FF0000"/>
                </a:solidFill>
                <a:latin typeface="Arial Narrow" pitchFamily="34" charset="0"/>
              </a:rPr>
              <a:t>:</a:t>
            </a:r>
            <a:endParaRPr lang="en-US" sz="2400" b="1" dirty="0">
              <a:solidFill>
                <a:srgbClr val="FF0000"/>
              </a:solidFill>
              <a:latin typeface="Arial Narrow" pitchFamily="34" charset="0"/>
            </a:endParaRPr>
          </a:p>
        </p:txBody>
      </p:sp>
      <p:pic>
        <p:nvPicPr>
          <p:cNvPr id="13" name="Picture 9"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Tree>
    <p:extLst>
      <p:ext uri="{BB962C8B-B14F-4D97-AF65-F5344CB8AC3E}">
        <p14:creationId xmlns:p14="http://schemas.microsoft.com/office/powerpoint/2010/main" val="23303343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p:cNvPicPr/>
          <p:nvPr/>
        </p:nvPicPr>
        <p:blipFill>
          <a:blip r:embed="rId3" cstate="print"/>
          <a:srcRect t="23566" b="42453"/>
          <a:stretch>
            <a:fillRect/>
          </a:stretch>
        </p:blipFill>
        <p:spPr bwMode="auto">
          <a:xfrm>
            <a:off x="1117600" y="4845050"/>
            <a:ext cx="8026400" cy="2012950"/>
          </a:xfrm>
          <a:prstGeom prst="rect">
            <a:avLst/>
          </a:prstGeom>
          <a:noFill/>
          <a:ln w="9525">
            <a:noFill/>
            <a:miter lim="800000"/>
            <a:headEnd/>
            <a:tailEnd/>
          </a:ln>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en-US" sz="2000" b="1" dirty="0" smtClean="0">
                <a:solidFill>
                  <a:srgbClr val="495778"/>
                </a:solidFill>
                <a:latin typeface="Arial Narrow" pitchFamily="34" charset="0"/>
              </a:rPr>
              <a:t>NATIONAL ACCOUNTS STATISTICS</a:t>
            </a:r>
            <a:endParaRPr lang="en-US" sz="2000" b="1" dirty="0">
              <a:solidFill>
                <a:srgbClr val="495778"/>
              </a:solidFill>
              <a:latin typeface="Arial Narrow" pitchFamily="34" charset="0"/>
            </a:endParaRPr>
          </a:p>
        </p:txBody>
      </p:sp>
      <p:pic>
        <p:nvPicPr>
          <p:cNvPr id="4099"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4101"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cs typeface="Tahoma" pitchFamily="34" charset="0"/>
              </a:rPr>
              <a:t>Republika Srpska Institute of Statistics</a:t>
            </a:r>
            <a:endParaRPr lang="en-US" sz="2000" dirty="0">
              <a:solidFill>
                <a:srgbClr val="C8E6E6"/>
              </a:solidFill>
              <a:latin typeface="Arial Narrow" panose="020B0606020202030204" pitchFamily="34" charset="0"/>
              <a:cs typeface="Tahoma" pitchFamily="34" charset="0"/>
            </a:endParaRPr>
          </a:p>
        </p:txBody>
      </p:sp>
      <p:sp>
        <p:nvSpPr>
          <p:cNvPr id="410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4103" name="TextBox 9"/>
          <p:cNvSpPr txBox="1">
            <a:spLocks noChangeArrowheads="1"/>
          </p:cNvSpPr>
          <p:nvPr/>
        </p:nvSpPr>
        <p:spPr bwMode="auto">
          <a:xfrm>
            <a:off x="1470025" y="632637"/>
            <a:ext cx="5400675" cy="523220"/>
          </a:xfrm>
          <a:prstGeom prst="rect">
            <a:avLst/>
          </a:prstGeom>
          <a:noFill/>
          <a:ln w="9525">
            <a:noFill/>
            <a:miter lim="800000"/>
            <a:headEnd/>
            <a:tailEnd/>
          </a:ln>
        </p:spPr>
        <p:txBody>
          <a:bodyPr>
            <a:spAutoFit/>
          </a:bodyPr>
          <a:lstStyle/>
          <a:p>
            <a:r>
              <a:rPr lang="en-US" sz="2800" b="1" dirty="0" smtClean="0">
                <a:solidFill>
                  <a:schemeClr val="tx2"/>
                </a:solidFill>
                <a:latin typeface="Arial Narrow" pitchFamily="34" charset="0"/>
                <a:cs typeface="Tahoma" pitchFamily="34" charset="0"/>
              </a:rPr>
              <a:t>GDP</a:t>
            </a:r>
            <a:r>
              <a:rPr lang="sr-Cyrl-BA" sz="2800" b="1" dirty="0" smtClean="0">
                <a:solidFill>
                  <a:schemeClr val="tx2"/>
                </a:solidFill>
                <a:latin typeface="Arial Narrow" pitchFamily="34" charset="0"/>
                <a:cs typeface="Tahoma" pitchFamily="34" charset="0"/>
              </a:rPr>
              <a:t> (</a:t>
            </a:r>
            <a:r>
              <a:rPr lang="en-US" sz="2800" b="1" dirty="0" smtClean="0">
                <a:solidFill>
                  <a:schemeClr val="tx2"/>
                </a:solidFill>
                <a:latin typeface="Arial Narrow" pitchFamily="34" charset="0"/>
                <a:cs typeface="Tahoma" pitchFamily="34" charset="0"/>
              </a:rPr>
              <a:t>Jan</a:t>
            </a:r>
            <a:r>
              <a:rPr lang="sr-Latn-BA" sz="2800" b="1" dirty="0" smtClean="0">
                <a:solidFill>
                  <a:schemeClr val="tx2"/>
                </a:solidFill>
                <a:latin typeface="Arial Narrow" pitchFamily="34" charset="0"/>
                <a:cs typeface="Tahoma" pitchFamily="34" charset="0"/>
              </a:rPr>
              <a:t>-</a:t>
            </a:r>
            <a:r>
              <a:rPr lang="en-US" sz="2800" b="1" dirty="0" smtClean="0">
                <a:solidFill>
                  <a:schemeClr val="tx2"/>
                </a:solidFill>
                <a:latin typeface="Arial Narrow" pitchFamily="34" charset="0"/>
                <a:cs typeface="Tahoma" pitchFamily="34" charset="0"/>
              </a:rPr>
              <a:t>Sep </a:t>
            </a:r>
            <a:r>
              <a:rPr lang="sr-Latn-BA" sz="2800" b="1" dirty="0" smtClean="0">
                <a:solidFill>
                  <a:schemeClr val="tx2"/>
                </a:solidFill>
                <a:latin typeface="Arial Narrow" pitchFamily="34" charset="0"/>
                <a:cs typeface="Tahoma" pitchFamily="34" charset="0"/>
              </a:rPr>
              <a:t>2021) 8</a:t>
            </a:r>
            <a:r>
              <a:rPr lang="en-US" sz="2800" b="1" dirty="0" smtClean="0">
                <a:solidFill>
                  <a:schemeClr val="tx2"/>
                </a:solidFill>
                <a:latin typeface="Arial Narrow" pitchFamily="34" charset="0"/>
                <a:cs typeface="Tahoma" pitchFamily="34" charset="0"/>
              </a:rPr>
              <a:t>.</a:t>
            </a:r>
            <a:r>
              <a:rPr lang="sr-Latn-BA" sz="2800" b="1" dirty="0" smtClean="0">
                <a:solidFill>
                  <a:schemeClr val="tx2"/>
                </a:solidFill>
                <a:latin typeface="Arial Narrow" pitchFamily="34" charset="0"/>
                <a:cs typeface="Tahoma" pitchFamily="34" charset="0"/>
              </a:rPr>
              <a:t>931 </a:t>
            </a:r>
            <a:r>
              <a:rPr lang="en-US" sz="2800" b="1" dirty="0" smtClean="0">
                <a:solidFill>
                  <a:schemeClr val="tx2"/>
                </a:solidFill>
                <a:latin typeface="Arial Narrow" pitchFamily="34" charset="0"/>
                <a:cs typeface="Tahoma" pitchFamily="34" charset="0"/>
              </a:rPr>
              <a:t>billion</a:t>
            </a:r>
            <a:r>
              <a:rPr lang="sr-Cyrl-BA" sz="2800" b="1" dirty="0" smtClean="0">
                <a:solidFill>
                  <a:schemeClr val="tx2"/>
                </a:solidFill>
                <a:latin typeface="Arial Narrow" pitchFamily="34" charset="0"/>
                <a:cs typeface="Tahoma" pitchFamily="34" charset="0"/>
              </a:rPr>
              <a:t> КМ</a:t>
            </a:r>
            <a:endParaRPr lang="en-US" sz="2800" b="1" dirty="0">
              <a:solidFill>
                <a:schemeClr val="tx2"/>
              </a:solidFill>
              <a:latin typeface="Arial Narrow" pitchFamily="34" charset="0"/>
              <a:cs typeface="Tahoma" pitchFamily="34" charset="0"/>
            </a:endParaRPr>
          </a:p>
        </p:txBody>
      </p:sp>
      <p:sp>
        <p:nvSpPr>
          <p:cNvPr id="4104" name="TextBox 10"/>
          <p:cNvSpPr txBox="1">
            <a:spLocks noChangeArrowheads="1"/>
          </p:cNvSpPr>
          <p:nvPr/>
        </p:nvSpPr>
        <p:spPr bwMode="auto">
          <a:xfrm>
            <a:off x="1403648" y="1916832"/>
            <a:ext cx="7561833" cy="2739211"/>
          </a:xfrm>
          <a:prstGeom prst="rect">
            <a:avLst/>
          </a:prstGeom>
          <a:noFill/>
          <a:ln w="9525">
            <a:noFill/>
            <a:miter lim="800000"/>
            <a:headEnd/>
            <a:tailEnd/>
          </a:ln>
        </p:spPr>
        <p:txBody>
          <a:bodyPr wrap="square">
            <a:spAutoFit/>
          </a:bodyPr>
          <a:lstStyle/>
          <a:p>
            <a:pPr>
              <a:buFont typeface="Arial" charset="0"/>
              <a:buChar char="•"/>
            </a:pPr>
            <a:r>
              <a:rPr lang="sr-Cyrl-BA" sz="2800" dirty="0" smtClean="0">
                <a:solidFill>
                  <a:srgbClr val="495778"/>
                </a:solidFill>
                <a:latin typeface="Arial Narrow" pitchFamily="34" charset="0"/>
                <a:cs typeface="Tahoma" pitchFamily="34" charset="0"/>
              </a:rPr>
              <a:t> </a:t>
            </a:r>
            <a:r>
              <a:rPr lang="sr-Cyrl-BA" sz="2800" dirty="0" smtClean="0">
                <a:solidFill>
                  <a:schemeClr val="tx2"/>
                </a:solidFill>
                <a:latin typeface="Arial Narrow" pitchFamily="34" charset="0"/>
                <a:cs typeface="Tahoma" pitchFamily="34" charset="0"/>
              </a:rPr>
              <a:t>(</a:t>
            </a:r>
            <a:r>
              <a:rPr lang="en-US" sz="2800" dirty="0" smtClean="0">
                <a:solidFill>
                  <a:schemeClr val="tx2"/>
                </a:solidFill>
                <a:latin typeface="Arial Narrow" pitchFamily="34" charset="0"/>
                <a:cs typeface="Tahoma" pitchFamily="34" charset="0"/>
              </a:rPr>
              <a:t>Jan</a:t>
            </a:r>
            <a:r>
              <a:rPr lang="sr-Latn-BA" sz="2800" dirty="0" smtClean="0">
                <a:solidFill>
                  <a:schemeClr val="tx2"/>
                </a:solidFill>
                <a:latin typeface="Arial Narrow" pitchFamily="34" charset="0"/>
                <a:cs typeface="Tahoma" pitchFamily="34" charset="0"/>
              </a:rPr>
              <a:t>-</a:t>
            </a:r>
            <a:r>
              <a:rPr lang="en-US" sz="2800" dirty="0" smtClean="0">
                <a:solidFill>
                  <a:schemeClr val="tx2"/>
                </a:solidFill>
                <a:latin typeface="Arial Narrow" pitchFamily="34" charset="0"/>
                <a:cs typeface="Tahoma" pitchFamily="34" charset="0"/>
              </a:rPr>
              <a:t>Sep</a:t>
            </a:r>
            <a:r>
              <a:rPr lang="sr-Latn-BA" sz="2800" dirty="0" smtClean="0">
                <a:solidFill>
                  <a:schemeClr val="tx2"/>
                </a:solidFill>
                <a:latin typeface="Arial Narrow" pitchFamily="34" charset="0"/>
                <a:cs typeface="Tahoma" pitchFamily="34" charset="0"/>
              </a:rPr>
              <a:t> 2021</a:t>
            </a:r>
            <a:r>
              <a:rPr lang="sr-Cyrl-BA" sz="2800" dirty="0" smtClean="0">
                <a:solidFill>
                  <a:schemeClr val="tx2"/>
                </a:solidFill>
                <a:latin typeface="Arial Narrow" pitchFamily="34" charset="0"/>
                <a:cs typeface="Tahoma" pitchFamily="34" charset="0"/>
              </a:rPr>
              <a:t>/</a:t>
            </a:r>
            <a:r>
              <a:rPr lang="en-US" sz="2800" dirty="0" smtClean="0">
                <a:solidFill>
                  <a:schemeClr val="tx2"/>
                </a:solidFill>
                <a:latin typeface="Arial Narrow" pitchFamily="34" charset="0"/>
                <a:cs typeface="Tahoma" pitchFamily="34" charset="0"/>
              </a:rPr>
              <a:t>Jan</a:t>
            </a:r>
            <a:r>
              <a:rPr lang="sr-Latn-BA" sz="2800" dirty="0" smtClean="0">
                <a:solidFill>
                  <a:schemeClr val="tx2"/>
                </a:solidFill>
                <a:latin typeface="Arial Narrow" pitchFamily="34" charset="0"/>
                <a:cs typeface="Tahoma" pitchFamily="34" charset="0"/>
              </a:rPr>
              <a:t>-</a:t>
            </a:r>
            <a:r>
              <a:rPr lang="en-US" sz="2800" dirty="0" smtClean="0">
                <a:solidFill>
                  <a:schemeClr val="tx2"/>
                </a:solidFill>
                <a:latin typeface="Arial Narrow" pitchFamily="34" charset="0"/>
                <a:cs typeface="Tahoma" pitchFamily="34" charset="0"/>
              </a:rPr>
              <a:t>Sep </a:t>
            </a:r>
            <a:r>
              <a:rPr lang="sr-Latn-BA" sz="2800" dirty="0" smtClean="0">
                <a:solidFill>
                  <a:schemeClr val="tx2"/>
                </a:solidFill>
                <a:latin typeface="Arial Narrow" pitchFamily="34" charset="0"/>
                <a:cs typeface="Tahoma" pitchFamily="34" charset="0"/>
              </a:rPr>
              <a:t>202</a:t>
            </a:r>
            <a:r>
              <a:rPr lang="sr-Cyrl-BA" sz="2800" dirty="0" smtClean="0">
                <a:solidFill>
                  <a:schemeClr val="tx2"/>
                </a:solidFill>
                <a:latin typeface="Arial Narrow" pitchFamily="34" charset="0"/>
                <a:cs typeface="Tahoma" pitchFamily="34" charset="0"/>
              </a:rPr>
              <a:t>0</a:t>
            </a:r>
            <a:r>
              <a:rPr lang="sr-Latn-BA" sz="2800" dirty="0" smtClean="0">
                <a:solidFill>
                  <a:schemeClr val="tx2"/>
                </a:solidFill>
                <a:latin typeface="Arial Narrow" pitchFamily="34" charset="0"/>
                <a:cs typeface="Tahoma" pitchFamily="34" charset="0"/>
              </a:rPr>
              <a:t>)</a:t>
            </a:r>
            <a:r>
              <a:rPr lang="sr-Cyrl-BA" sz="2800" dirty="0" smtClean="0">
                <a:solidFill>
                  <a:schemeClr val="tx2"/>
                </a:solidFill>
                <a:latin typeface="Arial Narrow" pitchFamily="34" charset="0"/>
                <a:cs typeface="Tahoma" pitchFamily="34" charset="0"/>
              </a:rPr>
              <a:t> </a:t>
            </a:r>
            <a:r>
              <a:rPr lang="sr-Cyrl-BA" sz="2800" b="1" dirty="0" smtClean="0">
                <a:solidFill>
                  <a:schemeClr val="tx2"/>
                </a:solidFill>
                <a:latin typeface="Arial Narrow" pitchFamily="34" charset="0"/>
                <a:cs typeface="Tahoma" pitchFamily="34" charset="0"/>
              </a:rPr>
              <a:t>+9</a:t>
            </a:r>
            <a:r>
              <a:rPr lang="en-US" sz="2800" b="1" dirty="0" smtClean="0">
                <a:solidFill>
                  <a:schemeClr val="tx2"/>
                </a:solidFill>
                <a:latin typeface="Arial Narrow" pitchFamily="34" charset="0"/>
                <a:cs typeface="Tahoma" pitchFamily="34" charset="0"/>
              </a:rPr>
              <a:t>.</a:t>
            </a:r>
            <a:r>
              <a:rPr lang="sr-Cyrl-BA" sz="2800" b="1" dirty="0" smtClean="0">
                <a:solidFill>
                  <a:schemeClr val="tx2"/>
                </a:solidFill>
                <a:latin typeface="Arial Narrow" pitchFamily="34" charset="0"/>
                <a:cs typeface="Tahoma" pitchFamily="34" charset="0"/>
              </a:rPr>
              <a:t>4%</a:t>
            </a:r>
            <a:endParaRPr lang="sr-Latn-BA" sz="2800" b="1" dirty="0" smtClean="0">
              <a:solidFill>
                <a:schemeClr val="tx2"/>
              </a:solidFill>
              <a:latin typeface="Arial Narrow" pitchFamily="34" charset="0"/>
              <a:cs typeface="Tahoma" pitchFamily="34" charset="0"/>
            </a:endParaRPr>
          </a:p>
          <a:p>
            <a:pPr>
              <a:buFont typeface="Arial" charset="0"/>
              <a:buChar char="•"/>
            </a:pPr>
            <a:endParaRPr lang="sr-Cyrl-BA" sz="2800" b="1" dirty="0" smtClean="0">
              <a:solidFill>
                <a:schemeClr val="tx2"/>
              </a:solidFill>
              <a:latin typeface="Arial Narrow" pitchFamily="34" charset="0"/>
              <a:cs typeface="Tahoma" pitchFamily="34" charset="0"/>
            </a:endParaRPr>
          </a:p>
          <a:p>
            <a:pPr>
              <a:buFont typeface="Arial" charset="0"/>
              <a:buChar char="•"/>
            </a:pPr>
            <a:r>
              <a:rPr lang="sr-Cyrl-BA" sz="2800" b="1" dirty="0" smtClean="0">
                <a:solidFill>
                  <a:schemeClr val="tx2"/>
                </a:solidFill>
                <a:latin typeface="Arial Narrow" pitchFamily="34" charset="0"/>
                <a:cs typeface="Tahoma" pitchFamily="34" charset="0"/>
              </a:rPr>
              <a:t> </a:t>
            </a:r>
            <a:r>
              <a:rPr lang="sr-Cyrl-BA" sz="2800" dirty="0" smtClean="0">
                <a:solidFill>
                  <a:schemeClr val="tx2"/>
                </a:solidFill>
                <a:latin typeface="Arial Narrow" pitchFamily="34" charset="0"/>
                <a:cs typeface="Tahoma" pitchFamily="34" charset="0"/>
              </a:rPr>
              <a:t>(</a:t>
            </a:r>
            <a:r>
              <a:rPr lang="en-US" sz="2800" dirty="0" smtClean="0">
                <a:solidFill>
                  <a:schemeClr val="tx2"/>
                </a:solidFill>
                <a:latin typeface="Arial Narrow" pitchFamily="34" charset="0"/>
                <a:cs typeface="Tahoma" pitchFamily="34" charset="0"/>
              </a:rPr>
              <a:t>Jan</a:t>
            </a:r>
            <a:r>
              <a:rPr lang="sr-Latn-BA" sz="2800" dirty="0" smtClean="0">
                <a:solidFill>
                  <a:schemeClr val="tx2"/>
                </a:solidFill>
                <a:latin typeface="Arial Narrow" pitchFamily="34" charset="0"/>
                <a:cs typeface="Tahoma" pitchFamily="34" charset="0"/>
              </a:rPr>
              <a:t>-</a:t>
            </a:r>
            <a:r>
              <a:rPr lang="en-US" sz="2800" dirty="0" smtClean="0">
                <a:solidFill>
                  <a:schemeClr val="tx2"/>
                </a:solidFill>
                <a:latin typeface="Arial Narrow" pitchFamily="34" charset="0"/>
                <a:cs typeface="Tahoma" pitchFamily="34" charset="0"/>
              </a:rPr>
              <a:t>Sep</a:t>
            </a:r>
            <a:r>
              <a:rPr lang="sr-Latn-BA" sz="2800" dirty="0" smtClean="0">
                <a:solidFill>
                  <a:schemeClr val="tx2"/>
                </a:solidFill>
                <a:latin typeface="Arial Narrow" pitchFamily="34" charset="0"/>
                <a:cs typeface="Tahoma" pitchFamily="34" charset="0"/>
              </a:rPr>
              <a:t> </a:t>
            </a:r>
            <a:r>
              <a:rPr lang="sr-Latn-BA" sz="2800" dirty="0">
                <a:solidFill>
                  <a:schemeClr val="tx2"/>
                </a:solidFill>
                <a:latin typeface="Arial Narrow" pitchFamily="34" charset="0"/>
                <a:cs typeface="Tahoma" pitchFamily="34" charset="0"/>
              </a:rPr>
              <a:t>2021</a:t>
            </a:r>
            <a:r>
              <a:rPr lang="sr-Cyrl-BA" sz="2800" dirty="0" smtClean="0">
                <a:solidFill>
                  <a:schemeClr val="tx2"/>
                </a:solidFill>
                <a:latin typeface="Arial Narrow" pitchFamily="34" charset="0"/>
                <a:cs typeface="Tahoma" pitchFamily="34" charset="0"/>
              </a:rPr>
              <a:t>/</a:t>
            </a:r>
            <a:r>
              <a:rPr lang="en-US" sz="2800" dirty="0" smtClean="0">
                <a:solidFill>
                  <a:schemeClr val="tx2"/>
                </a:solidFill>
                <a:latin typeface="Arial Narrow" pitchFamily="34" charset="0"/>
                <a:cs typeface="Tahoma" pitchFamily="34" charset="0"/>
              </a:rPr>
              <a:t>Jan</a:t>
            </a:r>
            <a:r>
              <a:rPr lang="sr-Latn-BA" sz="2800" dirty="0" smtClean="0">
                <a:solidFill>
                  <a:schemeClr val="tx2"/>
                </a:solidFill>
                <a:latin typeface="Arial Narrow" pitchFamily="34" charset="0"/>
                <a:cs typeface="Tahoma" pitchFamily="34" charset="0"/>
              </a:rPr>
              <a:t>-</a:t>
            </a:r>
            <a:r>
              <a:rPr lang="en-US" sz="2800" dirty="0" smtClean="0">
                <a:solidFill>
                  <a:schemeClr val="tx2"/>
                </a:solidFill>
                <a:latin typeface="Arial Narrow" pitchFamily="34" charset="0"/>
                <a:cs typeface="Tahoma" pitchFamily="34" charset="0"/>
              </a:rPr>
              <a:t>Sep</a:t>
            </a:r>
            <a:r>
              <a:rPr lang="sr-Latn-BA" sz="2800" dirty="0" smtClean="0">
                <a:solidFill>
                  <a:schemeClr val="tx2"/>
                </a:solidFill>
                <a:latin typeface="Arial Narrow" pitchFamily="34" charset="0"/>
                <a:cs typeface="Tahoma" pitchFamily="34" charset="0"/>
              </a:rPr>
              <a:t> 20</a:t>
            </a:r>
            <a:r>
              <a:rPr lang="sr-Cyrl-BA" sz="2800" dirty="0" smtClean="0">
                <a:solidFill>
                  <a:schemeClr val="tx2"/>
                </a:solidFill>
                <a:latin typeface="Arial Narrow" pitchFamily="34" charset="0"/>
                <a:cs typeface="Tahoma" pitchFamily="34" charset="0"/>
              </a:rPr>
              <a:t>19</a:t>
            </a:r>
            <a:r>
              <a:rPr lang="sr-Latn-BA" sz="2800" dirty="0" smtClean="0">
                <a:solidFill>
                  <a:schemeClr val="tx2"/>
                </a:solidFill>
                <a:latin typeface="Arial Narrow" pitchFamily="34" charset="0"/>
                <a:cs typeface="Tahoma" pitchFamily="34" charset="0"/>
              </a:rPr>
              <a:t>)</a:t>
            </a:r>
            <a:r>
              <a:rPr lang="sr-Cyrl-BA" sz="2800" dirty="0" smtClean="0">
                <a:solidFill>
                  <a:schemeClr val="tx2"/>
                </a:solidFill>
                <a:latin typeface="Arial Narrow" pitchFamily="34" charset="0"/>
                <a:cs typeface="Tahoma" pitchFamily="34" charset="0"/>
              </a:rPr>
              <a:t> </a:t>
            </a:r>
            <a:r>
              <a:rPr lang="sr-Cyrl-BA" sz="2800" b="1" dirty="0" smtClean="0">
                <a:solidFill>
                  <a:schemeClr val="tx2"/>
                </a:solidFill>
                <a:latin typeface="Arial Narrow" pitchFamily="34" charset="0"/>
                <a:cs typeface="Tahoma" pitchFamily="34" charset="0"/>
              </a:rPr>
              <a:t>+8</a:t>
            </a:r>
            <a:r>
              <a:rPr lang="en-US" sz="2800" b="1" dirty="0" smtClean="0">
                <a:solidFill>
                  <a:schemeClr val="tx2"/>
                </a:solidFill>
                <a:latin typeface="Arial Narrow" pitchFamily="34" charset="0"/>
                <a:cs typeface="Tahoma" pitchFamily="34" charset="0"/>
              </a:rPr>
              <a:t>.</a:t>
            </a:r>
            <a:r>
              <a:rPr lang="sr-Cyrl-BA" sz="2800" b="1" dirty="0" smtClean="0">
                <a:solidFill>
                  <a:schemeClr val="tx2"/>
                </a:solidFill>
                <a:latin typeface="Arial Narrow" pitchFamily="34" charset="0"/>
                <a:cs typeface="Tahoma" pitchFamily="34" charset="0"/>
              </a:rPr>
              <a:t>0%</a:t>
            </a:r>
          </a:p>
          <a:p>
            <a:pPr>
              <a:buFont typeface="Arial" charset="0"/>
              <a:buChar char="•"/>
            </a:pPr>
            <a:endParaRPr lang="sr-Cyrl-BA" sz="2000" dirty="0" smtClean="0">
              <a:solidFill>
                <a:srgbClr val="495778"/>
              </a:solidFill>
              <a:cs typeface="Tahoma" pitchFamily="34" charset="0"/>
            </a:endParaRPr>
          </a:p>
          <a:p>
            <a:pPr>
              <a:buFont typeface="Arial" charset="0"/>
              <a:buChar char="•"/>
            </a:pPr>
            <a:endParaRPr lang="sr-Cyrl-BA" sz="2000" dirty="0">
              <a:solidFill>
                <a:srgbClr val="495778"/>
              </a:solidFill>
              <a:cs typeface="Tahoma" pitchFamily="34" charset="0"/>
            </a:endParaRPr>
          </a:p>
          <a:p>
            <a:r>
              <a:rPr lang="sr-Cyrl-BA" sz="2800" dirty="0" smtClean="0">
                <a:solidFill>
                  <a:srgbClr val="495778"/>
                </a:solidFill>
                <a:cs typeface="Tahoma" pitchFamily="34" charset="0"/>
              </a:rPr>
              <a:t> </a:t>
            </a:r>
            <a:r>
              <a:rPr lang="en-US" sz="2800" b="1" dirty="0" smtClean="0">
                <a:solidFill>
                  <a:schemeClr val="tx2"/>
                </a:solidFill>
                <a:latin typeface="Arial Narrow" pitchFamily="34" charset="0"/>
                <a:cs typeface="Tahoma" pitchFamily="34" charset="0"/>
              </a:rPr>
              <a:t>Pre-pandemic year </a:t>
            </a:r>
            <a:r>
              <a:rPr lang="sr-Cyrl-BA" sz="2800" b="1" dirty="0" smtClean="0">
                <a:solidFill>
                  <a:schemeClr val="tx2"/>
                </a:solidFill>
                <a:latin typeface="Arial Narrow" pitchFamily="34" charset="0"/>
                <a:cs typeface="Tahoma" pitchFamily="34" charset="0"/>
              </a:rPr>
              <a:t>2019</a:t>
            </a:r>
            <a:r>
              <a:rPr lang="en-US" sz="2800" b="1" dirty="0" smtClean="0">
                <a:solidFill>
                  <a:schemeClr val="tx2"/>
                </a:solidFill>
                <a:latin typeface="Arial Narrow" pitchFamily="34" charset="0"/>
                <a:cs typeface="Tahoma" pitchFamily="34" charset="0"/>
              </a:rPr>
              <a:t> exceeded</a:t>
            </a:r>
            <a:endParaRPr lang="sr-Cyrl-BA" sz="2800" dirty="0">
              <a:solidFill>
                <a:srgbClr val="495778"/>
              </a:solidFill>
              <a:cs typeface="Tahoma" pitchFamily="34" charset="0"/>
            </a:endParaRPr>
          </a:p>
          <a:p>
            <a:r>
              <a:rPr lang="sr-Cyrl-BA" sz="2000" dirty="0">
                <a:solidFill>
                  <a:srgbClr val="495778"/>
                </a:solidFill>
                <a:cs typeface="Tahoma" pitchFamily="34" charset="0"/>
              </a:rPr>
              <a:t>   </a:t>
            </a:r>
            <a:endParaRPr lang="en-US" sz="2000" dirty="0">
              <a:solidFill>
                <a:srgbClr val="495778"/>
              </a:solidFill>
              <a:cs typeface="Tahoma" pitchFamily="34" charset="0"/>
            </a:endParaRPr>
          </a:p>
        </p:txBody>
      </p:sp>
      <p:pic>
        <p:nvPicPr>
          <p:cNvPr id="13" name="Picture 9"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Tree>
    <p:extLst>
      <p:ext uri="{BB962C8B-B14F-4D97-AF65-F5344CB8AC3E}">
        <p14:creationId xmlns:p14="http://schemas.microsoft.com/office/powerpoint/2010/main" val="38734235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p:cNvPicPr/>
          <p:nvPr/>
        </p:nvPicPr>
        <p:blipFill>
          <a:blip r:embed="rId3" cstate="print"/>
          <a:srcRect t="23566" b="42453"/>
          <a:stretch>
            <a:fillRect/>
          </a:stretch>
        </p:blipFill>
        <p:spPr bwMode="auto">
          <a:xfrm>
            <a:off x="1117600" y="4845050"/>
            <a:ext cx="8026400" cy="2012950"/>
          </a:xfrm>
          <a:prstGeom prst="rect">
            <a:avLst/>
          </a:prstGeom>
          <a:noFill/>
          <a:ln w="9525">
            <a:noFill/>
            <a:miter lim="800000"/>
            <a:headEnd/>
            <a:tailEnd/>
          </a:ln>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en-US" sz="2000" b="1" dirty="0" smtClean="0">
                <a:solidFill>
                  <a:srgbClr val="495778"/>
                </a:solidFill>
                <a:latin typeface="Arial Narrow" pitchFamily="34" charset="0"/>
              </a:rPr>
              <a:t>TOURISM STATISTICS</a:t>
            </a:r>
            <a:endParaRPr lang="en-US" sz="2000" b="1" dirty="0">
              <a:solidFill>
                <a:srgbClr val="495778"/>
              </a:solidFill>
              <a:latin typeface="Arial Narrow" pitchFamily="34" charset="0"/>
            </a:endParaRPr>
          </a:p>
        </p:txBody>
      </p:sp>
      <p:pic>
        <p:nvPicPr>
          <p:cNvPr id="4099"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4101"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cs typeface="Tahoma" pitchFamily="34" charset="0"/>
              </a:rPr>
              <a:t>Republika Srpska Institute of Statistics</a:t>
            </a:r>
            <a:endParaRPr lang="en-US" sz="2000" dirty="0">
              <a:solidFill>
                <a:srgbClr val="C8E6E6"/>
              </a:solidFill>
              <a:latin typeface="Arial Narrow" panose="020B0606020202030204" pitchFamily="34" charset="0"/>
              <a:cs typeface="Tahoma" pitchFamily="34" charset="0"/>
            </a:endParaRPr>
          </a:p>
        </p:txBody>
      </p:sp>
      <p:sp>
        <p:nvSpPr>
          <p:cNvPr id="410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4103" name="TextBox 9"/>
          <p:cNvSpPr txBox="1">
            <a:spLocks noChangeArrowheads="1"/>
          </p:cNvSpPr>
          <p:nvPr/>
        </p:nvSpPr>
        <p:spPr bwMode="auto">
          <a:xfrm>
            <a:off x="1470025" y="632637"/>
            <a:ext cx="5400675" cy="523220"/>
          </a:xfrm>
          <a:prstGeom prst="rect">
            <a:avLst/>
          </a:prstGeom>
          <a:noFill/>
          <a:ln w="9525">
            <a:noFill/>
            <a:miter lim="800000"/>
            <a:headEnd/>
            <a:tailEnd/>
          </a:ln>
        </p:spPr>
        <p:txBody>
          <a:bodyPr>
            <a:spAutoFit/>
          </a:bodyPr>
          <a:lstStyle/>
          <a:p>
            <a:r>
              <a:rPr lang="en-US" sz="2800" b="1" dirty="0" smtClean="0">
                <a:solidFill>
                  <a:schemeClr val="tx2"/>
                </a:solidFill>
                <a:latin typeface="Arial Narrow" pitchFamily="34" charset="0"/>
                <a:cs typeface="Tahoma" pitchFamily="34" charset="0"/>
              </a:rPr>
              <a:t>TOURISM IN </a:t>
            </a:r>
            <a:r>
              <a:rPr lang="sr-Cyrl-BA" sz="2800" b="1" dirty="0" smtClean="0">
                <a:solidFill>
                  <a:schemeClr val="tx2"/>
                </a:solidFill>
                <a:latin typeface="Arial Narrow" pitchFamily="34" charset="0"/>
                <a:cs typeface="Tahoma" pitchFamily="34" charset="0"/>
              </a:rPr>
              <a:t>2021 </a:t>
            </a:r>
            <a:endParaRPr lang="en-US" sz="2800" b="1" dirty="0">
              <a:solidFill>
                <a:schemeClr val="tx2"/>
              </a:solidFill>
              <a:latin typeface="Arial Narrow" pitchFamily="34" charset="0"/>
              <a:cs typeface="Tahoma" pitchFamily="34" charset="0"/>
            </a:endParaRPr>
          </a:p>
        </p:txBody>
      </p:sp>
      <p:sp>
        <p:nvSpPr>
          <p:cNvPr id="4104" name="TextBox 10"/>
          <p:cNvSpPr txBox="1">
            <a:spLocks noChangeArrowheads="1"/>
          </p:cNvSpPr>
          <p:nvPr/>
        </p:nvSpPr>
        <p:spPr bwMode="auto">
          <a:xfrm>
            <a:off x="1403648" y="1916832"/>
            <a:ext cx="7561833" cy="2308324"/>
          </a:xfrm>
          <a:prstGeom prst="rect">
            <a:avLst/>
          </a:prstGeom>
          <a:noFill/>
          <a:ln w="9525">
            <a:noFill/>
            <a:miter lim="800000"/>
            <a:headEnd/>
            <a:tailEnd/>
          </a:ln>
        </p:spPr>
        <p:txBody>
          <a:bodyPr wrap="square">
            <a:spAutoFit/>
          </a:bodyPr>
          <a:lstStyle/>
          <a:p>
            <a:pPr>
              <a:buFont typeface="Arial" charset="0"/>
              <a:buChar char="•"/>
            </a:pPr>
            <a:r>
              <a:rPr lang="sr-Cyrl-BA" sz="2800" dirty="0" smtClean="0">
                <a:solidFill>
                  <a:srgbClr val="495778"/>
                </a:solidFill>
                <a:latin typeface="Arial Narrow" pitchFamily="34" charset="0"/>
                <a:cs typeface="Tahoma" pitchFamily="34" charset="0"/>
              </a:rPr>
              <a:t> </a:t>
            </a:r>
            <a:r>
              <a:rPr lang="en-US" sz="2800" dirty="0" smtClean="0">
                <a:solidFill>
                  <a:schemeClr val="tx2"/>
                </a:solidFill>
                <a:latin typeface="Arial Narrow" pitchFamily="34" charset="0"/>
                <a:cs typeface="Tahoma" pitchFamily="34" charset="0"/>
              </a:rPr>
              <a:t>Worldwide</a:t>
            </a:r>
            <a:r>
              <a:rPr lang="sr-Cyrl-BA" sz="2800" b="1" dirty="0" smtClean="0">
                <a:solidFill>
                  <a:schemeClr val="tx2"/>
                </a:solidFill>
                <a:latin typeface="Arial Narrow" pitchFamily="34" charset="0"/>
                <a:cs typeface="Tahoma" pitchFamily="34" charset="0"/>
              </a:rPr>
              <a:t> +4</a:t>
            </a:r>
            <a:r>
              <a:rPr lang="en-US" sz="2800" b="1" dirty="0">
                <a:solidFill>
                  <a:schemeClr val="tx2"/>
                </a:solidFill>
                <a:latin typeface="Arial Narrow" pitchFamily="34" charset="0"/>
                <a:cs typeface="Tahoma" pitchFamily="34" charset="0"/>
              </a:rPr>
              <a:t>.</a:t>
            </a:r>
            <a:r>
              <a:rPr lang="sr-Cyrl-BA" sz="2800" b="1" dirty="0" smtClean="0">
                <a:solidFill>
                  <a:schemeClr val="tx2"/>
                </a:solidFill>
                <a:latin typeface="Arial Narrow" pitchFamily="34" charset="0"/>
                <a:cs typeface="Tahoma" pitchFamily="34" charset="0"/>
              </a:rPr>
              <a:t>0%</a:t>
            </a:r>
          </a:p>
          <a:p>
            <a:pPr>
              <a:buFont typeface="Arial" charset="0"/>
              <a:buChar char="•"/>
            </a:pPr>
            <a:endParaRPr lang="sr-Cyrl-BA" sz="2800" b="1" dirty="0" smtClean="0">
              <a:solidFill>
                <a:schemeClr val="tx2"/>
              </a:solidFill>
              <a:latin typeface="Arial Narrow" pitchFamily="34" charset="0"/>
              <a:cs typeface="Tahoma" pitchFamily="34" charset="0"/>
            </a:endParaRPr>
          </a:p>
          <a:p>
            <a:pPr>
              <a:buFont typeface="Arial" charset="0"/>
              <a:buChar char="•"/>
            </a:pPr>
            <a:r>
              <a:rPr lang="sr-Cyrl-BA" sz="2800" b="1" dirty="0" smtClean="0">
                <a:solidFill>
                  <a:schemeClr val="tx2"/>
                </a:solidFill>
                <a:latin typeface="Arial Narrow" pitchFamily="34" charset="0"/>
                <a:cs typeface="Tahoma" pitchFamily="34" charset="0"/>
              </a:rPr>
              <a:t> </a:t>
            </a:r>
            <a:r>
              <a:rPr lang="en-US" sz="2800" dirty="0" smtClean="0">
                <a:solidFill>
                  <a:schemeClr val="tx2"/>
                </a:solidFill>
                <a:latin typeface="Arial Narrow" pitchFamily="34" charset="0"/>
                <a:cs typeface="Tahoma" pitchFamily="34" charset="0"/>
              </a:rPr>
              <a:t>Republika Srpska </a:t>
            </a:r>
            <a:r>
              <a:rPr lang="sr-Cyrl-BA" sz="2800" b="1" dirty="0" smtClean="0">
                <a:solidFill>
                  <a:schemeClr val="tx2"/>
                </a:solidFill>
                <a:latin typeface="Arial Narrow" pitchFamily="34" charset="0"/>
                <a:cs typeface="Tahoma" pitchFamily="34" charset="0"/>
              </a:rPr>
              <a:t>+5</a:t>
            </a:r>
            <a:r>
              <a:rPr lang="en-US" sz="2800" b="1" dirty="0" smtClean="0">
                <a:solidFill>
                  <a:schemeClr val="tx2"/>
                </a:solidFill>
                <a:latin typeface="Arial Narrow" pitchFamily="34" charset="0"/>
                <a:cs typeface="Tahoma" pitchFamily="34" charset="0"/>
              </a:rPr>
              <a:t>5.</a:t>
            </a:r>
            <a:r>
              <a:rPr lang="sr-Cyrl-BA" sz="2800" b="1" dirty="0" smtClean="0">
                <a:solidFill>
                  <a:schemeClr val="tx2"/>
                </a:solidFill>
                <a:latin typeface="Arial Narrow" pitchFamily="34" charset="0"/>
                <a:cs typeface="Tahoma" pitchFamily="34" charset="0"/>
              </a:rPr>
              <a:t>1%</a:t>
            </a:r>
          </a:p>
          <a:p>
            <a:pPr>
              <a:buFont typeface="Arial" charset="0"/>
              <a:buChar char="•"/>
            </a:pPr>
            <a:endParaRPr lang="sr-Cyrl-BA" sz="2000" dirty="0" smtClean="0">
              <a:solidFill>
                <a:srgbClr val="495778"/>
              </a:solidFill>
              <a:cs typeface="Tahoma" pitchFamily="34" charset="0"/>
            </a:endParaRPr>
          </a:p>
          <a:p>
            <a:pPr>
              <a:buFont typeface="Arial" charset="0"/>
              <a:buChar char="•"/>
            </a:pPr>
            <a:endParaRPr lang="sr-Cyrl-BA" sz="2000" dirty="0">
              <a:solidFill>
                <a:srgbClr val="495778"/>
              </a:solidFill>
              <a:cs typeface="Tahoma" pitchFamily="34" charset="0"/>
            </a:endParaRPr>
          </a:p>
          <a:p>
            <a:r>
              <a:rPr lang="sr-Cyrl-BA" sz="2000" dirty="0" smtClean="0">
                <a:solidFill>
                  <a:srgbClr val="495778"/>
                </a:solidFill>
                <a:cs typeface="Tahoma" pitchFamily="34" charset="0"/>
              </a:rPr>
              <a:t>   </a:t>
            </a:r>
            <a:endParaRPr lang="en-US" sz="2000" dirty="0">
              <a:solidFill>
                <a:srgbClr val="495778"/>
              </a:solidFill>
              <a:cs typeface="Tahoma" pitchFamily="34" charset="0"/>
            </a:endParaRPr>
          </a:p>
        </p:txBody>
      </p:sp>
      <p:pic>
        <p:nvPicPr>
          <p:cNvPr id="13" name="Picture 9"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Tree>
    <p:extLst>
      <p:ext uri="{BB962C8B-B14F-4D97-AF65-F5344CB8AC3E}">
        <p14:creationId xmlns:p14="http://schemas.microsoft.com/office/powerpoint/2010/main" val="41807053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p:cNvPicPr/>
          <p:nvPr/>
        </p:nvPicPr>
        <p:blipFill>
          <a:blip r:embed="rId3" cstate="print"/>
          <a:srcRect t="23566" b="42453"/>
          <a:stretch>
            <a:fillRect/>
          </a:stretch>
        </p:blipFill>
        <p:spPr bwMode="auto">
          <a:xfrm>
            <a:off x="1117600" y="4845050"/>
            <a:ext cx="8026400" cy="2012950"/>
          </a:xfrm>
          <a:prstGeom prst="rect">
            <a:avLst/>
          </a:prstGeom>
          <a:noFill/>
          <a:ln w="9525">
            <a:noFill/>
            <a:miter lim="800000"/>
            <a:headEnd/>
            <a:tailEnd/>
          </a:ln>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en-US" sz="2000" b="1" dirty="0" smtClean="0">
                <a:solidFill>
                  <a:srgbClr val="495778"/>
                </a:solidFill>
                <a:latin typeface="Arial Narrow" pitchFamily="34" charset="0"/>
              </a:rPr>
              <a:t>TOURISM STATISTICS</a:t>
            </a:r>
            <a:endParaRPr lang="en-US" sz="2000" b="1" dirty="0">
              <a:solidFill>
                <a:srgbClr val="495778"/>
              </a:solidFill>
              <a:latin typeface="Arial Narrow" pitchFamily="34" charset="0"/>
            </a:endParaRPr>
          </a:p>
        </p:txBody>
      </p:sp>
      <p:pic>
        <p:nvPicPr>
          <p:cNvPr id="4099"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4101"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cs typeface="Tahoma" pitchFamily="34" charset="0"/>
              </a:rPr>
              <a:t>Republika Srpska Institute of Statistics</a:t>
            </a:r>
            <a:endParaRPr lang="en-US" sz="2000" dirty="0">
              <a:solidFill>
                <a:srgbClr val="C8E6E6"/>
              </a:solidFill>
              <a:latin typeface="Arial Narrow" panose="020B0606020202030204" pitchFamily="34" charset="0"/>
              <a:cs typeface="Tahoma" pitchFamily="34" charset="0"/>
            </a:endParaRPr>
          </a:p>
        </p:txBody>
      </p:sp>
      <p:sp>
        <p:nvSpPr>
          <p:cNvPr id="410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4103" name="TextBox 9"/>
          <p:cNvSpPr txBox="1">
            <a:spLocks noChangeArrowheads="1"/>
          </p:cNvSpPr>
          <p:nvPr/>
        </p:nvSpPr>
        <p:spPr bwMode="auto">
          <a:xfrm>
            <a:off x="1470025" y="632637"/>
            <a:ext cx="5400675" cy="523220"/>
          </a:xfrm>
          <a:prstGeom prst="rect">
            <a:avLst/>
          </a:prstGeom>
          <a:noFill/>
          <a:ln w="9525">
            <a:noFill/>
            <a:miter lim="800000"/>
            <a:headEnd/>
            <a:tailEnd/>
          </a:ln>
        </p:spPr>
        <p:txBody>
          <a:bodyPr>
            <a:spAutoFit/>
          </a:bodyPr>
          <a:lstStyle/>
          <a:p>
            <a:r>
              <a:rPr lang="en-US" sz="2800" b="1" dirty="0" smtClean="0">
                <a:solidFill>
                  <a:schemeClr val="tx2"/>
                </a:solidFill>
                <a:latin typeface="Arial Narrow" pitchFamily="34" charset="0"/>
                <a:cs typeface="Tahoma" pitchFamily="34" charset="0"/>
              </a:rPr>
              <a:t>TOURISM IN </a:t>
            </a:r>
            <a:r>
              <a:rPr lang="sr-Cyrl-BA" sz="2800" b="1" dirty="0" smtClean="0">
                <a:solidFill>
                  <a:schemeClr val="tx2"/>
                </a:solidFill>
                <a:latin typeface="Arial Narrow" pitchFamily="34" charset="0"/>
                <a:cs typeface="Tahoma" pitchFamily="34" charset="0"/>
              </a:rPr>
              <a:t>2021</a:t>
            </a:r>
            <a:endParaRPr lang="en-US" sz="2800" b="1" dirty="0">
              <a:solidFill>
                <a:schemeClr val="tx2"/>
              </a:solidFill>
              <a:latin typeface="Arial Narrow" pitchFamily="34" charset="0"/>
              <a:cs typeface="Tahoma" pitchFamily="34" charset="0"/>
            </a:endParaRPr>
          </a:p>
        </p:txBody>
      </p:sp>
      <p:sp>
        <p:nvSpPr>
          <p:cNvPr id="4104" name="TextBox 10"/>
          <p:cNvSpPr txBox="1">
            <a:spLocks noChangeArrowheads="1"/>
          </p:cNvSpPr>
          <p:nvPr/>
        </p:nvSpPr>
        <p:spPr bwMode="auto">
          <a:xfrm>
            <a:off x="1403648" y="1916832"/>
            <a:ext cx="7561833" cy="2862322"/>
          </a:xfrm>
          <a:prstGeom prst="rect">
            <a:avLst/>
          </a:prstGeom>
          <a:noFill/>
          <a:ln w="9525">
            <a:noFill/>
            <a:miter lim="800000"/>
            <a:headEnd/>
            <a:tailEnd/>
          </a:ln>
        </p:spPr>
        <p:txBody>
          <a:bodyPr wrap="square">
            <a:spAutoFit/>
          </a:bodyPr>
          <a:lstStyle/>
          <a:p>
            <a:pPr>
              <a:buFont typeface="Arial" charset="0"/>
              <a:buChar char="•"/>
            </a:pPr>
            <a:r>
              <a:rPr lang="sr-Cyrl-BA" sz="2800" dirty="0" smtClean="0">
                <a:solidFill>
                  <a:srgbClr val="495778"/>
                </a:solidFill>
                <a:latin typeface="Arial Narrow" pitchFamily="34" charset="0"/>
                <a:cs typeface="Tahoma" pitchFamily="34" charset="0"/>
              </a:rPr>
              <a:t> </a:t>
            </a:r>
            <a:r>
              <a:rPr lang="en-US" sz="2800" dirty="0" smtClean="0">
                <a:solidFill>
                  <a:srgbClr val="495778"/>
                </a:solidFill>
                <a:latin typeface="Arial Narrow" pitchFamily="34" charset="0"/>
                <a:cs typeface="Tahoma" pitchFamily="34" charset="0"/>
              </a:rPr>
              <a:t>Most tourists from Serbia and Croatia</a:t>
            </a:r>
            <a:endParaRPr lang="sr-Cyrl-BA" sz="2800" b="1" dirty="0">
              <a:solidFill>
                <a:schemeClr val="tx2"/>
              </a:solidFill>
              <a:latin typeface="Arial Narrow" pitchFamily="34" charset="0"/>
              <a:cs typeface="Tahoma" pitchFamily="34" charset="0"/>
            </a:endParaRPr>
          </a:p>
          <a:p>
            <a:pPr>
              <a:buFont typeface="Arial" charset="0"/>
              <a:buChar char="•"/>
            </a:pPr>
            <a:endParaRPr lang="sr-Cyrl-BA" sz="2800" b="1" dirty="0" smtClean="0">
              <a:solidFill>
                <a:schemeClr val="tx2"/>
              </a:solidFill>
              <a:latin typeface="Arial Narrow" pitchFamily="34" charset="0"/>
              <a:cs typeface="Tahoma" pitchFamily="34" charset="0"/>
            </a:endParaRPr>
          </a:p>
          <a:p>
            <a:pPr>
              <a:buFont typeface="Arial" charset="0"/>
              <a:buChar char="•"/>
            </a:pPr>
            <a:r>
              <a:rPr lang="sr-Cyrl-BA" sz="2800" dirty="0" smtClean="0">
                <a:solidFill>
                  <a:srgbClr val="495778"/>
                </a:solidFill>
                <a:latin typeface="Arial Narrow" pitchFamily="34" charset="0"/>
                <a:cs typeface="Tahoma" pitchFamily="34" charset="0"/>
              </a:rPr>
              <a:t> </a:t>
            </a:r>
            <a:r>
              <a:rPr lang="en-US" sz="2800" dirty="0" smtClean="0">
                <a:solidFill>
                  <a:srgbClr val="495778"/>
                </a:solidFill>
                <a:latin typeface="Arial Narrow" pitchFamily="34" charset="0"/>
                <a:cs typeface="Tahoma" pitchFamily="34" charset="0"/>
              </a:rPr>
              <a:t>Domestic tourists </a:t>
            </a:r>
            <a:r>
              <a:rPr lang="sr-Cyrl-BA" sz="2800" dirty="0" smtClean="0">
                <a:solidFill>
                  <a:srgbClr val="495778"/>
                </a:solidFill>
                <a:latin typeface="Arial Narrow" pitchFamily="34" charset="0"/>
                <a:cs typeface="Tahoma" pitchFamily="34" charset="0"/>
              </a:rPr>
              <a:t>– </a:t>
            </a:r>
            <a:r>
              <a:rPr lang="en-US" sz="2800" dirty="0" smtClean="0">
                <a:solidFill>
                  <a:srgbClr val="495778"/>
                </a:solidFill>
                <a:latin typeface="Arial Narrow" pitchFamily="34" charset="0"/>
                <a:cs typeface="Tahoma" pitchFamily="34" charset="0"/>
              </a:rPr>
              <a:t>spa resorts</a:t>
            </a:r>
            <a:endParaRPr lang="sr-Cyrl-BA" sz="2800" dirty="0">
              <a:solidFill>
                <a:srgbClr val="495778"/>
              </a:solidFill>
              <a:latin typeface="Arial Narrow" pitchFamily="34" charset="0"/>
              <a:cs typeface="Tahoma" pitchFamily="34" charset="0"/>
            </a:endParaRPr>
          </a:p>
          <a:p>
            <a:pPr>
              <a:buFont typeface="Arial" charset="0"/>
              <a:buChar char="•"/>
            </a:pPr>
            <a:endParaRPr lang="sr-Cyrl-BA" sz="2800" b="1" dirty="0" smtClean="0">
              <a:solidFill>
                <a:schemeClr val="tx2"/>
              </a:solidFill>
              <a:latin typeface="Arial Narrow" pitchFamily="34" charset="0"/>
              <a:cs typeface="Tahoma" pitchFamily="34" charset="0"/>
            </a:endParaRPr>
          </a:p>
          <a:p>
            <a:pPr>
              <a:buFont typeface="Arial" charset="0"/>
              <a:buChar char="•"/>
            </a:pPr>
            <a:r>
              <a:rPr lang="sr-Cyrl-BA" sz="2800" b="1" dirty="0" smtClean="0">
                <a:solidFill>
                  <a:schemeClr val="tx2"/>
                </a:solidFill>
                <a:latin typeface="Arial Narrow" pitchFamily="34" charset="0"/>
                <a:cs typeface="Tahoma" pitchFamily="34" charset="0"/>
              </a:rPr>
              <a:t> </a:t>
            </a:r>
            <a:r>
              <a:rPr lang="en-US" sz="2800" dirty="0" smtClean="0">
                <a:solidFill>
                  <a:srgbClr val="495778"/>
                </a:solidFill>
                <a:latin typeface="Arial Narrow" pitchFamily="34" charset="0"/>
                <a:cs typeface="Tahoma" pitchFamily="34" charset="0"/>
              </a:rPr>
              <a:t>Foreign tourists </a:t>
            </a:r>
            <a:r>
              <a:rPr lang="sr-Cyrl-BA" sz="2800" dirty="0" smtClean="0">
                <a:solidFill>
                  <a:srgbClr val="495778"/>
                </a:solidFill>
                <a:latin typeface="Arial Narrow" pitchFamily="34" charset="0"/>
                <a:cs typeface="Tahoma" pitchFamily="34" charset="0"/>
              </a:rPr>
              <a:t>– </a:t>
            </a:r>
            <a:r>
              <a:rPr lang="en-US" sz="2800" dirty="0" smtClean="0">
                <a:solidFill>
                  <a:srgbClr val="495778"/>
                </a:solidFill>
                <a:latin typeface="Arial Narrow" pitchFamily="34" charset="0"/>
                <a:cs typeface="Tahoma" pitchFamily="34" charset="0"/>
              </a:rPr>
              <a:t>other tourist resorts</a:t>
            </a:r>
            <a:endParaRPr lang="sr-Cyrl-BA" sz="2000" dirty="0" smtClean="0">
              <a:solidFill>
                <a:srgbClr val="495778"/>
              </a:solidFill>
              <a:cs typeface="Tahoma" pitchFamily="34" charset="0"/>
            </a:endParaRPr>
          </a:p>
          <a:p>
            <a:pPr>
              <a:buFont typeface="Arial" charset="0"/>
              <a:buChar char="•"/>
            </a:pPr>
            <a:endParaRPr lang="sr-Cyrl-BA" sz="2000" dirty="0">
              <a:solidFill>
                <a:srgbClr val="495778"/>
              </a:solidFill>
              <a:cs typeface="Tahoma" pitchFamily="34" charset="0"/>
            </a:endParaRPr>
          </a:p>
          <a:p>
            <a:r>
              <a:rPr lang="sr-Cyrl-BA" sz="2000" dirty="0" smtClean="0">
                <a:solidFill>
                  <a:srgbClr val="495778"/>
                </a:solidFill>
                <a:cs typeface="Tahoma" pitchFamily="34" charset="0"/>
              </a:rPr>
              <a:t>   </a:t>
            </a:r>
            <a:endParaRPr lang="en-US" sz="2000" dirty="0">
              <a:solidFill>
                <a:srgbClr val="495778"/>
              </a:solidFill>
              <a:cs typeface="Tahoma" pitchFamily="34" charset="0"/>
            </a:endParaRPr>
          </a:p>
        </p:txBody>
      </p:sp>
      <p:pic>
        <p:nvPicPr>
          <p:cNvPr id="13" name="Picture 9"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Tree>
    <p:extLst>
      <p:ext uri="{BB962C8B-B14F-4D97-AF65-F5344CB8AC3E}">
        <p14:creationId xmlns:p14="http://schemas.microsoft.com/office/powerpoint/2010/main" val="67993990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endParaRPr lang="en-US" sz="2000" b="1" dirty="0">
              <a:solidFill>
                <a:srgbClr val="495778"/>
              </a:solidFill>
              <a:latin typeface="Arial Narrow" panose="020B0606020202030204" pitchFamily="34" charset="0"/>
            </a:endParaRPr>
          </a:p>
        </p:txBody>
      </p:sp>
      <p:pic>
        <p:nvPicPr>
          <p:cNvPr id="17412"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174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pic>
        <p:nvPicPr>
          <p:cNvPr id="17417"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17421" name="Rectangle 12"/>
          <p:cNvSpPr>
            <a:spLocks noChangeArrowheads="1"/>
          </p:cNvSpPr>
          <p:nvPr/>
        </p:nvSpPr>
        <p:spPr bwMode="auto">
          <a:xfrm>
            <a:off x="1432902" y="2120631"/>
            <a:ext cx="7056784" cy="2923877"/>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sr-Cyrl-BA" sz="3200" dirty="0" smtClean="0">
                <a:solidFill>
                  <a:schemeClr val="tx2"/>
                </a:solidFill>
                <a:latin typeface="Arial Narrow" panose="020B0606020202030204" pitchFamily="34" charset="0"/>
              </a:rPr>
              <a:t>247 </a:t>
            </a:r>
            <a:r>
              <a:rPr lang="en-US" sz="3200" dirty="0" smtClean="0">
                <a:solidFill>
                  <a:schemeClr val="tx2"/>
                </a:solidFill>
                <a:latin typeface="Arial Narrow" panose="020B0606020202030204" pitchFamily="34" charset="0"/>
              </a:rPr>
              <a:t>planned statistical activities</a:t>
            </a:r>
            <a:endParaRPr lang="sr-Cyrl-BA" sz="3200" dirty="0" smtClean="0">
              <a:solidFill>
                <a:schemeClr val="tx2"/>
              </a:solidFill>
              <a:latin typeface="Arial Narrow" panose="020B0606020202030204" pitchFamily="34" charset="0"/>
            </a:endParaRPr>
          </a:p>
          <a:p>
            <a:pPr marL="457200" indent="-457200">
              <a:buFont typeface="Arial" panose="020B0604020202020204" pitchFamily="34" charset="0"/>
              <a:buChar char="•"/>
            </a:pPr>
            <a:r>
              <a:rPr lang="sr-Cyrl-BA" sz="3200" dirty="0" smtClean="0">
                <a:solidFill>
                  <a:schemeClr val="tx2"/>
                </a:solidFill>
                <a:latin typeface="Arial Narrow" panose="020B0606020202030204" pitchFamily="34" charset="0"/>
              </a:rPr>
              <a:t>243 </a:t>
            </a:r>
            <a:r>
              <a:rPr lang="en-US" sz="3200" dirty="0" smtClean="0">
                <a:solidFill>
                  <a:schemeClr val="tx2"/>
                </a:solidFill>
                <a:latin typeface="Arial Narrow" panose="020B0606020202030204" pitchFamily="34" charset="0"/>
              </a:rPr>
              <a:t>implemented</a:t>
            </a:r>
            <a:endParaRPr lang="sr-Cyrl-BA" sz="3200" dirty="0" smtClean="0">
              <a:solidFill>
                <a:schemeClr val="tx2"/>
              </a:solidFill>
              <a:latin typeface="Arial Narrow" panose="020B0606020202030204" pitchFamily="34" charset="0"/>
            </a:endParaRPr>
          </a:p>
          <a:p>
            <a:pPr marL="457200" indent="-457200">
              <a:buFont typeface="Arial" panose="020B0604020202020204" pitchFamily="34" charset="0"/>
              <a:buChar char="•"/>
            </a:pPr>
            <a:r>
              <a:rPr lang="en-US" sz="3200" dirty="0" smtClean="0">
                <a:solidFill>
                  <a:schemeClr val="tx2"/>
                </a:solidFill>
                <a:latin typeface="Arial Narrow" panose="020B0606020202030204" pitchFamily="34" charset="0"/>
              </a:rPr>
              <a:t>Record number of surveys</a:t>
            </a:r>
            <a:endParaRPr lang="sr-Cyrl-BA" sz="3200" dirty="0" smtClean="0">
              <a:solidFill>
                <a:schemeClr val="tx2"/>
              </a:solidFill>
              <a:latin typeface="Arial Narrow" panose="020B0606020202030204" pitchFamily="34" charset="0"/>
            </a:endParaRPr>
          </a:p>
          <a:p>
            <a:endParaRPr lang="en-US" sz="3200" dirty="0">
              <a:cs typeface="Tahoma" pitchFamily="34" charset="0"/>
            </a:endParaRPr>
          </a:p>
          <a:p>
            <a:endParaRPr lang="ru-RU" sz="3200" b="1" dirty="0" smtClean="0">
              <a:solidFill>
                <a:srgbClr val="495778"/>
              </a:solidFill>
              <a:cs typeface="Tahoma" pitchFamily="34" charset="0"/>
            </a:endParaRPr>
          </a:p>
          <a:p>
            <a:endParaRPr lang="en-US" sz="2400" b="1" dirty="0">
              <a:solidFill>
                <a:srgbClr val="495778"/>
              </a:solidFill>
              <a:cs typeface="Tahoma" pitchFamily="34" charset="0"/>
            </a:endParaRPr>
          </a:p>
        </p:txBody>
      </p:sp>
      <p:sp>
        <p:nvSpPr>
          <p:cNvPr id="11" name="Rectangle 8"/>
          <p:cNvSpPr>
            <a:spLocks noChangeArrowheads="1"/>
          </p:cNvSpPr>
          <p:nvPr/>
        </p:nvSpPr>
        <p:spPr bwMode="auto">
          <a:xfrm>
            <a:off x="1547813" y="765175"/>
            <a:ext cx="6918325" cy="523220"/>
          </a:xfrm>
          <a:prstGeom prst="rect">
            <a:avLst/>
          </a:prstGeom>
          <a:noFill/>
          <a:ln w="9525">
            <a:noFill/>
            <a:miter lim="800000"/>
            <a:headEnd/>
            <a:tailEnd/>
          </a:ln>
        </p:spPr>
        <p:txBody>
          <a:bodyPr>
            <a:spAutoFit/>
          </a:bodyPr>
          <a:lstStyle/>
          <a:p>
            <a:r>
              <a:rPr lang="en-US" sz="2800" b="1" dirty="0" smtClean="0">
                <a:solidFill>
                  <a:schemeClr val="tx2"/>
                </a:solidFill>
                <a:latin typeface="Arial Narrow" pitchFamily="34" charset="0"/>
                <a:cs typeface="Tahoma" pitchFamily="34" charset="0"/>
              </a:rPr>
              <a:t>THE INSTITUTE IN</a:t>
            </a:r>
            <a:r>
              <a:rPr lang="sr-Cyrl-BA" sz="2800" b="1" dirty="0" smtClean="0">
                <a:solidFill>
                  <a:schemeClr val="tx2"/>
                </a:solidFill>
                <a:latin typeface="Arial Narrow" pitchFamily="34" charset="0"/>
                <a:cs typeface="Tahoma" pitchFamily="34" charset="0"/>
              </a:rPr>
              <a:t> 20</a:t>
            </a:r>
            <a:r>
              <a:rPr lang="sr-Latn-BA" sz="2800" b="1" dirty="0" smtClean="0">
                <a:solidFill>
                  <a:schemeClr val="tx2"/>
                </a:solidFill>
                <a:latin typeface="Arial Narrow" pitchFamily="34" charset="0"/>
                <a:cs typeface="Tahoma" pitchFamily="34" charset="0"/>
              </a:rPr>
              <a:t>21</a:t>
            </a:r>
            <a:endParaRPr lang="en-US" sz="2800" dirty="0">
              <a:solidFill>
                <a:schemeClr val="tx2"/>
              </a:solidFill>
              <a:latin typeface="Arial Narrow" pitchFamily="34" charset="0"/>
              <a:cs typeface="Tahoma" pitchFamily="34" charset="0"/>
            </a:endParaRPr>
          </a:p>
        </p:txBody>
      </p:sp>
      <p:pic>
        <p:nvPicPr>
          <p:cNvPr id="12" name="Picture 11" descr="Industrija2.jpg"/>
          <p:cNvPicPr/>
          <p:nvPr/>
        </p:nvPicPr>
        <p:blipFill>
          <a:blip r:embed="rId5" cstate="print"/>
          <a:srcRect t="32191" b="31684"/>
          <a:stretch>
            <a:fillRect/>
          </a:stretch>
        </p:blipFill>
        <p:spPr>
          <a:xfrm>
            <a:off x="1212851" y="4840187"/>
            <a:ext cx="7931149" cy="2013585"/>
          </a:xfrm>
          <a:prstGeom prst="rect">
            <a:avLst/>
          </a:prstGeom>
        </p:spPr>
      </p:pic>
      <p:sp>
        <p:nvSpPr>
          <p:cNvPr id="1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37583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1180448" y="-26411"/>
            <a:ext cx="7963552"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spAutoFit/>
          </a:bodyPr>
          <a:lstStyle/>
          <a:p>
            <a:pPr algn="r">
              <a:defRPr/>
            </a:pPr>
            <a:r>
              <a:rPr lang="en-US" sz="2000" b="1" dirty="0" smtClean="0">
                <a:solidFill>
                  <a:srgbClr val="495778"/>
                </a:solidFill>
                <a:latin typeface="Arial Narrow" panose="020B0606020202030204" pitchFamily="34" charset="0"/>
              </a:rPr>
              <a:t>STATISTICAL YEARBOOK</a:t>
            </a:r>
            <a:endParaRPr lang="en-US" sz="2000" b="1" dirty="0">
              <a:solidFill>
                <a:srgbClr val="495778"/>
              </a:solidFill>
              <a:latin typeface="Arial Narrow" panose="020B0606020202030204" pitchFamily="34" charset="0"/>
            </a:endParaRPr>
          </a:p>
        </p:txBody>
      </p:sp>
      <p:pic>
        <p:nvPicPr>
          <p:cNvPr id="17412"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17414" name="Rectangle 8"/>
          <p:cNvSpPr>
            <a:spLocks noChangeArrowheads="1"/>
          </p:cNvSpPr>
          <p:nvPr/>
        </p:nvSpPr>
        <p:spPr bwMode="auto">
          <a:xfrm>
            <a:off x="0" y="-99392"/>
            <a:ext cx="9144000" cy="0"/>
          </a:xfrm>
          <a:prstGeom prst="rect">
            <a:avLst/>
          </a:prstGeom>
          <a:noFill/>
          <a:ln w="9525">
            <a:noFill/>
            <a:miter lim="800000"/>
            <a:headEnd/>
            <a:tailEnd/>
          </a:ln>
        </p:spPr>
        <p:txBody>
          <a:bodyPr wrap="none" anchor="ctr">
            <a:spAutoFit/>
          </a:bodyPr>
          <a:lstStyle/>
          <a:p>
            <a:endParaRPr lang="sr-Latn-CS"/>
          </a:p>
        </p:txBody>
      </p:sp>
      <p:pic>
        <p:nvPicPr>
          <p:cNvPr id="17417"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1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02816">
            <a:off x="1212127" y="775549"/>
            <a:ext cx="3584720" cy="5140692"/>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5114">
            <a:off x="3915136" y="754261"/>
            <a:ext cx="3462745" cy="4955106"/>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07813">
            <a:off x="4952248" y="1542821"/>
            <a:ext cx="3449883" cy="48666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32195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endParaRPr lang="en-US" sz="2000" b="1" dirty="0">
              <a:solidFill>
                <a:srgbClr val="495778"/>
              </a:solidFill>
              <a:latin typeface="Arial Narrow" panose="020B0606020202030204" pitchFamily="34" charset="0"/>
            </a:endParaRPr>
          </a:p>
        </p:txBody>
      </p:sp>
      <p:pic>
        <p:nvPicPr>
          <p:cNvPr id="17412"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174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pic>
        <p:nvPicPr>
          <p:cNvPr id="17417"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17421" name="Rectangle 12"/>
          <p:cNvSpPr>
            <a:spLocks noChangeArrowheads="1"/>
          </p:cNvSpPr>
          <p:nvPr/>
        </p:nvSpPr>
        <p:spPr bwMode="auto">
          <a:xfrm>
            <a:off x="1478583" y="2120631"/>
            <a:ext cx="7056784" cy="2923877"/>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sr-Cyrl-BA" sz="3200" dirty="0" smtClean="0">
                <a:solidFill>
                  <a:schemeClr val="tx2"/>
                </a:solidFill>
                <a:latin typeface="Arial Narrow" panose="020B0606020202030204" pitchFamily="34" charset="0"/>
              </a:rPr>
              <a:t>243 </a:t>
            </a:r>
            <a:r>
              <a:rPr lang="en-US" sz="3200" dirty="0" smtClean="0">
                <a:solidFill>
                  <a:schemeClr val="tx2"/>
                </a:solidFill>
                <a:latin typeface="Arial Narrow" panose="020B0606020202030204" pitchFamily="34" charset="0"/>
              </a:rPr>
              <a:t>planned statistical activities</a:t>
            </a:r>
            <a:endParaRPr lang="sr-Cyrl-BA" sz="3200" dirty="0" smtClean="0">
              <a:solidFill>
                <a:schemeClr val="tx2"/>
              </a:solidFill>
              <a:latin typeface="Arial Narrow" panose="020B0606020202030204" pitchFamily="34" charset="0"/>
            </a:endParaRPr>
          </a:p>
          <a:p>
            <a:pPr marL="457200" indent="-457200">
              <a:buFont typeface="Arial" panose="020B0604020202020204" pitchFamily="34" charset="0"/>
              <a:buChar char="•"/>
            </a:pPr>
            <a:r>
              <a:rPr lang="en-US" sz="3200" dirty="0" smtClean="0">
                <a:solidFill>
                  <a:schemeClr val="tx2"/>
                </a:solidFill>
                <a:latin typeface="Arial Narrow" panose="020B0606020202030204" pitchFamily="34" charset="0"/>
              </a:rPr>
              <a:t>Three new activities</a:t>
            </a:r>
            <a:endParaRPr lang="sr-Cyrl-BA" sz="3200" dirty="0" smtClean="0">
              <a:solidFill>
                <a:schemeClr val="tx2"/>
              </a:solidFill>
              <a:latin typeface="Arial Narrow" panose="020B0606020202030204" pitchFamily="34" charset="0"/>
            </a:endParaRPr>
          </a:p>
          <a:p>
            <a:pPr marL="457200" indent="-457200">
              <a:buFont typeface="Arial" panose="020B0604020202020204" pitchFamily="34" charset="0"/>
              <a:buChar char="•"/>
            </a:pPr>
            <a:r>
              <a:rPr lang="sr-Cyrl-BA" sz="3200" dirty="0" smtClean="0">
                <a:solidFill>
                  <a:schemeClr val="tx2"/>
                </a:solidFill>
                <a:latin typeface="Arial Narrow" panose="020B0606020202030204" pitchFamily="34" charset="0"/>
              </a:rPr>
              <a:t>30 </a:t>
            </a:r>
            <a:r>
              <a:rPr lang="en-US" sz="3200" dirty="0" smtClean="0">
                <a:solidFill>
                  <a:schemeClr val="tx2"/>
                </a:solidFill>
                <a:latin typeface="Arial Narrow" panose="020B0606020202030204" pitchFamily="34" charset="0"/>
              </a:rPr>
              <a:t>years of the Institute</a:t>
            </a:r>
            <a:endParaRPr lang="sr-Cyrl-BA" sz="3200" dirty="0" smtClean="0">
              <a:solidFill>
                <a:schemeClr val="tx2"/>
              </a:solidFill>
              <a:latin typeface="Arial Narrow" panose="020B0606020202030204" pitchFamily="34" charset="0"/>
            </a:endParaRPr>
          </a:p>
          <a:p>
            <a:endParaRPr lang="en-US" sz="3200" dirty="0">
              <a:cs typeface="Tahoma" pitchFamily="34" charset="0"/>
            </a:endParaRPr>
          </a:p>
          <a:p>
            <a:endParaRPr lang="ru-RU" sz="3200" b="1" dirty="0" smtClean="0">
              <a:solidFill>
                <a:srgbClr val="495778"/>
              </a:solidFill>
              <a:cs typeface="Tahoma" pitchFamily="34" charset="0"/>
            </a:endParaRPr>
          </a:p>
          <a:p>
            <a:endParaRPr lang="en-US" sz="2400" b="1" dirty="0">
              <a:solidFill>
                <a:srgbClr val="495778"/>
              </a:solidFill>
              <a:cs typeface="Tahoma" pitchFamily="34" charset="0"/>
            </a:endParaRPr>
          </a:p>
        </p:txBody>
      </p:sp>
      <p:sp>
        <p:nvSpPr>
          <p:cNvPr id="11" name="Rectangle 8"/>
          <p:cNvSpPr>
            <a:spLocks noChangeArrowheads="1"/>
          </p:cNvSpPr>
          <p:nvPr/>
        </p:nvSpPr>
        <p:spPr bwMode="auto">
          <a:xfrm>
            <a:off x="1547813" y="765175"/>
            <a:ext cx="6918325" cy="523220"/>
          </a:xfrm>
          <a:prstGeom prst="rect">
            <a:avLst/>
          </a:prstGeom>
          <a:noFill/>
          <a:ln w="9525">
            <a:noFill/>
            <a:miter lim="800000"/>
            <a:headEnd/>
            <a:tailEnd/>
          </a:ln>
        </p:spPr>
        <p:txBody>
          <a:bodyPr>
            <a:spAutoFit/>
          </a:bodyPr>
          <a:lstStyle/>
          <a:p>
            <a:r>
              <a:rPr lang="en-US" sz="2800" b="1" dirty="0" smtClean="0">
                <a:solidFill>
                  <a:schemeClr val="tx2"/>
                </a:solidFill>
                <a:latin typeface="Arial Narrow" pitchFamily="34" charset="0"/>
                <a:cs typeface="Tahoma" pitchFamily="34" charset="0"/>
              </a:rPr>
              <a:t>THE INSTITUTE IN</a:t>
            </a:r>
            <a:r>
              <a:rPr lang="sr-Cyrl-BA" sz="2800" b="1" dirty="0" smtClean="0">
                <a:solidFill>
                  <a:schemeClr val="tx2"/>
                </a:solidFill>
                <a:latin typeface="Arial Narrow" pitchFamily="34" charset="0"/>
                <a:cs typeface="Tahoma" pitchFamily="34" charset="0"/>
              </a:rPr>
              <a:t> 20</a:t>
            </a:r>
            <a:r>
              <a:rPr lang="sr-Latn-BA" sz="2800" b="1" dirty="0" smtClean="0">
                <a:solidFill>
                  <a:schemeClr val="tx2"/>
                </a:solidFill>
                <a:latin typeface="Arial Narrow" pitchFamily="34" charset="0"/>
                <a:cs typeface="Tahoma" pitchFamily="34" charset="0"/>
              </a:rPr>
              <a:t>2</a:t>
            </a:r>
            <a:r>
              <a:rPr lang="sr-Cyrl-BA" sz="2800" b="1" dirty="0" smtClean="0">
                <a:solidFill>
                  <a:schemeClr val="tx2"/>
                </a:solidFill>
                <a:latin typeface="Arial Narrow" pitchFamily="34" charset="0"/>
                <a:cs typeface="Tahoma" pitchFamily="34" charset="0"/>
              </a:rPr>
              <a:t>2</a:t>
            </a:r>
            <a:endParaRPr lang="en-US" sz="2800" dirty="0">
              <a:solidFill>
                <a:schemeClr val="tx2"/>
              </a:solidFill>
              <a:latin typeface="Arial Narrow" pitchFamily="34" charset="0"/>
              <a:cs typeface="Tahoma" pitchFamily="34" charset="0"/>
            </a:endParaRPr>
          </a:p>
        </p:txBody>
      </p:sp>
      <p:pic>
        <p:nvPicPr>
          <p:cNvPr id="12" name="Picture 11" descr="Industrija2.jpg"/>
          <p:cNvPicPr/>
          <p:nvPr/>
        </p:nvPicPr>
        <p:blipFill>
          <a:blip r:embed="rId5" cstate="print"/>
          <a:srcRect t="32191" b="31684"/>
          <a:stretch>
            <a:fillRect/>
          </a:stretch>
        </p:blipFill>
        <p:spPr>
          <a:xfrm>
            <a:off x="1212851" y="4840187"/>
            <a:ext cx="7931149" cy="2013585"/>
          </a:xfrm>
          <a:prstGeom prst="rect">
            <a:avLst/>
          </a:prstGeom>
        </p:spPr>
      </p:pic>
      <p:sp>
        <p:nvSpPr>
          <p:cNvPr id="1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878563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22530"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22532" name="Rectangle 20"/>
          <p:cNvSpPr>
            <a:spLocks noChangeArrowheads="1"/>
          </p:cNvSpPr>
          <p:nvPr/>
        </p:nvSpPr>
        <p:spPr bwMode="auto">
          <a:xfrm>
            <a:off x="1241766" y="746125"/>
            <a:ext cx="7315200" cy="5767733"/>
          </a:xfrm>
          <a:prstGeom prst="rect">
            <a:avLst/>
          </a:prstGeom>
          <a:noFill/>
          <a:ln w="9525">
            <a:noFill/>
            <a:miter lim="800000"/>
            <a:headEnd/>
            <a:tailEnd/>
          </a:ln>
        </p:spPr>
        <p:txBody>
          <a:bodyPr>
            <a:spAutoFit/>
          </a:bodyPr>
          <a:lstStyle/>
          <a:p>
            <a:pPr algn="ctr">
              <a:lnSpc>
                <a:spcPct val="90000"/>
              </a:lnSpc>
              <a:spcBef>
                <a:spcPct val="50000"/>
              </a:spcBef>
            </a:pPr>
            <a:endParaRPr lang="sr-Cyrl-CS" sz="3200" b="1" dirty="0">
              <a:solidFill>
                <a:srgbClr val="495778"/>
              </a:solidFill>
            </a:endParaRPr>
          </a:p>
          <a:p>
            <a:pPr algn="ctr"/>
            <a:r>
              <a:rPr lang="sr-Latn-BA" sz="3400" dirty="0" smtClean="0">
                <a:solidFill>
                  <a:schemeClr val="tx2"/>
                </a:solidFill>
                <a:latin typeface="Arial Narrow" pitchFamily="34" charset="0"/>
              </a:rPr>
              <a:t>31</a:t>
            </a:r>
            <a:r>
              <a:rPr lang="en-US" sz="3400" dirty="0">
                <a:solidFill>
                  <a:schemeClr val="tx2"/>
                </a:solidFill>
                <a:latin typeface="Arial Narrow" pitchFamily="34" charset="0"/>
              </a:rPr>
              <a:t> </a:t>
            </a:r>
            <a:r>
              <a:rPr lang="en-US" sz="3400" dirty="0" smtClean="0">
                <a:solidFill>
                  <a:schemeClr val="tx2"/>
                </a:solidFill>
                <a:latin typeface="Arial Narrow" pitchFamily="34" charset="0"/>
              </a:rPr>
              <a:t>January </a:t>
            </a:r>
            <a:r>
              <a:rPr lang="sr-Cyrl-CS" sz="3400" dirty="0" smtClean="0">
                <a:solidFill>
                  <a:srgbClr val="495778"/>
                </a:solidFill>
                <a:latin typeface="Arial Narrow" pitchFamily="34" charset="0"/>
              </a:rPr>
              <a:t>20</a:t>
            </a:r>
            <a:r>
              <a:rPr lang="sr-Cyrl-BA" sz="3400" dirty="0" smtClean="0">
                <a:solidFill>
                  <a:srgbClr val="495778"/>
                </a:solidFill>
                <a:latin typeface="Arial Narrow" pitchFamily="34" charset="0"/>
              </a:rPr>
              <a:t>22 </a:t>
            </a:r>
            <a:endParaRPr lang="sr-Latn-BA" sz="3400" dirty="0" smtClean="0">
              <a:solidFill>
                <a:srgbClr val="495778"/>
              </a:solidFill>
              <a:latin typeface="Arial Narrow" pitchFamily="34" charset="0"/>
            </a:endParaRPr>
          </a:p>
          <a:p>
            <a:pPr algn="ctr"/>
            <a:endParaRPr lang="sr-Latn-BA" sz="3400" b="1" dirty="0">
              <a:solidFill>
                <a:srgbClr val="495778"/>
              </a:solidFill>
              <a:latin typeface="Arial Narrow" pitchFamily="34" charset="0"/>
            </a:endParaRPr>
          </a:p>
          <a:p>
            <a:pPr algn="ctr"/>
            <a:r>
              <a:rPr lang="en-US" sz="3400" b="1" dirty="0" smtClean="0">
                <a:solidFill>
                  <a:srgbClr val="495778"/>
                </a:solidFill>
                <a:latin typeface="Arial Narrow" pitchFamily="34" charset="0"/>
              </a:rPr>
              <a:t>PRESS CONFERENCE</a:t>
            </a:r>
            <a:endParaRPr lang="sr-Latn-BA" sz="3400" b="1" dirty="0" smtClean="0">
              <a:solidFill>
                <a:srgbClr val="495778"/>
              </a:solidFill>
              <a:latin typeface="Arial Narrow" pitchFamily="34" charset="0"/>
            </a:endParaRPr>
          </a:p>
          <a:p>
            <a:pPr algn="ctr">
              <a:lnSpc>
                <a:spcPct val="90000"/>
              </a:lnSpc>
              <a:spcBef>
                <a:spcPct val="50000"/>
              </a:spcBef>
            </a:pPr>
            <a:endParaRPr lang="sr-Latn-BA" sz="3400" b="1" dirty="0">
              <a:solidFill>
                <a:srgbClr val="495778"/>
              </a:solidFill>
              <a:latin typeface="Arial Narrow" pitchFamily="34" charset="0"/>
            </a:endParaRPr>
          </a:p>
          <a:p>
            <a:pPr algn="ctr">
              <a:lnSpc>
                <a:spcPct val="90000"/>
              </a:lnSpc>
              <a:spcBef>
                <a:spcPct val="50000"/>
              </a:spcBef>
            </a:pPr>
            <a:r>
              <a:rPr lang="en-US" sz="3400" dirty="0">
                <a:solidFill>
                  <a:srgbClr val="495778"/>
                </a:solidFill>
                <a:latin typeface="Arial Narrow" pitchFamily="34" charset="0"/>
              </a:rPr>
              <a:t>THANK YOU FOR YOUR ATTENTION!</a:t>
            </a:r>
          </a:p>
          <a:p>
            <a:pPr algn="ctr">
              <a:lnSpc>
                <a:spcPct val="90000"/>
              </a:lnSpc>
              <a:spcBef>
                <a:spcPct val="50000"/>
              </a:spcBef>
            </a:pPr>
            <a:endParaRPr lang="sr-Latn-CS" sz="3400" dirty="0">
              <a:solidFill>
                <a:srgbClr val="495778"/>
              </a:solidFill>
              <a:latin typeface="Arial Narrow" pitchFamily="34" charset="0"/>
            </a:endParaRPr>
          </a:p>
          <a:p>
            <a:pPr algn="ctr">
              <a:lnSpc>
                <a:spcPct val="90000"/>
              </a:lnSpc>
              <a:spcBef>
                <a:spcPct val="50000"/>
              </a:spcBef>
            </a:pPr>
            <a:endParaRPr lang="sr-Cyrl-CS" b="1" dirty="0">
              <a:solidFill>
                <a:srgbClr val="495778"/>
              </a:solidFill>
            </a:endParaRPr>
          </a:p>
          <a:p>
            <a:pPr algn="ctr">
              <a:lnSpc>
                <a:spcPct val="90000"/>
              </a:lnSpc>
              <a:spcBef>
                <a:spcPct val="50000"/>
              </a:spcBef>
            </a:pPr>
            <a:endParaRPr lang="sr-Latn-CS" b="1" dirty="0">
              <a:solidFill>
                <a:srgbClr val="495778"/>
              </a:solidFill>
            </a:endParaRPr>
          </a:p>
          <a:p>
            <a:pPr algn="ctr">
              <a:lnSpc>
                <a:spcPct val="90000"/>
              </a:lnSpc>
              <a:spcBef>
                <a:spcPct val="50000"/>
              </a:spcBef>
            </a:pPr>
            <a:endParaRPr lang="sr-Latn-CS" sz="1600" dirty="0">
              <a:solidFill>
                <a:srgbClr val="495778"/>
              </a:solidFill>
            </a:endParaRPr>
          </a:p>
          <a:p>
            <a:pPr algn="ctr">
              <a:lnSpc>
                <a:spcPct val="90000"/>
              </a:lnSpc>
              <a:spcBef>
                <a:spcPct val="50000"/>
              </a:spcBef>
            </a:pPr>
            <a:r>
              <a:rPr lang="sr-Latn-CS" sz="1600" dirty="0">
                <a:solidFill>
                  <a:srgbClr val="495778"/>
                </a:solidFill>
              </a:rPr>
              <a:t> </a:t>
            </a:r>
          </a:p>
        </p:txBody>
      </p:sp>
      <p:pic>
        <p:nvPicPr>
          <p:cNvPr id="22533" name="Picture 5"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6"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en-US" sz="2000" b="1" dirty="0" smtClean="0">
                <a:solidFill>
                  <a:srgbClr val="495778"/>
                </a:solidFill>
                <a:latin typeface="Arial Narrow" panose="020B0606020202030204" pitchFamily="34" charset="0"/>
              </a:rPr>
              <a:t>THIS IS REPUBLIKA SRPSKA</a:t>
            </a:r>
            <a:endParaRPr lang="en-US" sz="2000" b="1" dirty="0">
              <a:solidFill>
                <a:srgbClr val="495778"/>
              </a:solidFill>
              <a:latin typeface="Arial Narrow" panose="020B0606020202030204" pitchFamily="34" charset="0"/>
            </a:endParaRPr>
          </a:p>
        </p:txBody>
      </p:sp>
      <p:pic>
        <p:nvPicPr>
          <p:cNvPr id="17412"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174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pic>
        <p:nvPicPr>
          <p:cNvPr id="17417"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17421" name="Rectangle 12"/>
          <p:cNvSpPr>
            <a:spLocks noChangeArrowheads="1"/>
          </p:cNvSpPr>
          <p:nvPr/>
        </p:nvSpPr>
        <p:spPr bwMode="auto">
          <a:xfrm>
            <a:off x="1210482" y="2006649"/>
            <a:ext cx="7234713" cy="5878532"/>
          </a:xfrm>
          <a:prstGeom prst="rect">
            <a:avLst/>
          </a:prstGeom>
          <a:noFill/>
          <a:ln w="9525">
            <a:noFill/>
            <a:miter lim="800000"/>
            <a:headEnd/>
            <a:tailEnd/>
          </a:ln>
        </p:spPr>
        <p:txBody>
          <a:bodyPr wrap="square">
            <a:spAutoFit/>
          </a:bodyPr>
          <a:lstStyle/>
          <a:p>
            <a:r>
              <a:rPr lang="sr-Cyrl-BA" sz="3200" dirty="0" smtClean="0">
                <a:solidFill>
                  <a:schemeClr val="tx2"/>
                </a:solidFill>
                <a:latin typeface="Arial Narrow" panose="020B0606020202030204" pitchFamily="34" charset="0"/>
              </a:rPr>
              <a:t> </a:t>
            </a:r>
          </a:p>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Latn-BA" sz="3200" dirty="0" smtClean="0">
              <a:solidFill>
                <a:schemeClr val="tx2"/>
              </a:solidFill>
              <a:latin typeface="Arial Narrow" panose="020B0606020202030204" pitchFamily="34" charset="0"/>
            </a:endParaRPr>
          </a:p>
          <a:p>
            <a:endParaRPr lang="sr-Latn-BA" sz="3200" dirty="0">
              <a:solidFill>
                <a:schemeClr val="tx2"/>
              </a:solidFill>
              <a:latin typeface="Arial Narrow" panose="020B0606020202030204" pitchFamily="34" charset="0"/>
            </a:endParaRPr>
          </a:p>
          <a:p>
            <a:endParaRPr lang="sr-Latn-BA" sz="3200" dirty="0" smtClean="0">
              <a:solidFill>
                <a:schemeClr val="tx2"/>
              </a:solidFill>
              <a:latin typeface="Arial Narrow" panose="020B0606020202030204" pitchFamily="34" charset="0"/>
            </a:endParaRPr>
          </a:p>
          <a:p>
            <a:endParaRPr lang="sr-Latn-BA" sz="3200" dirty="0">
              <a:solidFill>
                <a:schemeClr val="tx2"/>
              </a:solidFill>
              <a:latin typeface="Arial Narrow" panose="020B0606020202030204" pitchFamily="34" charset="0"/>
            </a:endParaRPr>
          </a:p>
          <a:p>
            <a:endParaRPr lang="sr-Latn-BA" sz="3200" dirty="0" smtClean="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en-US" sz="3200" dirty="0">
              <a:cs typeface="Tahoma" pitchFamily="34" charset="0"/>
            </a:endParaRPr>
          </a:p>
          <a:p>
            <a:endParaRPr lang="ru-RU" sz="3200" b="1" dirty="0" smtClean="0">
              <a:solidFill>
                <a:srgbClr val="495778"/>
              </a:solidFill>
              <a:cs typeface="Tahoma" pitchFamily="34" charset="0"/>
            </a:endParaRPr>
          </a:p>
          <a:p>
            <a:endParaRPr lang="en-US" sz="2400" b="1" dirty="0">
              <a:solidFill>
                <a:srgbClr val="495778"/>
              </a:solidFill>
              <a:cs typeface="Tahoma" pitchFamily="34" charset="0"/>
            </a:endParaRPr>
          </a:p>
        </p:txBody>
      </p:sp>
      <p:sp>
        <p:nvSpPr>
          <p:cNvPr id="1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31201">
            <a:off x="1050020" y="752975"/>
            <a:ext cx="3234018" cy="4432045"/>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16084">
            <a:off x="3296841" y="2247379"/>
            <a:ext cx="3174681" cy="4414690"/>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26273">
            <a:off x="5355023" y="837762"/>
            <a:ext cx="3181380" cy="44135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220724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r>
              <a:rPr lang="en-US" sz="2000" b="1" dirty="0" smtClean="0">
                <a:solidFill>
                  <a:srgbClr val="495778"/>
                </a:solidFill>
                <a:latin typeface="Arial Narrow" pitchFamily="34" charset="0"/>
                <a:cs typeface="Tahoma" pitchFamily="34" charset="0"/>
              </a:rPr>
              <a:t>CITIES AND MUNICIPALITIES OF REPUBLIKA SRPSKA</a:t>
            </a:r>
            <a:endParaRPr lang="en-US" sz="2000" dirty="0">
              <a:solidFill>
                <a:srgbClr val="495778"/>
              </a:solidFill>
              <a:latin typeface="Arial Narrow" pitchFamily="34" charset="0"/>
              <a:cs typeface="Tahoma" pitchFamily="34" charset="0"/>
            </a:endParaRPr>
          </a:p>
        </p:txBody>
      </p:sp>
      <p:pic>
        <p:nvPicPr>
          <p:cNvPr id="17412"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174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pic>
        <p:nvPicPr>
          <p:cNvPr id="17417"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17421" name="Rectangle 12"/>
          <p:cNvSpPr>
            <a:spLocks noChangeArrowheads="1"/>
          </p:cNvSpPr>
          <p:nvPr/>
        </p:nvSpPr>
        <p:spPr bwMode="auto">
          <a:xfrm>
            <a:off x="1226067" y="2060848"/>
            <a:ext cx="7234713" cy="5878532"/>
          </a:xfrm>
          <a:prstGeom prst="rect">
            <a:avLst/>
          </a:prstGeom>
          <a:noFill/>
          <a:ln w="9525">
            <a:noFill/>
            <a:miter lim="800000"/>
            <a:headEnd/>
            <a:tailEnd/>
          </a:ln>
        </p:spPr>
        <p:txBody>
          <a:bodyPr wrap="square">
            <a:spAutoFit/>
          </a:bodyPr>
          <a:lstStyle/>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en-US" sz="3200" dirty="0">
              <a:cs typeface="Tahoma" pitchFamily="34" charset="0"/>
            </a:endParaRPr>
          </a:p>
          <a:p>
            <a:endParaRPr lang="ru-RU" sz="3200" b="1" dirty="0" smtClean="0">
              <a:solidFill>
                <a:srgbClr val="495778"/>
              </a:solidFill>
              <a:cs typeface="Tahoma" pitchFamily="34" charset="0"/>
            </a:endParaRPr>
          </a:p>
          <a:p>
            <a:endParaRPr lang="en-US" sz="2400" b="1" dirty="0">
              <a:solidFill>
                <a:srgbClr val="495778"/>
              </a:solidFill>
              <a:cs typeface="Tahoma" pitchFamily="34" charset="0"/>
            </a:endParaRPr>
          </a:p>
        </p:txBody>
      </p:sp>
      <p:sp>
        <p:nvSpPr>
          <p:cNvPr id="11" name="Rectangle 8"/>
          <p:cNvSpPr>
            <a:spLocks noChangeArrowheads="1"/>
          </p:cNvSpPr>
          <p:nvPr/>
        </p:nvSpPr>
        <p:spPr bwMode="auto">
          <a:xfrm>
            <a:off x="1549824" y="767909"/>
            <a:ext cx="6918325" cy="492443"/>
          </a:xfrm>
          <a:prstGeom prst="rect">
            <a:avLst/>
          </a:prstGeom>
          <a:noFill/>
          <a:ln w="9525">
            <a:noFill/>
            <a:miter lim="800000"/>
            <a:headEnd/>
            <a:tailEnd/>
          </a:ln>
        </p:spPr>
        <p:txBody>
          <a:bodyPr>
            <a:spAutoFit/>
          </a:bodyPr>
          <a:lstStyle/>
          <a:p>
            <a:endParaRPr lang="en-US" sz="2600" dirty="0">
              <a:solidFill>
                <a:srgbClr val="495778"/>
              </a:solidFill>
              <a:latin typeface="Arial Narrow" pitchFamily="34" charset="0"/>
              <a:cs typeface="Tahoma" pitchFamily="34" charset="0"/>
            </a:endParaRPr>
          </a:p>
        </p:txBody>
      </p:sp>
      <p:sp>
        <p:nvSpPr>
          <p:cNvPr id="1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07665">
            <a:off x="5420914" y="1909323"/>
            <a:ext cx="3228732" cy="4623327"/>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48869">
            <a:off x="3507029" y="1330131"/>
            <a:ext cx="3342276" cy="4741889"/>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911272">
            <a:off x="1106151" y="762973"/>
            <a:ext cx="3219334" cy="45859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94454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r>
              <a:rPr lang="en-US" sz="2000" b="1" dirty="0" smtClean="0">
                <a:solidFill>
                  <a:srgbClr val="495778"/>
                </a:solidFill>
                <a:latin typeface="Arial Narrow" pitchFamily="34" charset="0"/>
                <a:cs typeface="Tahoma" pitchFamily="34" charset="0"/>
              </a:rPr>
              <a:t>WOMEN AND MEN IN REPUBLIKA SRPSKA</a:t>
            </a:r>
            <a:endParaRPr lang="en-US" sz="2000" dirty="0">
              <a:solidFill>
                <a:srgbClr val="495778"/>
              </a:solidFill>
              <a:latin typeface="Arial Narrow" pitchFamily="34" charset="0"/>
              <a:cs typeface="Tahoma" pitchFamily="34" charset="0"/>
            </a:endParaRPr>
          </a:p>
        </p:txBody>
      </p:sp>
      <p:pic>
        <p:nvPicPr>
          <p:cNvPr id="17412"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174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pic>
        <p:nvPicPr>
          <p:cNvPr id="17417"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17421" name="Rectangle 12"/>
          <p:cNvSpPr>
            <a:spLocks noChangeArrowheads="1"/>
          </p:cNvSpPr>
          <p:nvPr/>
        </p:nvSpPr>
        <p:spPr bwMode="auto">
          <a:xfrm>
            <a:off x="1226067" y="2060848"/>
            <a:ext cx="7234713" cy="5878532"/>
          </a:xfrm>
          <a:prstGeom prst="rect">
            <a:avLst/>
          </a:prstGeom>
          <a:noFill/>
          <a:ln w="9525">
            <a:noFill/>
            <a:miter lim="800000"/>
            <a:headEnd/>
            <a:tailEnd/>
          </a:ln>
        </p:spPr>
        <p:txBody>
          <a:bodyPr wrap="square">
            <a:spAutoFit/>
          </a:bodyPr>
          <a:lstStyle/>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en-US" sz="3200" dirty="0">
              <a:cs typeface="Tahoma" pitchFamily="34" charset="0"/>
            </a:endParaRPr>
          </a:p>
          <a:p>
            <a:endParaRPr lang="ru-RU" sz="3200" b="1" dirty="0" smtClean="0">
              <a:solidFill>
                <a:srgbClr val="495778"/>
              </a:solidFill>
              <a:cs typeface="Tahoma" pitchFamily="34" charset="0"/>
            </a:endParaRPr>
          </a:p>
          <a:p>
            <a:endParaRPr lang="en-US" sz="2400" b="1" dirty="0">
              <a:solidFill>
                <a:srgbClr val="495778"/>
              </a:solidFill>
              <a:cs typeface="Tahoma" pitchFamily="34" charset="0"/>
            </a:endParaRPr>
          </a:p>
        </p:txBody>
      </p:sp>
      <p:sp>
        <p:nvSpPr>
          <p:cNvPr id="11" name="Rectangle 8"/>
          <p:cNvSpPr>
            <a:spLocks noChangeArrowheads="1"/>
          </p:cNvSpPr>
          <p:nvPr/>
        </p:nvSpPr>
        <p:spPr bwMode="auto">
          <a:xfrm>
            <a:off x="1549824" y="767909"/>
            <a:ext cx="6918325" cy="492443"/>
          </a:xfrm>
          <a:prstGeom prst="rect">
            <a:avLst/>
          </a:prstGeom>
          <a:noFill/>
          <a:ln w="9525">
            <a:noFill/>
            <a:miter lim="800000"/>
            <a:headEnd/>
            <a:tailEnd/>
          </a:ln>
        </p:spPr>
        <p:txBody>
          <a:bodyPr>
            <a:spAutoFit/>
          </a:bodyPr>
          <a:lstStyle/>
          <a:p>
            <a:endParaRPr lang="en-US" sz="2600" dirty="0">
              <a:solidFill>
                <a:srgbClr val="495778"/>
              </a:solidFill>
              <a:latin typeface="Arial Narrow" pitchFamily="34" charset="0"/>
              <a:cs typeface="Tahoma" pitchFamily="34" charset="0"/>
            </a:endParaRPr>
          </a:p>
        </p:txBody>
      </p:sp>
      <p:sp>
        <p:nvSpPr>
          <p:cNvPr id="1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3239">
            <a:off x="5509195" y="1960588"/>
            <a:ext cx="3278727" cy="4616645"/>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38828">
            <a:off x="793902" y="888456"/>
            <a:ext cx="3357858" cy="4728066"/>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50426" y="502043"/>
            <a:ext cx="3255481" cy="46167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499590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descr="Rad1.JPG"/>
          <p:cNvPicPr/>
          <p:nvPr/>
        </p:nvPicPr>
        <p:blipFill>
          <a:blip r:embed="rId3" cstate="print"/>
          <a:srcRect t="50690" b="14639"/>
          <a:stretch>
            <a:fillRect/>
          </a:stretch>
        </p:blipFill>
        <p:spPr>
          <a:xfrm>
            <a:off x="951865" y="4839335"/>
            <a:ext cx="8192135" cy="2018665"/>
          </a:xfrm>
          <a:prstGeom prst="rect">
            <a:avLst/>
          </a:prstGeom>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en-US" sz="2000" b="1" dirty="0" smtClean="0">
                <a:solidFill>
                  <a:srgbClr val="495778"/>
                </a:solidFill>
                <a:latin typeface="Arial Narrow" pitchFamily="34" charset="0"/>
              </a:rPr>
              <a:t>LABOUR MARKET</a:t>
            </a:r>
            <a:endParaRPr lang="en-US" sz="2000" b="1" dirty="0">
              <a:solidFill>
                <a:srgbClr val="495778"/>
              </a:solidFill>
              <a:latin typeface="Arial Narrow" pitchFamily="34" charset="0"/>
            </a:endParaRPr>
          </a:p>
        </p:txBody>
      </p:sp>
      <p:pic>
        <p:nvPicPr>
          <p:cNvPr id="9219"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922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
        <p:nvSpPr>
          <p:cNvPr id="922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3"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5" name="TextBox 12"/>
          <p:cNvSpPr txBox="1">
            <a:spLocks noChangeArrowheads="1"/>
          </p:cNvSpPr>
          <p:nvPr/>
        </p:nvSpPr>
        <p:spPr bwMode="auto">
          <a:xfrm>
            <a:off x="2916238" y="4365625"/>
            <a:ext cx="184150" cy="276225"/>
          </a:xfrm>
          <a:prstGeom prst="rect">
            <a:avLst/>
          </a:prstGeom>
          <a:noFill/>
          <a:ln w="9525">
            <a:noFill/>
            <a:miter lim="800000"/>
            <a:headEnd/>
            <a:tailEnd/>
          </a:ln>
        </p:spPr>
        <p:txBody>
          <a:bodyPr wrap="none">
            <a:spAutoFit/>
          </a:bodyPr>
          <a:lstStyle/>
          <a:p>
            <a:endParaRPr lang="en-US" sz="1200" dirty="0"/>
          </a:p>
        </p:txBody>
      </p:sp>
      <p:pic>
        <p:nvPicPr>
          <p:cNvPr id="9227" name="Picture 14"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
        <p:nvSpPr>
          <p:cNvPr id="9228" name="Rectangle 13"/>
          <p:cNvSpPr>
            <a:spLocks noChangeArrowheads="1"/>
          </p:cNvSpPr>
          <p:nvPr/>
        </p:nvSpPr>
        <p:spPr bwMode="auto">
          <a:xfrm>
            <a:off x="1613222" y="1556792"/>
            <a:ext cx="7488237" cy="4062651"/>
          </a:xfrm>
          <a:prstGeom prst="rect">
            <a:avLst/>
          </a:prstGeom>
          <a:noFill/>
          <a:ln w="9525">
            <a:noFill/>
            <a:miter lim="800000"/>
            <a:headEnd/>
            <a:tailEnd/>
          </a:ln>
        </p:spPr>
        <p:txBody>
          <a:bodyPr>
            <a:spAutoFit/>
          </a:bodyPr>
          <a:lstStyle/>
          <a:p>
            <a:pPr marL="342900" indent="-342900">
              <a:buFont typeface="Arial" pitchFamily="34" charset="0"/>
              <a:buChar char="•"/>
            </a:pPr>
            <a:endParaRPr lang="sr-Latn-CS" sz="2400" dirty="0" smtClean="0">
              <a:solidFill>
                <a:srgbClr val="495778"/>
              </a:solidFill>
            </a:endParaRPr>
          </a:p>
          <a:p>
            <a:pPr marL="342900" indent="-342900">
              <a:buFont typeface="Arial" pitchFamily="34" charset="0"/>
              <a:buChar char="•"/>
            </a:pPr>
            <a:r>
              <a:rPr lang="en-US" sz="2600" dirty="0" smtClean="0">
                <a:solidFill>
                  <a:srgbClr val="495778"/>
                </a:solidFill>
                <a:latin typeface="Arial Narrow" pitchFamily="34" charset="0"/>
              </a:rPr>
              <a:t>Average monthly after-tax wage </a:t>
            </a:r>
            <a:r>
              <a:rPr lang="sr-Cyrl-BA" sz="2600" b="1" dirty="0" smtClean="0">
                <a:solidFill>
                  <a:srgbClr val="495778"/>
                </a:solidFill>
                <a:latin typeface="Arial Narrow" pitchFamily="34" charset="0"/>
              </a:rPr>
              <a:t>1</a:t>
            </a:r>
            <a:r>
              <a:rPr lang="en-US" sz="2600" b="1" dirty="0" smtClean="0">
                <a:solidFill>
                  <a:srgbClr val="495778"/>
                </a:solidFill>
                <a:latin typeface="Arial Narrow" pitchFamily="34" charset="0"/>
              </a:rPr>
              <a:t>,0</a:t>
            </a:r>
            <a:r>
              <a:rPr lang="sr-Cyrl-BA" sz="2600" b="1" dirty="0" smtClean="0">
                <a:solidFill>
                  <a:srgbClr val="495778"/>
                </a:solidFill>
                <a:latin typeface="Arial Narrow" pitchFamily="34" charset="0"/>
              </a:rPr>
              <a:t>04</a:t>
            </a:r>
            <a:r>
              <a:rPr lang="sr-Cyrl-CS" sz="2600" dirty="0" smtClean="0">
                <a:solidFill>
                  <a:srgbClr val="495778"/>
                </a:solidFill>
                <a:latin typeface="Arial Narrow" pitchFamily="34" charset="0"/>
              </a:rPr>
              <a:t> </a:t>
            </a:r>
            <a:r>
              <a:rPr lang="sr-Cyrl-CS" sz="2600" b="1" dirty="0" smtClean="0">
                <a:solidFill>
                  <a:srgbClr val="495778"/>
                </a:solidFill>
                <a:latin typeface="Arial Narrow" pitchFamily="34" charset="0"/>
              </a:rPr>
              <a:t>КМ</a:t>
            </a:r>
          </a:p>
          <a:p>
            <a:pPr marL="342900" indent="-342900">
              <a:buFont typeface="Arial" pitchFamily="34" charset="0"/>
              <a:buChar char="•"/>
            </a:pPr>
            <a:endParaRPr lang="sr-Cyrl-BA" sz="2600" dirty="0" smtClean="0">
              <a:solidFill>
                <a:srgbClr val="495778"/>
              </a:solidFill>
              <a:latin typeface="Arial Narrow" pitchFamily="34" charset="0"/>
            </a:endParaRPr>
          </a:p>
          <a:p>
            <a:pPr marL="342900" indent="-342900">
              <a:buFont typeface="Arial" pitchFamily="34" charset="0"/>
              <a:buChar char="•"/>
            </a:pPr>
            <a:r>
              <a:rPr lang="sr-Cyrl-BA" sz="2600" dirty="0">
                <a:solidFill>
                  <a:srgbClr val="495778"/>
                </a:solidFill>
                <a:latin typeface="Arial Narrow" pitchFamily="34" charset="0"/>
              </a:rPr>
              <a:t>(</a:t>
            </a:r>
            <a:r>
              <a:rPr lang="en-US" sz="2600" dirty="0" smtClean="0">
                <a:solidFill>
                  <a:srgbClr val="495778"/>
                </a:solidFill>
                <a:latin typeface="Arial Narrow" pitchFamily="34" charset="0"/>
              </a:rPr>
              <a:t>Ø </a:t>
            </a:r>
            <a:r>
              <a:rPr lang="en-US" sz="2600" dirty="0">
                <a:solidFill>
                  <a:srgbClr val="495778"/>
                </a:solidFill>
                <a:latin typeface="Arial Narrow" pitchFamily="34" charset="0"/>
              </a:rPr>
              <a:t>2021/Ø </a:t>
            </a:r>
            <a:r>
              <a:rPr lang="en-US" sz="2600" dirty="0" smtClean="0">
                <a:solidFill>
                  <a:srgbClr val="495778"/>
                </a:solidFill>
                <a:latin typeface="Arial Narrow" pitchFamily="34" charset="0"/>
              </a:rPr>
              <a:t>2020</a:t>
            </a:r>
            <a:r>
              <a:rPr lang="sr-Cyrl-BA" sz="2600" dirty="0" smtClean="0">
                <a:solidFill>
                  <a:srgbClr val="495778"/>
                </a:solidFill>
                <a:latin typeface="Arial Narrow" pitchFamily="34" charset="0"/>
              </a:rPr>
              <a:t>) </a:t>
            </a:r>
            <a:r>
              <a:rPr lang="sr-Cyrl-BA" sz="2600" b="1" dirty="0">
                <a:solidFill>
                  <a:srgbClr val="495778"/>
                </a:solidFill>
                <a:latin typeface="Arial Narrow" pitchFamily="34" charset="0"/>
              </a:rPr>
              <a:t>+</a:t>
            </a:r>
            <a:r>
              <a:rPr lang="sr-Cyrl-BA" sz="2600" b="1" dirty="0" smtClean="0">
                <a:solidFill>
                  <a:srgbClr val="495778"/>
                </a:solidFill>
                <a:latin typeface="Arial Narrow" pitchFamily="34" charset="0"/>
              </a:rPr>
              <a:t>4</a:t>
            </a:r>
            <a:r>
              <a:rPr lang="en-US" sz="2600" b="1" dirty="0" smtClean="0">
                <a:solidFill>
                  <a:srgbClr val="495778"/>
                </a:solidFill>
                <a:latin typeface="Arial Narrow" pitchFamily="34" charset="0"/>
              </a:rPr>
              <a:t>.</a:t>
            </a:r>
            <a:r>
              <a:rPr lang="sr-Cyrl-BA" sz="2600" b="1" dirty="0" smtClean="0">
                <a:solidFill>
                  <a:srgbClr val="495778"/>
                </a:solidFill>
                <a:latin typeface="Arial Narrow" pitchFamily="34" charset="0"/>
              </a:rPr>
              <a:t>9%</a:t>
            </a:r>
          </a:p>
          <a:p>
            <a:pPr marL="342900" indent="-342900">
              <a:buFont typeface="Arial" pitchFamily="34" charset="0"/>
              <a:buChar char="•"/>
            </a:pPr>
            <a:endParaRPr lang="sr-Cyrl-BA" sz="2600" dirty="0" smtClean="0">
              <a:solidFill>
                <a:srgbClr val="495778"/>
              </a:solidFill>
              <a:latin typeface="Arial Narrow" pitchFamily="34" charset="0"/>
            </a:endParaRPr>
          </a:p>
          <a:p>
            <a:pPr marL="342900" indent="-342900">
              <a:buFont typeface="Arial" pitchFamily="34" charset="0"/>
              <a:buChar char="•"/>
            </a:pPr>
            <a:r>
              <a:rPr lang="en-US" sz="2600" dirty="0" smtClean="0">
                <a:solidFill>
                  <a:srgbClr val="495778"/>
                </a:solidFill>
                <a:latin typeface="Arial Narrow" pitchFamily="34" charset="0"/>
              </a:rPr>
              <a:t>An increase in wages in all 19 sections of economic activity</a:t>
            </a:r>
            <a:endParaRPr lang="sr-Latn-CS" sz="2600" dirty="0" smtClean="0">
              <a:solidFill>
                <a:srgbClr val="495778"/>
              </a:solidFill>
              <a:latin typeface="Arial Narrow" pitchFamily="34" charset="0"/>
            </a:endParaRPr>
          </a:p>
          <a:p>
            <a:pPr marL="342900" indent="-342900">
              <a:buFont typeface="Arial" pitchFamily="34" charset="0"/>
              <a:buChar char="•"/>
            </a:pPr>
            <a:endParaRPr lang="sr-Cyrl-BA" sz="2600" b="1" dirty="0">
              <a:solidFill>
                <a:srgbClr val="495778"/>
              </a:solidFill>
              <a:latin typeface="Arial Narrow" pitchFamily="34" charset="0"/>
            </a:endParaRPr>
          </a:p>
          <a:p>
            <a:r>
              <a:rPr lang="sr-Cyrl-BA" sz="2600" dirty="0">
                <a:solidFill>
                  <a:srgbClr val="495778"/>
                </a:solidFill>
                <a:latin typeface="Arial Narrow" pitchFamily="34" charset="0"/>
              </a:rPr>
              <a:t> </a:t>
            </a:r>
            <a:r>
              <a:rPr lang="sr-Cyrl-BA" sz="2600" dirty="0" smtClean="0">
                <a:solidFill>
                  <a:srgbClr val="495778"/>
                </a:solidFill>
                <a:latin typeface="Arial Narrow" pitchFamily="34" charset="0"/>
              </a:rPr>
              <a:t>  </a:t>
            </a:r>
            <a:endParaRPr lang="sr-Cyrl-BA" sz="2600" b="1" dirty="0">
              <a:solidFill>
                <a:srgbClr val="495778"/>
              </a:solidFill>
              <a:latin typeface="Arial Narrow" pitchFamily="34" charset="0"/>
            </a:endParaRPr>
          </a:p>
          <a:p>
            <a:endParaRPr lang="sr-Cyrl-BA" sz="2600" dirty="0" smtClean="0">
              <a:solidFill>
                <a:srgbClr val="495778"/>
              </a:solidFill>
              <a:latin typeface="Arial Narrow" pitchFamily="34" charset="0"/>
            </a:endParaRPr>
          </a:p>
        </p:txBody>
      </p:sp>
      <p:sp>
        <p:nvSpPr>
          <p:cNvPr id="15" name="TextBox 13"/>
          <p:cNvSpPr txBox="1">
            <a:spLocks noChangeArrowheads="1"/>
          </p:cNvSpPr>
          <p:nvPr/>
        </p:nvSpPr>
        <p:spPr bwMode="auto">
          <a:xfrm>
            <a:off x="1475656" y="620688"/>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sr-Cyrl-BA" sz="2400" b="1" dirty="0" smtClean="0">
                <a:solidFill>
                  <a:srgbClr val="495778"/>
                </a:solidFill>
                <a:latin typeface="Arial Narrow" pitchFamily="34" charset="0"/>
                <a:cs typeface="Tahoma" pitchFamily="34" charset="0"/>
              </a:rPr>
              <a:t>2021</a:t>
            </a:r>
            <a:endParaRPr lang="en-US" sz="2400" b="1" dirty="0">
              <a:solidFill>
                <a:srgbClr val="495778"/>
              </a:solidFill>
              <a:latin typeface="Arial Narrow" pitchFamily="34" charset="0"/>
              <a:cs typeface="Tahoma" pitchFamily="34" charset="0"/>
            </a:endParaRPr>
          </a:p>
        </p:txBody>
      </p:sp>
    </p:spTree>
    <p:extLst>
      <p:ext uri="{BB962C8B-B14F-4D97-AF65-F5344CB8AC3E}">
        <p14:creationId xmlns:p14="http://schemas.microsoft.com/office/powerpoint/2010/main" val="28986271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14" descr="Rad1.JPG"/>
          <p:cNvPicPr/>
          <p:nvPr/>
        </p:nvPicPr>
        <p:blipFill>
          <a:blip r:embed="rId3" cstate="print"/>
          <a:srcRect t="50690" b="14639"/>
          <a:stretch>
            <a:fillRect/>
          </a:stretch>
        </p:blipFill>
        <p:spPr>
          <a:xfrm>
            <a:off x="951865" y="4829175"/>
            <a:ext cx="8192135" cy="2018665"/>
          </a:xfrm>
          <a:prstGeom prst="rect">
            <a:avLst/>
          </a:prstGeom>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en-US" sz="2000" b="1" dirty="0" smtClean="0">
                <a:solidFill>
                  <a:srgbClr val="495778"/>
                </a:solidFill>
                <a:latin typeface="Arial Narrow" pitchFamily="34" charset="0"/>
              </a:rPr>
              <a:t>LABOUR MARKET</a:t>
            </a:r>
            <a:endParaRPr lang="en-US" sz="2000" b="1" dirty="0">
              <a:solidFill>
                <a:srgbClr val="495778"/>
              </a:solidFill>
              <a:latin typeface="Arial Narrow" pitchFamily="34" charset="0"/>
            </a:endParaRPr>
          </a:p>
        </p:txBody>
      </p:sp>
      <p:pic>
        <p:nvPicPr>
          <p:cNvPr id="10243" name="Picture 27" descr="Grafovi"/>
          <p:cNvPicPr>
            <a:picLocks noChangeAspect="1" noChangeArrowheads="1"/>
          </p:cNvPicPr>
          <p:nvPr/>
        </p:nvPicPr>
        <p:blipFill>
          <a:blip r:embed="rId4" cstate="print"/>
          <a:srcRect/>
          <a:stretch>
            <a:fillRect/>
          </a:stretch>
        </p:blipFill>
        <p:spPr bwMode="auto">
          <a:xfrm>
            <a:off x="6867" y="0"/>
            <a:ext cx="1219200" cy="6858000"/>
          </a:xfrm>
          <a:prstGeom prst="rect">
            <a:avLst/>
          </a:prstGeom>
          <a:noFill/>
          <a:ln w="9525">
            <a:noFill/>
            <a:miter lim="800000"/>
            <a:headEnd/>
            <a:tailEnd/>
          </a:ln>
        </p:spPr>
      </p:pic>
      <p:sp>
        <p:nvSpPr>
          <p:cNvPr id="10244"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
        <p:nvSpPr>
          <p:cNvPr id="1024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10246" name="Rectangle 13"/>
          <p:cNvSpPr>
            <a:spLocks noChangeArrowheads="1"/>
          </p:cNvSpPr>
          <p:nvPr/>
        </p:nvSpPr>
        <p:spPr bwMode="auto">
          <a:xfrm>
            <a:off x="1447482" y="4196348"/>
            <a:ext cx="7200900" cy="338554"/>
          </a:xfrm>
          <a:prstGeom prst="rect">
            <a:avLst/>
          </a:prstGeom>
          <a:noFill/>
          <a:ln w="9525">
            <a:noFill/>
            <a:miter lim="800000"/>
            <a:headEnd/>
            <a:tailEnd/>
          </a:ln>
        </p:spPr>
        <p:txBody>
          <a:bodyPr>
            <a:spAutoFit/>
          </a:bodyPr>
          <a:lstStyle/>
          <a:p>
            <a:pPr algn="ctr"/>
            <a:r>
              <a:rPr lang="en-US" sz="1600" dirty="0" smtClean="0">
                <a:solidFill>
                  <a:schemeClr val="tx2"/>
                </a:solidFill>
                <a:latin typeface="Arial Narrow" pitchFamily="34" charset="0"/>
                <a:cs typeface="Tahoma" pitchFamily="34" charset="0"/>
              </a:rPr>
              <a:t>Graph</a:t>
            </a:r>
            <a:r>
              <a:rPr lang="sr-Cyrl-BA" sz="1600" dirty="0" smtClean="0">
                <a:solidFill>
                  <a:schemeClr val="tx2"/>
                </a:solidFill>
                <a:latin typeface="Arial Narrow" pitchFamily="34" charset="0"/>
                <a:cs typeface="Tahoma" pitchFamily="34" charset="0"/>
              </a:rPr>
              <a:t> 1. </a:t>
            </a:r>
            <a:r>
              <a:rPr lang="en-US" sz="1600" dirty="0" smtClean="0">
                <a:solidFill>
                  <a:schemeClr val="tx2"/>
                </a:solidFill>
                <a:latin typeface="Arial Narrow" pitchFamily="34" charset="0"/>
                <a:cs typeface="Tahoma" pitchFamily="34" charset="0"/>
              </a:rPr>
              <a:t>Average after-tax wages in RS and in the neighbouring countries</a:t>
            </a:r>
            <a:r>
              <a:rPr lang="sr-Latn-BA" sz="1600" dirty="0" smtClean="0">
                <a:solidFill>
                  <a:schemeClr val="tx2"/>
                </a:solidFill>
                <a:latin typeface="Arial Narrow" pitchFamily="34" charset="0"/>
                <a:cs typeface="Tahoma" pitchFamily="34" charset="0"/>
              </a:rPr>
              <a:t>,</a:t>
            </a:r>
            <a:r>
              <a:rPr lang="ru-RU" sz="1600" dirty="0" smtClean="0">
                <a:solidFill>
                  <a:schemeClr val="tx2"/>
                </a:solidFill>
                <a:latin typeface="Arial Narrow" pitchFamily="34" charset="0"/>
                <a:cs typeface="Tahoma" pitchFamily="34" charset="0"/>
              </a:rPr>
              <a:t> </a:t>
            </a:r>
            <a:r>
              <a:rPr lang="en-US" sz="1600" dirty="0" smtClean="0">
                <a:solidFill>
                  <a:schemeClr val="tx2"/>
                </a:solidFill>
                <a:latin typeface="Arial Narrow" pitchFamily="34" charset="0"/>
                <a:cs typeface="Tahoma" pitchFamily="34" charset="0"/>
              </a:rPr>
              <a:t>November</a:t>
            </a:r>
            <a:r>
              <a:rPr lang="ru-RU" sz="1600" dirty="0" smtClean="0">
                <a:solidFill>
                  <a:schemeClr val="tx2"/>
                </a:solidFill>
                <a:latin typeface="Arial Narrow" pitchFamily="34" charset="0"/>
                <a:cs typeface="Tahoma" pitchFamily="34" charset="0"/>
              </a:rPr>
              <a:t> 2021</a:t>
            </a:r>
            <a:endParaRPr lang="en-US" sz="1600" dirty="0">
              <a:solidFill>
                <a:schemeClr val="tx2"/>
              </a:solidFill>
              <a:latin typeface="Arial Narrow" pitchFamily="34" charset="0"/>
              <a:cs typeface="Tahoma" pitchFamily="34" charset="0"/>
            </a:endParaRPr>
          </a:p>
        </p:txBody>
      </p:sp>
      <p:sp>
        <p:nvSpPr>
          <p:cNvPr id="10247"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10248"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10249" name="TextBox 12"/>
          <p:cNvSpPr txBox="1">
            <a:spLocks noChangeArrowheads="1"/>
          </p:cNvSpPr>
          <p:nvPr/>
        </p:nvSpPr>
        <p:spPr bwMode="auto">
          <a:xfrm>
            <a:off x="2916238" y="4365625"/>
            <a:ext cx="184150" cy="276225"/>
          </a:xfrm>
          <a:prstGeom prst="rect">
            <a:avLst/>
          </a:prstGeom>
          <a:noFill/>
          <a:ln w="9525">
            <a:noFill/>
            <a:miter lim="800000"/>
            <a:headEnd/>
            <a:tailEnd/>
          </a:ln>
        </p:spPr>
        <p:txBody>
          <a:bodyPr wrap="none">
            <a:spAutoFit/>
          </a:bodyPr>
          <a:lstStyle/>
          <a:p>
            <a:endParaRPr lang="en-US" sz="1200" dirty="0"/>
          </a:p>
        </p:txBody>
      </p:sp>
      <p:pic>
        <p:nvPicPr>
          <p:cNvPr id="10250" name="Picture 14"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
        <p:nvSpPr>
          <p:cNvPr id="2" name="Text Box 2"/>
          <p:cNvSpPr txBox="1">
            <a:spLocks noChangeArrowheads="1"/>
          </p:cNvSpPr>
          <p:nvPr/>
        </p:nvSpPr>
        <p:spPr bwMode="auto">
          <a:xfrm>
            <a:off x="2721930" y="524307"/>
            <a:ext cx="572765" cy="34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sr-Latn-BA" sz="1200" dirty="0" smtClean="0">
                <a:latin typeface="Arial Narrow" panose="020B0606020202030204" pitchFamily="34" charset="0"/>
                <a:ea typeface="Tahoma" pitchFamily="34" charset="0"/>
                <a:cs typeface="Tahoma" pitchFamily="34" charset="0"/>
              </a:rPr>
              <a:t>KM</a:t>
            </a:r>
            <a:endParaRPr kumimoji="0" lang="en-US" sz="1200" b="0" i="0" u="none" strike="noStrike" cap="none" normalizeH="0" baseline="0" dirty="0" smtClean="0">
              <a:ln>
                <a:noFill/>
              </a:ln>
              <a:effectLst/>
              <a:latin typeface="Arial Narrow" panose="020B0606020202030204" pitchFamily="34" charset="0"/>
              <a:ea typeface="Tahoma" pitchFamily="34" charset="0"/>
              <a:cs typeface="Tahoma" pitchFamily="34" charset="0"/>
            </a:endParaRPr>
          </a:p>
        </p:txBody>
      </p:sp>
      <p:graphicFrame>
        <p:nvGraphicFramePr>
          <p:cNvPr id="18" name="Chart 17"/>
          <p:cNvGraphicFramePr>
            <a:graphicFrameLocks/>
          </p:cNvGraphicFramePr>
          <p:nvPr>
            <p:extLst>
              <p:ext uri="{D42A27DB-BD31-4B8C-83A1-F6EECF244321}">
                <p14:modId xmlns:p14="http://schemas.microsoft.com/office/powerpoint/2010/main" val="385142448"/>
              </p:ext>
            </p:extLst>
          </p:nvPr>
        </p:nvGraphicFramePr>
        <p:xfrm>
          <a:off x="2310193" y="759753"/>
          <a:ext cx="5475478" cy="3436595"/>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p:cNvSpPr txBox="1"/>
          <p:nvPr/>
        </p:nvSpPr>
        <p:spPr>
          <a:xfrm>
            <a:off x="2740348" y="3777259"/>
            <a:ext cx="720080" cy="369332"/>
          </a:xfrm>
          <a:prstGeom prst="rect">
            <a:avLst/>
          </a:prstGeom>
          <a:solidFill>
            <a:schemeClr val="bg1"/>
          </a:solidFill>
        </p:spPr>
        <p:txBody>
          <a:bodyPr wrap="square" rtlCol="0">
            <a:spAutoFit/>
          </a:bodyPr>
          <a:lstStyle/>
          <a:p>
            <a:r>
              <a:rPr lang="en-US" sz="900" dirty="0" smtClean="0">
                <a:latin typeface="Calibri" panose="020F0502020204030204" pitchFamily="34" charset="0"/>
                <a:cs typeface="Calibri" panose="020F0502020204030204" pitchFamily="34" charset="0"/>
              </a:rPr>
              <a:t>Republika Srpska</a:t>
            </a:r>
            <a:endParaRPr lang="en-US" sz="900" dirty="0">
              <a:latin typeface="Calibri" panose="020F0502020204030204" pitchFamily="34" charset="0"/>
              <a:cs typeface="Calibri" panose="020F0502020204030204" pitchFamily="34" charset="0"/>
            </a:endParaRPr>
          </a:p>
        </p:txBody>
      </p:sp>
      <p:sp>
        <p:nvSpPr>
          <p:cNvPr id="16" name="TextBox 15"/>
          <p:cNvSpPr txBox="1"/>
          <p:nvPr/>
        </p:nvSpPr>
        <p:spPr>
          <a:xfrm>
            <a:off x="3445967" y="3796239"/>
            <a:ext cx="720080" cy="369332"/>
          </a:xfrm>
          <a:prstGeom prst="rect">
            <a:avLst/>
          </a:prstGeom>
          <a:solidFill>
            <a:schemeClr val="bg1"/>
          </a:solidFill>
        </p:spPr>
        <p:txBody>
          <a:bodyPr wrap="square" rtlCol="0">
            <a:spAutoFit/>
          </a:bodyPr>
          <a:lstStyle/>
          <a:p>
            <a:r>
              <a:rPr lang="en-US" sz="900" dirty="0" smtClean="0">
                <a:latin typeface="Calibri" panose="020F0502020204030204" pitchFamily="34" charset="0"/>
                <a:cs typeface="Calibri" panose="020F0502020204030204" pitchFamily="34" charset="0"/>
              </a:rPr>
              <a:t>Federation of BiH</a:t>
            </a:r>
            <a:endParaRPr lang="en-US" sz="900" dirty="0">
              <a:latin typeface="Calibri" panose="020F0502020204030204" pitchFamily="34" charset="0"/>
              <a:cs typeface="Calibri" panose="020F0502020204030204" pitchFamily="34" charset="0"/>
            </a:endParaRPr>
          </a:p>
        </p:txBody>
      </p:sp>
      <p:sp>
        <p:nvSpPr>
          <p:cNvPr id="17" name="TextBox 16"/>
          <p:cNvSpPr txBox="1"/>
          <p:nvPr/>
        </p:nvSpPr>
        <p:spPr>
          <a:xfrm>
            <a:off x="4177452" y="3777259"/>
            <a:ext cx="789095" cy="369332"/>
          </a:xfrm>
          <a:prstGeom prst="rect">
            <a:avLst/>
          </a:prstGeom>
          <a:solidFill>
            <a:schemeClr val="bg1"/>
          </a:solidFill>
        </p:spPr>
        <p:txBody>
          <a:bodyPr wrap="square" rtlCol="0">
            <a:spAutoFit/>
          </a:bodyPr>
          <a:lstStyle/>
          <a:p>
            <a:r>
              <a:rPr lang="en-US" sz="900" dirty="0" smtClean="0">
                <a:latin typeface="Calibri" panose="020F0502020204030204" pitchFamily="34" charset="0"/>
                <a:cs typeface="Calibri" panose="020F0502020204030204" pitchFamily="34" charset="0"/>
              </a:rPr>
              <a:t>Bosnia and Herzegovina</a:t>
            </a:r>
            <a:endParaRPr lang="en-US" sz="900" dirty="0">
              <a:latin typeface="Calibri" panose="020F0502020204030204" pitchFamily="34" charset="0"/>
              <a:cs typeface="Calibri" panose="020F0502020204030204" pitchFamily="34" charset="0"/>
            </a:endParaRPr>
          </a:p>
        </p:txBody>
      </p:sp>
      <p:sp>
        <p:nvSpPr>
          <p:cNvPr id="19" name="TextBox 18"/>
          <p:cNvSpPr txBox="1"/>
          <p:nvPr/>
        </p:nvSpPr>
        <p:spPr>
          <a:xfrm>
            <a:off x="4941781" y="3796239"/>
            <a:ext cx="720080" cy="230832"/>
          </a:xfrm>
          <a:prstGeom prst="rect">
            <a:avLst/>
          </a:prstGeom>
          <a:solidFill>
            <a:schemeClr val="bg1"/>
          </a:solidFill>
        </p:spPr>
        <p:txBody>
          <a:bodyPr wrap="square" rtlCol="0">
            <a:spAutoFit/>
          </a:bodyPr>
          <a:lstStyle/>
          <a:p>
            <a:r>
              <a:rPr lang="en-US" sz="900" dirty="0" smtClean="0">
                <a:latin typeface="Calibri" panose="020F0502020204030204" pitchFamily="34" charset="0"/>
                <a:cs typeface="Calibri" panose="020F0502020204030204" pitchFamily="34" charset="0"/>
              </a:rPr>
              <a:t>Serbia</a:t>
            </a:r>
            <a:endParaRPr lang="en-US" sz="900" dirty="0">
              <a:latin typeface="Calibri" panose="020F0502020204030204" pitchFamily="34" charset="0"/>
              <a:cs typeface="Calibri" panose="020F0502020204030204" pitchFamily="34" charset="0"/>
            </a:endParaRPr>
          </a:p>
        </p:txBody>
      </p:sp>
      <p:sp>
        <p:nvSpPr>
          <p:cNvPr id="20" name="TextBox 19"/>
          <p:cNvSpPr txBox="1"/>
          <p:nvPr/>
        </p:nvSpPr>
        <p:spPr>
          <a:xfrm>
            <a:off x="5540123" y="3796239"/>
            <a:ext cx="789095" cy="230832"/>
          </a:xfrm>
          <a:prstGeom prst="rect">
            <a:avLst/>
          </a:prstGeom>
          <a:solidFill>
            <a:schemeClr val="bg1"/>
          </a:solidFill>
        </p:spPr>
        <p:txBody>
          <a:bodyPr wrap="square" rtlCol="0">
            <a:spAutoFit/>
          </a:bodyPr>
          <a:lstStyle/>
          <a:p>
            <a:r>
              <a:rPr lang="en-US" sz="900" dirty="0" smtClean="0">
                <a:latin typeface="Calibri" panose="020F0502020204030204" pitchFamily="34" charset="0"/>
                <a:cs typeface="Calibri" panose="020F0502020204030204" pitchFamily="34" charset="0"/>
              </a:rPr>
              <a:t>Montenegro</a:t>
            </a:r>
            <a:endParaRPr lang="en-US" sz="900" dirty="0">
              <a:latin typeface="Calibri" panose="020F0502020204030204" pitchFamily="34" charset="0"/>
              <a:cs typeface="Calibri" panose="020F0502020204030204" pitchFamily="34" charset="0"/>
            </a:endParaRPr>
          </a:p>
        </p:txBody>
      </p:sp>
      <p:sp>
        <p:nvSpPr>
          <p:cNvPr id="21" name="TextBox 20"/>
          <p:cNvSpPr txBox="1"/>
          <p:nvPr/>
        </p:nvSpPr>
        <p:spPr>
          <a:xfrm>
            <a:off x="6240119" y="3777259"/>
            <a:ext cx="720080" cy="369332"/>
          </a:xfrm>
          <a:prstGeom prst="rect">
            <a:avLst/>
          </a:prstGeom>
          <a:solidFill>
            <a:schemeClr val="bg1"/>
          </a:solidFill>
        </p:spPr>
        <p:txBody>
          <a:bodyPr wrap="square" rtlCol="0">
            <a:spAutoFit/>
          </a:bodyPr>
          <a:lstStyle/>
          <a:p>
            <a:r>
              <a:rPr lang="en-US" sz="900" dirty="0" smtClean="0">
                <a:latin typeface="Calibri" panose="020F0502020204030204" pitchFamily="34" charset="0"/>
                <a:cs typeface="Calibri" panose="020F0502020204030204" pitchFamily="34" charset="0"/>
              </a:rPr>
              <a:t>North Macedonia</a:t>
            </a:r>
            <a:endParaRPr lang="en-US" sz="900" dirty="0">
              <a:latin typeface="Calibri" panose="020F0502020204030204" pitchFamily="34" charset="0"/>
              <a:cs typeface="Calibri" panose="020F0502020204030204" pitchFamily="34" charset="0"/>
            </a:endParaRPr>
          </a:p>
        </p:txBody>
      </p:sp>
      <p:sp>
        <p:nvSpPr>
          <p:cNvPr id="22" name="TextBox 21"/>
          <p:cNvSpPr txBox="1"/>
          <p:nvPr/>
        </p:nvSpPr>
        <p:spPr>
          <a:xfrm>
            <a:off x="6960199" y="3796239"/>
            <a:ext cx="720080" cy="230832"/>
          </a:xfrm>
          <a:prstGeom prst="rect">
            <a:avLst/>
          </a:prstGeom>
          <a:solidFill>
            <a:schemeClr val="bg1"/>
          </a:solidFill>
        </p:spPr>
        <p:txBody>
          <a:bodyPr wrap="square" rtlCol="0">
            <a:spAutoFit/>
          </a:bodyPr>
          <a:lstStyle/>
          <a:p>
            <a:r>
              <a:rPr lang="en-US" sz="900" dirty="0" smtClean="0">
                <a:latin typeface="Calibri" panose="020F0502020204030204" pitchFamily="34" charset="0"/>
                <a:cs typeface="Calibri" panose="020F0502020204030204" pitchFamily="34" charset="0"/>
              </a:rPr>
              <a:t>Croatia</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76565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descr="Rad1.JPG"/>
          <p:cNvPicPr/>
          <p:nvPr/>
        </p:nvPicPr>
        <p:blipFill>
          <a:blip r:embed="rId3" cstate="print"/>
          <a:srcRect t="50690" b="14639"/>
          <a:stretch>
            <a:fillRect/>
          </a:stretch>
        </p:blipFill>
        <p:spPr>
          <a:xfrm>
            <a:off x="951865" y="4839335"/>
            <a:ext cx="8192135" cy="2018665"/>
          </a:xfrm>
          <a:prstGeom prst="rect">
            <a:avLst/>
          </a:prstGeom>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en-US" sz="2000" b="1" dirty="0" smtClean="0">
                <a:solidFill>
                  <a:srgbClr val="495778"/>
                </a:solidFill>
                <a:latin typeface="Arial Narrow" pitchFamily="34" charset="0"/>
              </a:rPr>
              <a:t>LABOUR MARKET</a:t>
            </a:r>
            <a:endParaRPr lang="en-US" sz="2000" b="1" dirty="0">
              <a:solidFill>
                <a:srgbClr val="495778"/>
              </a:solidFill>
              <a:latin typeface="Arial Narrow" pitchFamily="34" charset="0"/>
            </a:endParaRPr>
          </a:p>
        </p:txBody>
      </p:sp>
      <p:pic>
        <p:nvPicPr>
          <p:cNvPr id="9219"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922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
        <p:nvSpPr>
          <p:cNvPr id="922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3"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5" name="TextBox 12"/>
          <p:cNvSpPr txBox="1">
            <a:spLocks noChangeArrowheads="1"/>
          </p:cNvSpPr>
          <p:nvPr/>
        </p:nvSpPr>
        <p:spPr bwMode="auto">
          <a:xfrm>
            <a:off x="2916238" y="4365625"/>
            <a:ext cx="184150" cy="276225"/>
          </a:xfrm>
          <a:prstGeom prst="rect">
            <a:avLst/>
          </a:prstGeom>
          <a:noFill/>
          <a:ln w="9525">
            <a:noFill/>
            <a:miter lim="800000"/>
            <a:headEnd/>
            <a:tailEnd/>
          </a:ln>
        </p:spPr>
        <p:txBody>
          <a:bodyPr wrap="none">
            <a:spAutoFit/>
          </a:bodyPr>
          <a:lstStyle/>
          <a:p>
            <a:endParaRPr lang="en-US" sz="1200" dirty="0"/>
          </a:p>
        </p:txBody>
      </p:sp>
      <p:pic>
        <p:nvPicPr>
          <p:cNvPr id="9227" name="Picture 14"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
        <p:nvSpPr>
          <p:cNvPr id="9228" name="Rectangle 13"/>
          <p:cNvSpPr>
            <a:spLocks noChangeArrowheads="1"/>
          </p:cNvSpPr>
          <p:nvPr/>
        </p:nvSpPr>
        <p:spPr bwMode="auto">
          <a:xfrm>
            <a:off x="1613222" y="1556792"/>
            <a:ext cx="7488237" cy="3262432"/>
          </a:xfrm>
          <a:prstGeom prst="rect">
            <a:avLst/>
          </a:prstGeom>
          <a:noFill/>
          <a:ln w="9525">
            <a:noFill/>
            <a:miter lim="800000"/>
            <a:headEnd/>
            <a:tailEnd/>
          </a:ln>
        </p:spPr>
        <p:txBody>
          <a:bodyPr>
            <a:spAutoFit/>
          </a:bodyPr>
          <a:lstStyle/>
          <a:p>
            <a:pPr marL="342900" indent="-342900">
              <a:buFont typeface="Arial" pitchFamily="34" charset="0"/>
              <a:buChar char="•"/>
            </a:pPr>
            <a:endParaRPr lang="sr-Latn-CS" sz="2400" dirty="0" smtClean="0">
              <a:solidFill>
                <a:srgbClr val="495778"/>
              </a:solidFill>
            </a:endParaRPr>
          </a:p>
          <a:p>
            <a:pPr marL="342900" indent="-342900">
              <a:buFont typeface="Arial" pitchFamily="34" charset="0"/>
              <a:buChar char="•"/>
            </a:pPr>
            <a:r>
              <a:rPr lang="en-US" sz="2600" dirty="0" smtClean="0">
                <a:solidFill>
                  <a:srgbClr val="495778"/>
                </a:solidFill>
                <a:latin typeface="Arial Narrow" pitchFamily="34" charset="0"/>
              </a:rPr>
              <a:t>Number of employed persons </a:t>
            </a:r>
            <a:r>
              <a:rPr lang="sr-Cyrl-BA" sz="2600" b="1" dirty="0" smtClean="0">
                <a:solidFill>
                  <a:srgbClr val="495778"/>
                </a:solidFill>
                <a:latin typeface="Arial Narrow" pitchFamily="34" charset="0"/>
              </a:rPr>
              <a:t>282</a:t>
            </a:r>
            <a:r>
              <a:rPr lang="en-US" sz="2600" b="1" dirty="0" smtClean="0">
                <a:solidFill>
                  <a:srgbClr val="495778"/>
                </a:solidFill>
                <a:latin typeface="Arial Narrow" pitchFamily="34" charset="0"/>
              </a:rPr>
              <a:t>,</a:t>
            </a:r>
            <a:r>
              <a:rPr lang="sr-Cyrl-BA" sz="2600" b="1" dirty="0" smtClean="0">
                <a:solidFill>
                  <a:srgbClr val="495778"/>
                </a:solidFill>
                <a:latin typeface="Arial Narrow" pitchFamily="34" charset="0"/>
              </a:rPr>
              <a:t>702</a:t>
            </a:r>
            <a:endParaRPr lang="sr-Latn-BA" sz="2600" b="1" dirty="0" smtClean="0">
              <a:solidFill>
                <a:srgbClr val="495778"/>
              </a:solidFill>
              <a:latin typeface="Arial Narrow" pitchFamily="34" charset="0"/>
            </a:endParaRPr>
          </a:p>
          <a:p>
            <a:pPr marL="342900" indent="-342900">
              <a:buFont typeface="Arial" pitchFamily="34" charset="0"/>
              <a:buChar char="•"/>
            </a:pPr>
            <a:endParaRPr lang="sr-Latn-BA" sz="2600" b="1" dirty="0" smtClean="0">
              <a:solidFill>
                <a:srgbClr val="495778"/>
              </a:solidFill>
              <a:latin typeface="Arial Narrow" pitchFamily="34" charset="0"/>
            </a:endParaRPr>
          </a:p>
          <a:p>
            <a:pPr marL="342900" indent="-342900">
              <a:buFont typeface="Arial" pitchFamily="34" charset="0"/>
              <a:buChar char="•"/>
            </a:pPr>
            <a:r>
              <a:rPr lang="en-US" sz="2600" dirty="0" smtClean="0">
                <a:solidFill>
                  <a:srgbClr val="495778"/>
                </a:solidFill>
                <a:latin typeface="Arial Narrow" pitchFamily="34" charset="0"/>
              </a:rPr>
              <a:t>Sep</a:t>
            </a:r>
            <a:r>
              <a:rPr lang="sr-Latn-BA" sz="2600" dirty="0" smtClean="0">
                <a:solidFill>
                  <a:srgbClr val="495778"/>
                </a:solidFill>
                <a:latin typeface="Arial Narrow" pitchFamily="34" charset="0"/>
              </a:rPr>
              <a:t> 20</a:t>
            </a:r>
            <a:r>
              <a:rPr lang="sr-Cyrl-BA" sz="2600" dirty="0" smtClean="0">
                <a:solidFill>
                  <a:srgbClr val="495778"/>
                </a:solidFill>
                <a:latin typeface="Arial Narrow" pitchFamily="34" charset="0"/>
              </a:rPr>
              <a:t>21</a:t>
            </a:r>
            <a:r>
              <a:rPr lang="en-US" sz="2600" dirty="0" smtClean="0">
                <a:solidFill>
                  <a:srgbClr val="495778"/>
                </a:solidFill>
                <a:latin typeface="Arial Narrow" pitchFamily="34" charset="0"/>
              </a:rPr>
              <a:t>/Mar</a:t>
            </a:r>
            <a:r>
              <a:rPr lang="sr-Latn-BA" sz="2600" dirty="0" smtClean="0">
                <a:solidFill>
                  <a:srgbClr val="495778"/>
                </a:solidFill>
                <a:latin typeface="Arial Narrow" pitchFamily="34" charset="0"/>
              </a:rPr>
              <a:t> 20</a:t>
            </a:r>
            <a:r>
              <a:rPr lang="sr-Cyrl-BA" sz="2600" dirty="0" smtClean="0">
                <a:solidFill>
                  <a:srgbClr val="495778"/>
                </a:solidFill>
                <a:latin typeface="Arial Narrow" pitchFamily="34" charset="0"/>
              </a:rPr>
              <a:t>21</a:t>
            </a:r>
            <a:r>
              <a:rPr lang="sr-Latn-BA" sz="2600" dirty="0" smtClean="0">
                <a:solidFill>
                  <a:srgbClr val="495778"/>
                </a:solidFill>
                <a:latin typeface="Arial Narrow" pitchFamily="34" charset="0"/>
              </a:rPr>
              <a:t> </a:t>
            </a:r>
            <a:r>
              <a:rPr lang="sr-Latn-BA" sz="2600" b="1" dirty="0" smtClean="0">
                <a:solidFill>
                  <a:srgbClr val="495778"/>
                </a:solidFill>
                <a:latin typeface="Arial Narrow" pitchFamily="34" charset="0"/>
              </a:rPr>
              <a:t>+2</a:t>
            </a:r>
            <a:r>
              <a:rPr lang="en-US" sz="2600" b="1" dirty="0" smtClean="0">
                <a:solidFill>
                  <a:srgbClr val="495778"/>
                </a:solidFill>
                <a:latin typeface="Arial Narrow" pitchFamily="34" charset="0"/>
              </a:rPr>
              <a:t>.</a:t>
            </a:r>
            <a:r>
              <a:rPr lang="sr-Cyrl-BA" sz="2600" b="1" dirty="0" smtClean="0">
                <a:solidFill>
                  <a:srgbClr val="495778"/>
                </a:solidFill>
                <a:latin typeface="Arial Narrow" pitchFamily="34" charset="0"/>
              </a:rPr>
              <a:t>7</a:t>
            </a:r>
            <a:r>
              <a:rPr lang="sr-Latn-BA" sz="2600" b="1" dirty="0" smtClean="0">
                <a:solidFill>
                  <a:srgbClr val="495778"/>
                </a:solidFill>
                <a:latin typeface="Arial Narrow" pitchFamily="34" charset="0"/>
              </a:rPr>
              <a:t>%</a:t>
            </a:r>
            <a:r>
              <a:rPr lang="sr-Cyrl-BA" sz="2600" b="1" dirty="0" smtClean="0">
                <a:solidFill>
                  <a:srgbClr val="495778"/>
                </a:solidFill>
                <a:latin typeface="Arial Narrow" pitchFamily="34" charset="0"/>
              </a:rPr>
              <a:t> (7</a:t>
            </a:r>
            <a:r>
              <a:rPr lang="en-US" sz="2600" b="1" dirty="0" smtClean="0">
                <a:solidFill>
                  <a:srgbClr val="495778"/>
                </a:solidFill>
                <a:latin typeface="Arial Narrow" pitchFamily="34" charset="0"/>
              </a:rPr>
              <a:t>,</a:t>
            </a:r>
            <a:r>
              <a:rPr lang="sr-Cyrl-BA" sz="2600" b="1" dirty="0" smtClean="0">
                <a:solidFill>
                  <a:srgbClr val="495778"/>
                </a:solidFill>
                <a:latin typeface="Arial Narrow" pitchFamily="34" charset="0"/>
              </a:rPr>
              <a:t>344 </a:t>
            </a:r>
            <a:r>
              <a:rPr lang="en-US" sz="2600" b="1" dirty="0" smtClean="0">
                <a:solidFill>
                  <a:srgbClr val="495778"/>
                </a:solidFill>
                <a:latin typeface="Arial Narrow" pitchFamily="34" charset="0"/>
              </a:rPr>
              <a:t>employed persons</a:t>
            </a:r>
            <a:r>
              <a:rPr lang="sr-Cyrl-BA" sz="2600" b="1" dirty="0" smtClean="0">
                <a:solidFill>
                  <a:srgbClr val="495778"/>
                </a:solidFill>
                <a:latin typeface="Arial Narrow" pitchFamily="34" charset="0"/>
              </a:rPr>
              <a:t>)</a:t>
            </a:r>
            <a:endParaRPr lang="sr-Cyrl-BA" sz="2600" b="1" dirty="0">
              <a:solidFill>
                <a:srgbClr val="495778"/>
              </a:solidFill>
              <a:latin typeface="Arial Narrow" pitchFamily="34" charset="0"/>
            </a:endParaRPr>
          </a:p>
          <a:p>
            <a:pPr marL="342900" indent="-342900">
              <a:buFont typeface="Arial" pitchFamily="34" charset="0"/>
              <a:buChar char="•"/>
            </a:pPr>
            <a:r>
              <a:rPr lang="en-US" sz="2600" dirty="0" smtClean="0">
                <a:solidFill>
                  <a:srgbClr val="495778"/>
                </a:solidFill>
                <a:latin typeface="Arial Narrow" pitchFamily="34" charset="0"/>
              </a:rPr>
              <a:t>Sep</a:t>
            </a:r>
            <a:r>
              <a:rPr lang="sr-Latn-BA" sz="2600" dirty="0" smtClean="0">
                <a:solidFill>
                  <a:srgbClr val="495778"/>
                </a:solidFill>
                <a:latin typeface="Arial Narrow" pitchFamily="34" charset="0"/>
              </a:rPr>
              <a:t> 2</a:t>
            </a:r>
            <a:r>
              <a:rPr lang="en-US" sz="2600" dirty="0" smtClean="0">
                <a:solidFill>
                  <a:srgbClr val="495778"/>
                </a:solidFill>
                <a:latin typeface="Arial Narrow" pitchFamily="34" charset="0"/>
              </a:rPr>
              <a:t>021</a:t>
            </a:r>
            <a:r>
              <a:rPr lang="sr-Latn-BA" sz="2600" dirty="0" smtClean="0">
                <a:solidFill>
                  <a:srgbClr val="495778"/>
                </a:solidFill>
                <a:latin typeface="Arial Narrow" pitchFamily="34" charset="0"/>
              </a:rPr>
              <a:t>/</a:t>
            </a:r>
            <a:r>
              <a:rPr lang="en-US" sz="2600" dirty="0" smtClean="0">
                <a:solidFill>
                  <a:srgbClr val="495778"/>
                </a:solidFill>
                <a:latin typeface="Arial Narrow" pitchFamily="34" charset="0"/>
              </a:rPr>
              <a:t>Sep</a:t>
            </a:r>
            <a:r>
              <a:rPr lang="sr-Latn-BA" sz="2600" dirty="0" smtClean="0">
                <a:solidFill>
                  <a:srgbClr val="495778"/>
                </a:solidFill>
                <a:latin typeface="Arial Narrow" pitchFamily="34" charset="0"/>
              </a:rPr>
              <a:t> 20</a:t>
            </a:r>
            <a:r>
              <a:rPr lang="sr-Cyrl-BA" sz="2600" dirty="0" smtClean="0">
                <a:solidFill>
                  <a:srgbClr val="495778"/>
                </a:solidFill>
                <a:latin typeface="Arial Narrow" pitchFamily="34" charset="0"/>
              </a:rPr>
              <a:t>20</a:t>
            </a:r>
            <a:r>
              <a:rPr lang="sr-Latn-BA" sz="2600" dirty="0" smtClean="0">
                <a:solidFill>
                  <a:srgbClr val="495778"/>
                </a:solidFill>
                <a:latin typeface="Arial Narrow" pitchFamily="34" charset="0"/>
              </a:rPr>
              <a:t> </a:t>
            </a:r>
            <a:r>
              <a:rPr lang="sr-Latn-BA" sz="2600" b="1" dirty="0" smtClean="0">
                <a:solidFill>
                  <a:srgbClr val="495778"/>
                </a:solidFill>
                <a:latin typeface="Arial Narrow" pitchFamily="34" charset="0"/>
              </a:rPr>
              <a:t>+</a:t>
            </a:r>
            <a:r>
              <a:rPr lang="sr-Cyrl-BA" sz="2600" b="1" dirty="0" smtClean="0">
                <a:solidFill>
                  <a:srgbClr val="495778"/>
                </a:solidFill>
                <a:latin typeface="Arial Narrow" pitchFamily="34" charset="0"/>
              </a:rPr>
              <a:t>3</a:t>
            </a:r>
            <a:r>
              <a:rPr lang="en-US" sz="2600" b="1" dirty="0">
                <a:solidFill>
                  <a:srgbClr val="495778"/>
                </a:solidFill>
                <a:latin typeface="Arial Narrow" pitchFamily="34" charset="0"/>
              </a:rPr>
              <a:t>.</a:t>
            </a:r>
            <a:r>
              <a:rPr lang="sr-Cyrl-BA" sz="2600" b="1" dirty="0" smtClean="0">
                <a:solidFill>
                  <a:srgbClr val="495778"/>
                </a:solidFill>
                <a:latin typeface="Arial Narrow" pitchFamily="34" charset="0"/>
              </a:rPr>
              <a:t>4</a:t>
            </a:r>
            <a:r>
              <a:rPr lang="sr-Latn-BA" sz="2600" b="1" dirty="0" smtClean="0">
                <a:solidFill>
                  <a:srgbClr val="495778"/>
                </a:solidFill>
                <a:latin typeface="Arial Narrow" pitchFamily="34" charset="0"/>
              </a:rPr>
              <a:t>%</a:t>
            </a:r>
            <a:r>
              <a:rPr lang="sr-Cyrl-BA" sz="2600" b="1" dirty="0" smtClean="0">
                <a:solidFill>
                  <a:srgbClr val="495778"/>
                </a:solidFill>
                <a:latin typeface="Arial Narrow" pitchFamily="34" charset="0"/>
              </a:rPr>
              <a:t> (9</a:t>
            </a:r>
            <a:r>
              <a:rPr lang="en-US" sz="2600" b="1" dirty="0" smtClean="0">
                <a:solidFill>
                  <a:srgbClr val="495778"/>
                </a:solidFill>
                <a:latin typeface="Arial Narrow" pitchFamily="34" charset="0"/>
              </a:rPr>
              <a:t>,</a:t>
            </a:r>
            <a:r>
              <a:rPr lang="sr-Cyrl-BA" sz="2600" b="1" dirty="0" smtClean="0">
                <a:solidFill>
                  <a:srgbClr val="495778"/>
                </a:solidFill>
                <a:latin typeface="Arial Narrow" pitchFamily="34" charset="0"/>
              </a:rPr>
              <a:t>307 </a:t>
            </a:r>
            <a:r>
              <a:rPr lang="en-US" sz="2600" b="1" dirty="0" smtClean="0">
                <a:solidFill>
                  <a:srgbClr val="495778"/>
                </a:solidFill>
                <a:latin typeface="Arial Narrow" pitchFamily="34" charset="0"/>
              </a:rPr>
              <a:t>employed persons</a:t>
            </a:r>
            <a:r>
              <a:rPr lang="sr-Cyrl-BA" sz="2600" b="1" dirty="0" smtClean="0">
                <a:solidFill>
                  <a:srgbClr val="495778"/>
                </a:solidFill>
                <a:latin typeface="Arial Narrow" pitchFamily="34" charset="0"/>
              </a:rPr>
              <a:t>)</a:t>
            </a:r>
            <a:endParaRPr lang="sr-Latn-CS" sz="2600" b="1" dirty="0" smtClean="0">
              <a:solidFill>
                <a:srgbClr val="495778"/>
              </a:solidFill>
              <a:latin typeface="Arial Narrow" pitchFamily="34" charset="0"/>
            </a:endParaRPr>
          </a:p>
          <a:p>
            <a:endParaRPr lang="sr-Latn-BA" sz="2600" dirty="0" smtClean="0">
              <a:solidFill>
                <a:srgbClr val="495778"/>
              </a:solidFill>
              <a:latin typeface="Arial Narrow" pitchFamily="34" charset="0"/>
            </a:endParaRPr>
          </a:p>
          <a:p>
            <a:endParaRPr lang="sr-Cyrl-BA" sz="2600" b="1" dirty="0">
              <a:solidFill>
                <a:srgbClr val="495778"/>
              </a:solidFill>
              <a:latin typeface="Arial Narrow" pitchFamily="34" charset="0"/>
            </a:endParaRPr>
          </a:p>
          <a:p>
            <a:endParaRPr lang="sr-Cyrl-BA" sz="2600" dirty="0" smtClean="0">
              <a:solidFill>
                <a:srgbClr val="495778"/>
              </a:solidFill>
              <a:latin typeface="Arial Narrow" pitchFamily="34" charset="0"/>
            </a:endParaRPr>
          </a:p>
        </p:txBody>
      </p:sp>
      <p:sp>
        <p:nvSpPr>
          <p:cNvPr id="15" name="TextBox 13"/>
          <p:cNvSpPr txBox="1">
            <a:spLocks noChangeArrowheads="1"/>
          </p:cNvSpPr>
          <p:nvPr/>
        </p:nvSpPr>
        <p:spPr bwMode="auto">
          <a:xfrm>
            <a:off x="1475656" y="620688"/>
            <a:ext cx="2531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400" b="1" dirty="0" smtClean="0">
                <a:solidFill>
                  <a:srgbClr val="495778"/>
                </a:solidFill>
                <a:latin typeface="Arial Narrow" pitchFamily="34" charset="0"/>
                <a:cs typeface="Tahoma" pitchFamily="34" charset="0"/>
              </a:rPr>
              <a:t>SEPTEMBER</a:t>
            </a:r>
            <a:r>
              <a:rPr lang="sr-Cyrl-BA" sz="2400" b="1" dirty="0" smtClean="0">
                <a:solidFill>
                  <a:srgbClr val="495778"/>
                </a:solidFill>
                <a:latin typeface="Arial Narrow" pitchFamily="34" charset="0"/>
                <a:cs typeface="Tahoma" pitchFamily="34" charset="0"/>
              </a:rPr>
              <a:t> </a:t>
            </a:r>
            <a:r>
              <a:rPr lang="ru-RU" sz="2400" b="1" dirty="0" smtClean="0">
                <a:solidFill>
                  <a:srgbClr val="495778"/>
                </a:solidFill>
                <a:latin typeface="Arial Narrow" pitchFamily="34" charset="0"/>
                <a:cs typeface="Tahoma" pitchFamily="34" charset="0"/>
              </a:rPr>
              <a:t>20</a:t>
            </a:r>
            <a:r>
              <a:rPr lang="sr-Cyrl-BA" sz="2400" b="1" dirty="0" smtClean="0">
                <a:solidFill>
                  <a:srgbClr val="495778"/>
                </a:solidFill>
                <a:latin typeface="Arial Narrow" pitchFamily="34" charset="0"/>
                <a:cs typeface="Tahoma" pitchFamily="34" charset="0"/>
              </a:rPr>
              <a:t>21</a:t>
            </a:r>
            <a:r>
              <a:rPr lang="ru-RU" sz="2400" b="1" dirty="0" smtClean="0">
                <a:solidFill>
                  <a:srgbClr val="495778"/>
                </a:solidFill>
                <a:latin typeface="Arial Narrow" pitchFamily="34" charset="0"/>
                <a:cs typeface="Tahoma" pitchFamily="34" charset="0"/>
              </a:rPr>
              <a:t> </a:t>
            </a:r>
            <a:endParaRPr lang="en-US" sz="2400" b="1" dirty="0">
              <a:solidFill>
                <a:srgbClr val="495778"/>
              </a:solidFill>
              <a:latin typeface="Arial Narrow" pitchFamily="34" charset="0"/>
              <a:cs typeface="Tahoma" pitchFamily="34" charset="0"/>
            </a:endParaRPr>
          </a:p>
        </p:txBody>
      </p:sp>
    </p:spTree>
    <p:extLst>
      <p:ext uri="{BB962C8B-B14F-4D97-AF65-F5344CB8AC3E}">
        <p14:creationId xmlns:p14="http://schemas.microsoft.com/office/powerpoint/2010/main" val="36661442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descr="Rad1.JPG"/>
          <p:cNvPicPr/>
          <p:nvPr/>
        </p:nvPicPr>
        <p:blipFill>
          <a:blip r:embed="rId3" cstate="print"/>
          <a:srcRect t="50690" b="14639"/>
          <a:stretch>
            <a:fillRect/>
          </a:stretch>
        </p:blipFill>
        <p:spPr>
          <a:xfrm>
            <a:off x="951865" y="4839335"/>
            <a:ext cx="8192135" cy="2018665"/>
          </a:xfrm>
          <a:prstGeom prst="rect">
            <a:avLst/>
          </a:prstGeom>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en-US" sz="2000" b="1" dirty="0" smtClean="0">
                <a:solidFill>
                  <a:srgbClr val="495778"/>
                </a:solidFill>
                <a:latin typeface="Arial Narrow" pitchFamily="34" charset="0"/>
              </a:rPr>
              <a:t>LABOUR MARKET</a:t>
            </a:r>
            <a:endParaRPr lang="en-US" sz="2000" b="1" dirty="0">
              <a:solidFill>
                <a:srgbClr val="495778"/>
              </a:solidFill>
              <a:latin typeface="Arial Narrow" pitchFamily="34" charset="0"/>
            </a:endParaRPr>
          </a:p>
        </p:txBody>
      </p:sp>
      <p:pic>
        <p:nvPicPr>
          <p:cNvPr id="9219"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922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en-US" sz="2000" dirty="0" smtClean="0">
                <a:solidFill>
                  <a:srgbClr val="C8E6E6"/>
                </a:solidFill>
                <a:latin typeface="Arial Narrow" panose="020B0606020202030204" pitchFamily="34" charset="0"/>
                <a:ea typeface="Tahoma" panose="020B0604030504040204" pitchFamily="34" charset="0"/>
                <a:cs typeface="Tahoma" panose="020B0604030504040204" pitchFamily="34" charset="0"/>
              </a:rPr>
              <a:t>Republika Srpska Institute of Statistics</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
        <p:nvSpPr>
          <p:cNvPr id="922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3"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5" name="TextBox 12"/>
          <p:cNvSpPr txBox="1">
            <a:spLocks noChangeArrowheads="1"/>
          </p:cNvSpPr>
          <p:nvPr/>
        </p:nvSpPr>
        <p:spPr bwMode="auto">
          <a:xfrm>
            <a:off x="2916238" y="4365625"/>
            <a:ext cx="184150" cy="276225"/>
          </a:xfrm>
          <a:prstGeom prst="rect">
            <a:avLst/>
          </a:prstGeom>
          <a:noFill/>
          <a:ln w="9525">
            <a:noFill/>
            <a:miter lim="800000"/>
            <a:headEnd/>
            <a:tailEnd/>
          </a:ln>
        </p:spPr>
        <p:txBody>
          <a:bodyPr wrap="none">
            <a:spAutoFit/>
          </a:bodyPr>
          <a:lstStyle/>
          <a:p>
            <a:endParaRPr lang="en-US" sz="1200" dirty="0"/>
          </a:p>
        </p:txBody>
      </p:sp>
      <p:pic>
        <p:nvPicPr>
          <p:cNvPr id="9227" name="Picture 14"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
        <p:nvSpPr>
          <p:cNvPr id="9228" name="Rectangle 13"/>
          <p:cNvSpPr>
            <a:spLocks noChangeArrowheads="1"/>
          </p:cNvSpPr>
          <p:nvPr/>
        </p:nvSpPr>
        <p:spPr bwMode="auto">
          <a:xfrm>
            <a:off x="1613223" y="1556792"/>
            <a:ext cx="7135242" cy="3262432"/>
          </a:xfrm>
          <a:prstGeom prst="rect">
            <a:avLst/>
          </a:prstGeom>
          <a:noFill/>
          <a:ln w="9525">
            <a:noFill/>
            <a:miter lim="800000"/>
            <a:headEnd/>
            <a:tailEnd/>
          </a:ln>
        </p:spPr>
        <p:txBody>
          <a:bodyPr wrap="square">
            <a:spAutoFit/>
          </a:bodyPr>
          <a:lstStyle/>
          <a:p>
            <a:pPr marL="342900" indent="-342900">
              <a:buFont typeface="Arial" pitchFamily="34" charset="0"/>
              <a:buChar char="•"/>
            </a:pPr>
            <a:endParaRPr lang="sr-Latn-CS" sz="2400" dirty="0" smtClean="0">
              <a:solidFill>
                <a:srgbClr val="495778"/>
              </a:solidFill>
            </a:endParaRPr>
          </a:p>
          <a:p>
            <a:pPr marL="342900" indent="-342900">
              <a:buFont typeface="Arial" pitchFamily="34" charset="0"/>
              <a:buChar char="•"/>
            </a:pPr>
            <a:r>
              <a:rPr lang="en-US" sz="2600" dirty="0" smtClean="0">
                <a:solidFill>
                  <a:srgbClr val="495778"/>
                </a:solidFill>
                <a:latin typeface="Arial Narrow" pitchFamily="34" charset="0"/>
              </a:rPr>
              <a:t>Employed persons with a university degree </a:t>
            </a:r>
            <a:r>
              <a:rPr lang="sr-Cyrl-BA" sz="2600" dirty="0" smtClean="0">
                <a:solidFill>
                  <a:srgbClr val="495778"/>
                </a:solidFill>
                <a:latin typeface="Arial Narrow" pitchFamily="34" charset="0"/>
              </a:rPr>
              <a:t>– </a:t>
            </a:r>
            <a:r>
              <a:rPr lang="sr-Cyrl-BA" sz="2600" b="1" dirty="0" smtClean="0">
                <a:solidFill>
                  <a:srgbClr val="495778"/>
                </a:solidFill>
                <a:latin typeface="Arial Narrow" pitchFamily="34" charset="0"/>
              </a:rPr>
              <a:t>64</a:t>
            </a:r>
            <a:r>
              <a:rPr lang="en-US" sz="2600" b="1" dirty="0" smtClean="0">
                <a:solidFill>
                  <a:srgbClr val="495778"/>
                </a:solidFill>
                <a:latin typeface="Arial Narrow" pitchFamily="34" charset="0"/>
              </a:rPr>
              <a:t>,</a:t>
            </a:r>
            <a:r>
              <a:rPr lang="sr-Cyrl-BA" sz="2600" b="1" dirty="0" smtClean="0">
                <a:solidFill>
                  <a:srgbClr val="495778"/>
                </a:solidFill>
                <a:latin typeface="Arial Narrow" pitchFamily="34" charset="0"/>
              </a:rPr>
              <a:t>032</a:t>
            </a:r>
            <a:endParaRPr lang="sr-Cyrl-BA" sz="2600" dirty="0" smtClean="0">
              <a:solidFill>
                <a:srgbClr val="495778"/>
              </a:solidFill>
              <a:latin typeface="Arial Narrow" pitchFamily="34" charset="0"/>
            </a:endParaRPr>
          </a:p>
          <a:p>
            <a:pPr marL="342900" indent="-342900">
              <a:buFont typeface="Arial" pitchFamily="34" charset="0"/>
              <a:buChar char="•"/>
            </a:pPr>
            <a:r>
              <a:rPr lang="en-US" sz="2600" dirty="0" smtClean="0">
                <a:solidFill>
                  <a:srgbClr val="495778"/>
                </a:solidFill>
                <a:latin typeface="Arial Narrow" pitchFamily="34" charset="0"/>
              </a:rPr>
              <a:t>Employed persons who have completed secondary education </a:t>
            </a:r>
            <a:r>
              <a:rPr lang="sr-Cyrl-BA" sz="2600" dirty="0" smtClean="0">
                <a:solidFill>
                  <a:srgbClr val="495778"/>
                </a:solidFill>
                <a:latin typeface="Arial Narrow" pitchFamily="34" charset="0"/>
              </a:rPr>
              <a:t>– </a:t>
            </a:r>
            <a:r>
              <a:rPr lang="sr-Cyrl-BA" sz="2600" b="1" dirty="0" smtClean="0">
                <a:solidFill>
                  <a:srgbClr val="495778"/>
                </a:solidFill>
                <a:latin typeface="Arial Narrow" pitchFamily="34" charset="0"/>
              </a:rPr>
              <a:t>114</a:t>
            </a:r>
            <a:r>
              <a:rPr lang="en-US" sz="2600" b="1" dirty="0" smtClean="0">
                <a:solidFill>
                  <a:srgbClr val="495778"/>
                </a:solidFill>
                <a:latin typeface="Arial Narrow" pitchFamily="34" charset="0"/>
              </a:rPr>
              <a:t>,</a:t>
            </a:r>
            <a:r>
              <a:rPr lang="sr-Cyrl-BA" sz="2600" b="1" dirty="0" smtClean="0">
                <a:solidFill>
                  <a:srgbClr val="495778"/>
                </a:solidFill>
                <a:latin typeface="Arial Narrow" pitchFamily="34" charset="0"/>
              </a:rPr>
              <a:t>665</a:t>
            </a:r>
            <a:endParaRPr lang="sr-Cyrl-BA" sz="2600" dirty="0" smtClean="0">
              <a:solidFill>
                <a:srgbClr val="495778"/>
              </a:solidFill>
              <a:latin typeface="Arial Narrow" pitchFamily="34" charset="0"/>
            </a:endParaRPr>
          </a:p>
          <a:p>
            <a:pPr marL="342900" indent="-342900">
              <a:buFont typeface="Arial" pitchFamily="34" charset="0"/>
              <a:buChar char="•"/>
            </a:pPr>
            <a:endParaRPr lang="sr-Cyrl-BA" sz="2600" dirty="0" smtClean="0">
              <a:solidFill>
                <a:srgbClr val="495778"/>
              </a:solidFill>
              <a:latin typeface="Arial Narrow" pitchFamily="34" charset="0"/>
            </a:endParaRPr>
          </a:p>
          <a:p>
            <a:pPr marL="342900" indent="-342900">
              <a:buFont typeface="Arial" pitchFamily="34" charset="0"/>
              <a:buChar char="•"/>
            </a:pPr>
            <a:r>
              <a:rPr lang="en-US" sz="2600" dirty="0" smtClean="0">
                <a:solidFill>
                  <a:srgbClr val="495778"/>
                </a:solidFill>
                <a:latin typeface="Arial Narrow" pitchFamily="34" charset="0"/>
              </a:rPr>
              <a:t>Increase in </a:t>
            </a:r>
            <a:r>
              <a:rPr lang="sr-Cyrl-BA" sz="2600" b="1" dirty="0" smtClean="0">
                <a:solidFill>
                  <a:srgbClr val="495778"/>
                </a:solidFill>
                <a:latin typeface="Arial Narrow" pitchFamily="34" charset="0"/>
              </a:rPr>
              <a:t>15</a:t>
            </a:r>
            <a:r>
              <a:rPr lang="sr-Cyrl-BA" sz="2600" dirty="0" smtClean="0">
                <a:solidFill>
                  <a:srgbClr val="495778"/>
                </a:solidFill>
                <a:latin typeface="Arial Narrow" pitchFamily="34" charset="0"/>
              </a:rPr>
              <a:t> </a:t>
            </a:r>
            <a:r>
              <a:rPr lang="en-US" sz="2600" dirty="0" smtClean="0">
                <a:solidFill>
                  <a:srgbClr val="495778"/>
                </a:solidFill>
                <a:latin typeface="Arial Narrow" pitchFamily="34" charset="0"/>
              </a:rPr>
              <a:t>of</a:t>
            </a:r>
            <a:r>
              <a:rPr lang="sr-Cyrl-BA" sz="2600" dirty="0" smtClean="0">
                <a:solidFill>
                  <a:srgbClr val="495778"/>
                </a:solidFill>
                <a:latin typeface="Arial Narrow" pitchFamily="34" charset="0"/>
              </a:rPr>
              <a:t> </a:t>
            </a:r>
            <a:r>
              <a:rPr lang="sr-Cyrl-BA" sz="2600" b="1" dirty="0" smtClean="0">
                <a:solidFill>
                  <a:srgbClr val="495778"/>
                </a:solidFill>
                <a:latin typeface="Arial Narrow" pitchFamily="34" charset="0"/>
              </a:rPr>
              <a:t>19</a:t>
            </a:r>
            <a:r>
              <a:rPr lang="sr-Cyrl-BA" sz="2600" dirty="0" smtClean="0">
                <a:solidFill>
                  <a:srgbClr val="495778"/>
                </a:solidFill>
                <a:latin typeface="Arial Narrow" pitchFamily="34" charset="0"/>
              </a:rPr>
              <a:t> </a:t>
            </a:r>
            <a:r>
              <a:rPr lang="en-US" sz="2600" dirty="0" smtClean="0">
                <a:solidFill>
                  <a:srgbClr val="495778"/>
                </a:solidFill>
                <a:latin typeface="Arial Narrow" pitchFamily="34" charset="0"/>
              </a:rPr>
              <a:t>sections of economic activity</a:t>
            </a:r>
            <a:endParaRPr lang="sr-Latn-BA" sz="2600" dirty="0" smtClean="0">
              <a:solidFill>
                <a:srgbClr val="495778"/>
              </a:solidFill>
              <a:latin typeface="Arial Narrow" pitchFamily="34" charset="0"/>
            </a:endParaRPr>
          </a:p>
          <a:p>
            <a:endParaRPr lang="sr-Cyrl-BA" sz="2600" b="1" dirty="0">
              <a:solidFill>
                <a:srgbClr val="495778"/>
              </a:solidFill>
              <a:latin typeface="Arial Narrow" pitchFamily="34" charset="0"/>
            </a:endParaRPr>
          </a:p>
          <a:p>
            <a:endParaRPr lang="sr-Cyrl-BA" sz="2600" dirty="0" smtClean="0">
              <a:solidFill>
                <a:srgbClr val="495778"/>
              </a:solidFill>
              <a:latin typeface="Arial Narrow" pitchFamily="34" charset="0"/>
            </a:endParaRPr>
          </a:p>
        </p:txBody>
      </p:sp>
      <p:sp>
        <p:nvSpPr>
          <p:cNvPr id="15" name="TextBox 13"/>
          <p:cNvSpPr txBox="1">
            <a:spLocks noChangeArrowheads="1"/>
          </p:cNvSpPr>
          <p:nvPr/>
        </p:nvSpPr>
        <p:spPr bwMode="auto">
          <a:xfrm>
            <a:off x="1475656" y="620688"/>
            <a:ext cx="2531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400" b="1" dirty="0" smtClean="0">
                <a:solidFill>
                  <a:srgbClr val="495778"/>
                </a:solidFill>
                <a:latin typeface="Arial Narrow" pitchFamily="34" charset="0"/>
                <a:cs typeface="Tahoma" pitchFamily="34" charset="0"/>
              </a:rPr>
              <a:t>SEPTEMBER</a:t>
            </a:r>
            <a:r>
              <a:rPr lang="sr-Cyrl-BA" sz="2400" b="1" dirty="0" smtClean="0">
                <a:solidFill>
                  <a:srgbClr val="495778"/>
                </a:solidFill>
                <a:latin typeface="Arial Narrow" pitchFamily="34" charset="0"/>
                <a:cs typeface="Tahoma" pitchFamily="34" charset="0"/>
              </a:rPr>
              <a:t> </a:t>
            </a:r>
            <a:r>
              <a:rPr lang="ru-RU" sz="2400" b="1" dirty="0" smtClean="0">
                <a:solidFill>
                  <a:srgbClr val="495778"/>
                </a:solidFill>
                <a:latin typeface="Arial Narrow" pitchFamily="34" charset="0"/>
                <a:cs typeface="Tahoma" pitchFamily="34" charset="0"/>
              </a:rPr>
              <a:t>20</a:t>
            </a:r>
            <a:r>
              <a:rPr lang="sr-Cyrl-BA" sz="2400" b="1" dirty="0" smtClean="0">
                <a:solidFill>
                  <a:srgbClr val="495778"/>
                </a:solidFill>
                <a:latin typeface="Arial Narrow" pitchFamily="34" charset="0"/>
                <a:cs typeface="Tahoma" pitchFamily="34" charset="0"/>
              </a:rPr>
              <a:t>21</a:t>
            </a:r>
            <a:r>
              <a:rPr lang="ru-RU" sz="2400" b="1" dirty="0" smtClean="0">
                <a:solidFill>
                  <a:srgbClr val="495778"/>
                </a:solidFill>
                <a:latin typeface="Arial Narrow" pitchFamily="34" charset="0"/>
                <a:cs typeface="Tahoma" pitchFamily="34" charset="0"/>
              </a:rPr>
              <a:t> </a:t>
            </a:r>
            <a:endParaRPr lang="en-US" sz="2400" b="1" dirty="0">
              <a:solidFill>
                <a:srgbClr val="495778"/>
              </a:solidFill>
              <a:latin typeface="Arial Narrow" pitchFamily="34" charset="0"/>
              <a:cs typeface="Tahoma" pitchFamily="34" charset="0"/>
            </a:endParaRPr>
          </a:p>
        </p:txBody>
      </p:sp>
    </p:spTree>
    <p:extLst>
      <p:ext uri="{BB962C8B-B14F-4D97-AF65-F5344CB8AC3E}">
        <p14:creationId xmlns:p14="http://schemas.microsoft.com/office/powerpoint/2010/main" val="316685988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16152</TotalTime>
  <Words>3835</Words>
  <Application>Microsoft Office PowerPoint</Application>
  <PresentationFormat>On-screen Show (4:3)</PresentationFormat>
  <Paragraphs>288</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Angsana New</vt:lpstr>
      <vt:lpstr>Arial</vt:lpstr>
      <vt:lpstr>Arial Narrow</vt:lpstr>
      <vt:lpstr>Calibri</vt:lpstr>
      <vt:lpstr>Cambria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RZS 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Vladan Sibinovic</dc:creator>
  <cp:lastModifiedBy>RZS RS</cp:lastModifiedBy>
  <cp:revision>2381</cp:revision>
  <dcterms:created xsi:type="dcterms:W3CDTF">2004-12-13T09:54:15Z</dcterms:created>
  <dcterms:modified xsi:type="dcterms:W3CDTF">2022-01-31T07:51:49Z</dcterms:modified>
</cp:coreProperties>
</file>