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65" d="100"/>
          <a:sy n="65" d="100"/>
        </p:scale>
        <p:origin x="5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2018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841</c:v>
                </c:pt>
                <c:pt idx="1">
                  <c:v>840</c:v>
                </c:pt>
                <c:pt idx="2">
                  <c:v>840</c:v>
                </c:pt>
                <c:pt idx="3">
                  <c:v>847</c:v>
                </c:pt>
                <c:pt idx="4">
                  <c:v>849</c:v>
                </c:pt>
                <c:pt idx="5">
                  <c:v>848</c:v>
                </c:pt>
                <c:pt idx="6">
                  <c:v>852</c:v>
                </c:pt>
                <c:pt idx="7">
                  <c:v>881</c:v>
                </c:pt>
                <c:pt idx="8">
                  <c:v>884</c:v>
                </c:pt>
                <c:pt idx="9">
                  <c:v>880</c:v>
                </c:pt>
                <c:pt idx="10">
                  <c:v>891</c:v>
                </c:pt>
                <c:pt idx="11">
                  <c:v>887</c:v>
                </c:pt>
                <c:pt idx="12">
                  <c:v>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A-41CA-AFB9-00C08E2E5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668600"/>
        <c:axId val="252668992"/>
      </c:lineChart>
      <c:catAx>
        <c:axId val="25266860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52668992"/>
        <c:crosses val="autoZero"/>
        <c:auto val="1"/>
        <c:lblAlgn val="ctr"/>
        <c:lblOffset val="100"/>
        <c:noMultiLvlLbl val="0"/>
      </c:catAx>
      <c:valAx>
        <c:axId val="25266899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crossAx val="252668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zaJan2019!$A$2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zaJan2019!$B$1:$N$1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zaJan2019!$B$2:$N$2</c:f>
              <c:numCache>
                <c:formatCode>General</c:formatCode>
                <c:ptCount val="13"/>
                <c:pt idx="0">
                  <c:v>400944</c:v>
                </c:pt>
                <c:pt idx="1">
                  <c:v>507433</c:v>
                </c:pt>
                <c:pt idx="2">
                  <c:v>394871</c:v>
                </c:pt>
                <c:pt idx="3">
                  <c:v>479136</c:v>
                </c:pt>
                <c:pt idx="4">
                  <c:v>453051</c:v>
                </c:pt>
                <c:pt idx="5">
                  <c:v>543987</c:v>
                </c:pt>
                <c:pt idx="6">
                  <c:v>392704</c:v>
                </c:pt>
                <c:pt idx="7">
                  <c:v>469146</c:v>
                </c:pt>
                <c:pt idx="8">
                  <c:v>506626</c:v>
                </c:pt>
                <c:pt idx="9">
                  <c:v>390329</c:v>
                </c:pt>
                <c:pt idx="10">
                  <c:v>389573</c:v>
                </c:pt>
                <c:pt idx="11">
                  <c:v>297485</c:v>
                </c:pt>
                <c:pt idx="12">
                  <c:v>375770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1-4306-8C36-69B7EE6AF290}"/>
            </c:ext>
          </c:extLst>
        </c:ser>
        <c:ser>
          <c:idx val="1"/>
          <c:order val="1"/>
          <c:tx>
            <c:strRef>
              <c:f>zaJan2019!$A$3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zaJan2019!$B$1:$N$1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zaJan2019!$B$3:$N$3</c:f>
              <c:numCache>
                <c:formatCode>0</c:formatCode>
                <c:ptCount val="13"/>
                <c:pt idx="0">
                  <c:v>292922</c:v>
                </c:pt>
                <c:pt idx="1">
                  <c:v>298240</c:v>
                </c:pt>
                <c:pt idx="2">
                  <c:v>295267</c:v>
                </c:pt>
                <c:pt idx="3">
                  <c:v>311123</c:v>
                </c:pt>
                <c:pt idx="4">
                  <c:v>335550</c:v>
                </c:pt>
                <c:pt idx="5">
                  <c:v>345725</c:v>
                </c:pt>
                <c:pt idx="6">
                  <c:v>278026</c:v>
                </c:pt>
                <c:pt idx="7">
                  <c:v>324393</c:v>
                </c:pt>
                <c:pt idx="8">
                  <c:v>354149</c:v>
                </c:pt>
                <c:pt idx="9">
                  <c:v>329572</c:v>
                </c:pt>
                <c:pt idx="10">
                  <c:v>284580</c:v>
                </c:pt>
                <c:pt idx="11">
                  <c:v>269823</c:v>
                </c:pt>
                <c:pt idx="12">
                  <c:v>293866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1-4306-8C36-69B7EE6AF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457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0.75273</cdr:y>
    </cdr:from>
    <cdr:to>
      <cdr:x>1</cdr:x>
      <cdr:y>0.92079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64896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16,3%, затим Хрватска са </a:t>
            </a:r>
            <a:r>
              <a:rPr lang="sr-Cyrl-BA" dirty="0" smtClean="0"/>
              <a:t>11</a:t>
            </a:r>
            <a:r>
              <a:rPr lang="ru-RU" dirty="0" smtClean="0"/>
              <a:t>,8% и Србија са 11,2%.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,0%, Италија са 12,8% и Њемачка са 9,1%.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803</a:t>
            </a:r>
            <a:r>
              <a:rPr lang="en-US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,2%.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428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375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фебруару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896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1 391 КМ. Просјечна плата након опорезивања исплаћена у фебруару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6,5%, док је у односу на јануар 2019. номинално већа за 1,0%.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фебруару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1 378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фебруару 2019.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C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617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јануар 2019,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8,7%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Умјетност, забава и рекреација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6,9%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 на велико и на мало, поправка моторних возила и мотоцикала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5,8%,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3,7%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фебруару 2019. године у односу на претходни мјесец, у просјеку су више за 0,5%, док су на годишњем нивоу, у просјеку више за 0,8%.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пет, док су цијене у четири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фебруару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(1,7%) усљед виших (сезонских) цијена у групама поврће од 13,5% и воће од 7,4%,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због виших цијена намјештаја од 1,0% као и виших цијена у групи Текстил за домаћинство од 0,4%. Више цијене у фебруару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Становање, Образовање, Ресторани и хотели, 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фебруару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(0,4%) усљед нижих цијена у групи Горива и мазива од 0,8%,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(0,3%) због снижених цијена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буће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1,1%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материјала за одјећу од 0,2%. Ниже цијене у фебруару забиљежене су и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0,1%.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фебруару 2019. године у поређењу са јануаром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2,1%.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20,0%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2,7%,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0,9%.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фебруару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мања је за 11,7%.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13,1%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15,2%,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раст од 3,1%.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за 0,7%.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0,4%.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9,7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0,4%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4,8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фебруар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1 милијарде и </a:t>
            </a:r>
            <a:r>
              <a:rPr lang="sr-Cyrl-BA" b="0" dirty="0" smtClean="0"/>
              <a:t>237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564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sr-Cyrl-BA" dirty="0" smtClean="0"/>
              <a:t>673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83,</a:t>
            </a:r>
            <a:r>
              <a:rPr lang="sr-Cyrl-BA" dirty="0" smtClean="0"/>
              <a:t>7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65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фебруару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2019. године </a:t>
            </a:r>
            <a:r>
              <a:rPr lang="sr-Cyrl-RS" dirty="0" smtClean="0"/>
              <a:t>повећан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8</a:t>
            </a:r>
            <a:r>
              <a:rPr lang="ru-RU" dirty="0" smtClean="0"/>
              <a:t>,</a:t>
            </a:r>
            <a:r>
              <a:rPr lang="sr-Cyrl-RS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фебруар </a:t>
            </a:r>
            <a:r>
              <a:rPr lang="ru-RU" dirty="0" smtClean="0"/>
              <a:t>2018. године повећан за </a:t>
            </a:r>
            <a:r>
              <a:rPr lang="sr-Cyrl-RS" dirty="0" smtClean="0"/>
              <a:t>0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2019. године повећан за </a:t>
            </a:r>
            <a:r>
              <a:rPr lang="sr-Cyrl-BA" dirty="0" smtClean="0"/>
              <a:t>26,3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фебруар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6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dirty="0" smtClean="0"/>
              <a:t>,</a:t>
            </a:r>
            <a:r>
              <a:rPr lang="sr-Cyrl-RS" dirty="0" smtClean="0"/>
              <a:t>1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</a:t>
            </a:r>
            <a:r>
              <a:rPr lang="sr-Cyrl-RS" dirty="0" smtClean="0"/>
              <a:t>9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4</a:t>
            </a:r>
            <a:r>
              <a:rPr lang="sr-Cyrl-BA" dirty="0" smtClean="0"/>
              <a:t>,</a:t>
            </a:r>
            <a:r>
              <a:rPr lang="sr-Cyrl-RS" dirty="0" smtClean="0"/>
              <a:t>2</a:t>
            </a:r>
            <a:r>
              <a:rPr lang="sr-Cyrl-BA" dirty="0" smtClean="0"/>
              <a:t>%, потом слиједи електрична енергија 3,</a:t>
            </a:r>
            <a:r>
              <a:rPr lang="sr-Cyrl-RS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 аутомобили и друга моторна возила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 превозу до десет 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Cyrl-RS" dirty="0" smtClean="0"/>
              <a:t>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3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Prof. Dr. Jasmin Komić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Acting Director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54571" y="1341438"/>
            <a:ext cx="256993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en-US" sz="3400" dirty="0">
                <a:solidFill>
                  <a:srgbClr val="495778"/>
                </a:solidFill>
                <a:latin typeface="Arial Narrow" pitchFamily="34" charset="0"/>
              </a:rPr>
              <a:t>9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92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67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11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63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121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86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Germany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61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76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ATTENTION!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96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391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351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94144666"/>
              </p:ext>
            </p:extLst>
          </p:nvPr>
        </p:nvGraphicFramePr>
        <p:xfrm>
          <a:off x="2751531" y="11588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75656" y="898436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Health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>
                <a:solidFill>
                  <a:srgbClr val="495778"/>
                </a:solidFill>
                <a:latin typeface="Arial Narrow" pitchFamily="34" charset="0"/>
              </a:rPr>
              <a:t>Clothing and footwear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12.1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1.7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Seasonally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February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  <a:endParaRPr lang="sr-Cyrl-C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February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February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hr-HR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decreased by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BA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11</a:t>
            </a:r>
            <a:r>
              <a:rPr lang="en-US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BA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110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Feb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Feb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</a:p>
          <a:p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83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785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- FEBRUARY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Republika Srpska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237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564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673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0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77446" y="5157192"/>
            <a:ext cx="3718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 2. 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82205" y="4459729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548537" y="4473462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122651" y="1634725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614325"/>
              </p:ext>
            </p:extLst>
          </p:nvPr>
        </p:nvGraphicFramePr>
        <p:xfrm>
          <a:off x="2944068" y="1923906"/>
          <a:ext cx="384048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03801" y="2852936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3801" y="3117028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0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15361</TotalTime>
  <Words>1157</Words>
  <Application>Microsoft Office PowerPoint</Application>
  <PresentationFormat>On-screen Show (4:3)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2289</cp:revision>
  <dcterms:created xsi:type="dcterms:W3CDTF">2004-12-13T09:54:15Z</dcterms:created>
  <dcterms:modified xsi:type="dcterms:W3CDTF">2019-03-22T09:47:56Z</dcterms:modified>
</cp:coreProperties>
</file>