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4" r:id="rId9"/>
    <p:sldId id="375" r:id="rId10"/>
    <p:sldId id="376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2" d="100"/>
          <a:sy n="72" d="100"/>
        </p:scale>
        <p:origin x="28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betavl\Desktop\&#1057;&#1087;&#1086;&#1113;&#1085;&#1072;%20&#1090;&#1088;&#1075;&#1086;&#1074;&#1080;&#1085;&#1072;%20-%20&#1057;&#1074;&#1077;\04%20&#1052;&#1077;&#1076;&#1080;&#1112;&#1080;_2019\05%20&#1052;&#1072;&#1112;\za%20Graf%20I-V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VIII</c:v>
                  </c:pt>
                  <c:pt idx="1">
                    <c:v>IX</c:v>
                  </c:pt>
                  <c:pt idx="2">
                    <c:v>X</c:v>
                  </c:pt>
                  <c:pt idx="3">
                    <c:v>XI</c:v>
                  </c:pt>
                  <c:pt idx="4">
                    <c:v>XII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V</c:v>
                  </c:pt>
                  <c:pt idx="10">
                    <c:v>VI</c:v>
                  </c:pt>
                  <c:pt idx="11">
                    <c:v>VII</c:v>
                  </c:pt>
                  <c:pt idx="12">
                    <c:v>VIII</c:v>
                  </c:pt>
                </c:lvl>
                <c:lvl>
                  <c:pt idx="0">
                    <c:v>2018</c:v>
                  </c:pt>
                  <c:pt idx="5">
                    <c:v>2019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852</c:v>
                </c:pt>
                <c:pt idx="1">
                  <c:v>881</c:v>
                </c:pt>
                <c:pt idx="2">
                  <c:v>884</c:v>
                </c:pt>
                <c:pt idx="3">
                  <c:v>880</c:v>
                </c:pt>
                <c:pt idx="4">
                  <c:v>891</c:v>
                </c:pt>
                <c:pt idx="5">
                  <c:v>887</c:v>
                </c:pt>
                <c:pt idx="6">
                  <c:v>896</c:v>
                </c:pt>
                <c:pt idx="7">
                  <c:v>886</c:v>
                </c:pt>
                <c:pt idx="8">
                  <c:v>896</c:v>
                </c:pt>
                <c:pt idx="9">
                  <c:v>903</c:v>
                </c:pt>
                <c:pt idx="10">
                  <c:v>910</c:v>
                </c:pt>
                <c:pt idx="11">
                  <c:v>912</c:v>
                </c:pt>
                <c:pt idx="12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E0-4CE6-A52E-029C7D3FB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719208"/>
        <c:axId val="320005712"/>
      </c:lineChart>
      <c:catAx>
        <c:axId val="32171920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320005712"/>
        <c:crosses val="autoZero"/>
        <c:auto val="1"/>
        <c:lblAlgn val="ctr"/>
        <c:lblOffset val="100"/>
        <c:noMultiLvlLbl val="0"/>
      </c:catAx>
      <c:valAx>
        <c:axId val="320005712"/>
        <c:scaling>
          <c:orientation val="minMax"/>
          <c:max val="1000"/>
          <c:min val="600"/>
        </c:scaling>
        <c:delete val="0"/>
        <c:axPos val="l"/>
        <c:majorGridlines>
          <c:spPr>
            <a:ln w="3175"/>
          </c:spPr>
        </c:majorGridlines>
        <c:numFmt formatCode="#\ ##0" sourceLinked="0"/>
        <c:majorTickMark val="out"/>
        <c:minorTickMark val="none"/>
        <c:tickLblPos val="nextTo"/>
        <c:crossAx val="3217192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688506844975"/>
          <c:y val="5.1400687590107574E-2"/>
          <c:w val="0.6877902154122627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Avgust2019!$A$2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Avgust2019!$B$1:$N$1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Avgust2019!$B$2:$N$2</c:f>
              <c:numCache>
                <c:formatCode>General</c:formatCode>
                <c:ptCount val="13"/>
                <c:pt idx="0">
                  <c:v>392719</c:v>
                </c:pt>
                <c:pt idx="1">
                  <c:v>471811</c:v>
                </c:pt>
                <c:pt idx="2">
                  <c:v>509555</c:v>
                </c:pt>
                <c:pt idx="3">
                  <c:v>390329</c:v>
                </c:pt>
                <c:pt idx="4">
                  <c:v>389590</c:v>
                </c:pt>
                <c:pt idx="5" formatCode="0">
                  <c:v>297485</c:v>
                </c:pt>
                <c:pt idx="6" formatCode="0">
                  <c:v>375339</c:v>
                </c:pt>
                <c:pt idx="7" formatCode="0">
                  <c:v>446787</c:v>
                </c:pt>
                <c:pt idx="8" formatCode="0">
                  <c:v>420028</c:v>
                </c:pt>
                <c:pt idx="9" formatCode="0">
                  <c:v>412917</c:v>
                </c:pt>
                <c:pt idx="10" formatCode="0">
                  <c:v>395809</c:v>
                </c:pt>
                <c:pt idx="11" formatCode="0">
                  <c:v>435642</c:v>
                </c:pt>
                <c:pt idx="12" formatCode="0">
                  <c:v>353126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6-42CC-B8B1-043273299DFD}"/>
            </c:ext>
          </c:extLst>
        </c:ser>
        <c:ser>
          <c:idx val="1"/>
          <c:order val="1"/>
          <c:tx>
            <c:strRef>
              <c:f>Avgust2019!$A$3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Avgust2019!$B$1:$N$1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Avgust2019!$B$3:$N$3</c:f>
              <c:numCache>
                <c:formatCode>0</c:formatCode>
                <c:ptCount val="13"/>
                <c:pt idx="0">
                  <c:v>278026</c:v>
                </c:pt>
                <c:pt idx="1">
                  <c:v>324393</c:v>
                </c:pt>
                <c:pt idx="2">
                  <c:v>354484</c:v>
                </c:pt>
                <c:pt idx="3">
                  <c:v>329697</c:v>
                </c:pt>
                <c:pt idx="4">
                  <c:v>284778</c:v>
                </c:pt>
                <c:pt idx="5">
                  <c:v>270015</c:v>
                </c:pt>
                <c:pt idx="6">
                  <c:v>293991</c:v>
                </c:pt>
                <c:pt idx="7">
                  <c:v>314122</c:v>
                </c:pt>
                <c:pt idx="8">
                  <c:v>309903</c:v>
                </c:pt>
                <c:pt idx="9">
                  <c:v>309126</c:v>
                </c:pt>
                <c:pt idx="10">
                  <c:v>310087</c:v>
                </c:pt>
                <c:pt idx="11">
                  <c:v>341855</c:v>
                </c:pt>
                <c:pt idx="12">
                  <c:v>241856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6-42CC-B8B1-04327329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72160"/>
        <c:axId val="54573696"/>
      </c:lineChart>
      <c:catAx>
        <c:axId val="5457216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317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73696"/>
        <c:crosses val="autoZero"/>
        <c:auto val="1"/>
        <c:lblAlgn val="ctr"/>
        <c:lblOffset val="100"/>
        <c:noMultiLvlLbl val="0"/>
      </c:catAx>
      <c:valAx>
        <c:axId val="545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7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9269821002101"/>
          <c:y val="0.42424171726008997"/>
          <c:w val="0.14079288737556453"/>
          <c:h val="0.1515162119886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0.01472</cdr:x>
      <cdr:y>0.7447</cdr:y>
    </cdr:from>
    <cdr:to>
      <cdr:x>1</cdr:x>
      <cdr:y>0.91275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310" y="2042848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9/20/2019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</a:t>
            </a:r>
            <a:r>
              <a:rPr lang="sr-Latn-BA" dirty="0" smtClean="0"/>
              <a:t>5</a:t>
            </a:r>
            <a:r>
              <a:rPr lang="ru-RU" dirty="0" smtClean="0"/>
              <a:t>,</a:t>
            </a:r>
            <a:r>
              <a:rPr lang="sr-Latn-BA" dirty="0" smtClean="0"/>
              <a:t>8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</a:t>
            </a:r>
            <a:r>
              <a:rPr lang="sr-Latn-BA" dirty="0" smtClean="0"/>
              <a:t>3</a:t>
            </a:r>
            <a:r>
              <a:rPr lang="ru-RU" dirty="0" smtClean="0"/>
              <a:t>,</a:t>
            </a:r>
            <a:r>
              <a:rPr lang="sr-Latn-BA" dirty="0" smtClean="0"/>
              <a:t>5</a:t>
            </a:r>
            <a:r>
              <a:rPr lang="ru-RU" dirty="0" smtClean="0"/>
              <a:t>% и Хрватска са 11,</a:t>
            </a:r>
            <a:r>
              <a:rPr lang="sr-Latn-BA" dirty="0" smtClean="0"/>
              <a:t>5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8</a:t>
            </a:r>
            <a:r>
              <a:rPr lang="ru-RU" dirty="0" smtClean="0"/>
              <a:t>,</a:t>
            </a:r>
            <a:r>
              <a:rPr lang="sr-Latn-BA" dirty="0" smtClean="0"/>
              <a:t>4</a:t>
            </a:r>
            <a:r>
              <a:rPr lang="ru-RU" dirty="0" smtClean="0"/>
              <a:t>%, Италија са 14,</a:t>
            </a:r>
            <a:r>
              <a:rPr lang="sr-Latn-BA" dirty="0" smtClean="0"/>
              <a:t>4</a:t>
            </a:r>
            <a:r>
              <a:rPr lang="ru-RU" dirty="0" smtClean="0"/>
              <a:t>% и Њемачка са 9,3%.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 и износи </a:t>
            </a:r>
            <a:r>
              <a:rPr lang="sr-Latn-BA" dirty="0" smtClean="0"/>
              <a:t>521</a:t>
            </a:r>
            <a:r>
              <a:rPr lang="en-US" dirty="0" smtClean="0"/>
              <a:t>,</a:t>
            </a:r>
            <a:r>
              <a:rPr lang="sr-Latn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Народном Републиком Кином, 3</a:t>
            </a:r>
            <a:r>
              <a:rPr lang="ru-RU" dirty="0" smtClean="0"/>
              <a:t>,</a:t>
            </a:r>
            <a:r>
              <a:rPr lang="sr-Latn-BA" dirty="0" smtClean="0"/>
              <a:t>1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1 милијарду и </a:t>
            </a:r>
            <a:r>
              <a:rPr lang="sr-Latn-BA" baseline="0" dirty="0" smtClean="0"/>
              <a:t>750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1 милијарда и </a:t>
            </a:r>
            <a:r>
              <a:rPr lang="sr-Latn-BA" baseline="0" dirty="0" smtClean="0"/>
              <a:t>773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328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августу 2019.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910 КМ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износила 1 414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плата након опорезивања исплаћена у августу 2019.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6,8%, а реално за 6,7%, док је у односу на јул 2019. номинално мања за 0,1%, а реално већа за 0,2%.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августу 2019.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1 403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августу 2019.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628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август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29,0%,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,0% 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Административне и помоћне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18,9%.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истом периоду смањење плате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 забиљежено је једино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2,8%.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у односу на јул 2019. године у просјеку су ниже за 0,3%, док су у односу на исти мјесец претходне године у просјеку више за 0,1%.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на годишњем нивоу забиљежене су у шест, ниже цијене у три, док су цијене у три одјељка остале непромијењене.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раст цијена у августу 2019. године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5,6% усљед виших цијена цигарета од 7,6%,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2,9% усљед виших цијена у групама Плин од 12,3% и Услуге одвожења смећа од 9,7%. У одјељку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повећање на годишњем нивоу износи 1,5% због виших цијена у групама Трајна добра за унутрашњу и вањску рекреацију од 5,6% и Пакет аранжмани од 5,2%, док су више цијене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0,7% забиљежене због раста у групи Фармацеутски производи од 1,1%. Више цијене у августу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0,6%, усљед виших цијена угоститељских услуга од 0,7%,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0,4%, усљед виших цијена у групама Хљеб и житарице од 3,4%.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покућство, Комуникације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пад цијена у августу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13,2% због сезонских снижења конфекције и обуће током године,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1,7% усљед нижих цијена у групама Осигурање од 5,1% и Лични предмети од 3,6%, те у одјељку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 усљед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нижих цијена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 возила и Бицикли од 4,3%.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августу 2019. године у поређењу са јулом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1,5%.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7,6%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1,7%,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од 0,1%.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августу 2019. године у поређењу са истим мјесецом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2,8%.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24,9%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5,9%, док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забиљжен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3,5%.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мањи је за 0,5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мањи за 0,9%.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исти период прошле године мањи је за 0,1%.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8,1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пад од 0,8%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5,7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RS" baseline="0" dirty="0" smtClean="0"/>
              <a:t> - август</a:t>
            </a:r>
            <a:r>
              <a:rPr lang="sr-Cyrl-BA" baseline="0" dirty="0" smtClean="0"/>
              <a:t> </a:t>
            </a:r>
            <a:r>
              <a:rPr lang="ru-RU" dirty="0" smtClean="0"/>
              <a:t>2019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RS" b="0" dirty="0" smtClean="0"/>
              <a:t>5 милијарди и </a:t>
            </a:r>
            <a:r>
              <a:rPr lang="sr-Cyrl-BA" b="0" dirty="0" smtClean="0"/>
              <a:t>528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RS" dirty="0" smtClean="0"/>
              <a:t>2 милијарде и </a:t>
            </a:r>
            <a:r>
              <a:rPr lang="sr-Cyrl-BA" dirty="0" smtClean="0"/>
              <a:t>391</a:t>
            </a:r>
            <a:r>
              <a:rPr lang="sr-Latn-BA" dirty="0" smtClean="0"/>
              <a:t> </a:t>
            </a:r>
            <a:r>
              <a:rPr lang="sr-Cyrl-BA" dirty="0" smtClean="0"/>
              <a:t>милион </a:t>
            </a:r>
            <a:r>
              <a:rPr lang="ru-RU" dirty="0" smtClean="0"/>
              <a:t>КМ, а на увоз 3 милијарде</a:t>
            </a:r>
            <a:r>
              <a:rPr lang="ru-RU" baseline="0" dirty="0" smtClean="0"/>
              <a:t> и </a:t>
            </a:r>
            <a:r>
              <a:rPr lang="sr-Cyrl-BA" dirty="0" smtClean="0"/>
              <a:t>137</a:t>
            </a:r>
            <a:r>
              <a:rPr lang="sr-Latn-BA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би</a:t>
            </a:r>
            <a:r>
              <a:rPr lang="sr-Cyrl-BA" dirty="0" smtClean="0"/>
              <a:t>о</a:t>
            </a:r>
            <a:r>
              <a:rPr lang="ru-RU" dirty="0" smtClean="0"/>
              <a:t> је 76,</a:t>
            </a:r>
            <a:r>
              <a:rPr lang="sr-Cyrl-BA" dirty="0" smtClean="0"/>
              <a:t>2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46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август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2019. године </a:t>
            </a:r>
            <a:r>
              <a:rPr lang="sr-Cyrl-RS" dirty="0" smtClean="0"/>
              <a:t>смањен</a:t>
            </a:r>
            <a:r>
              <a:rPr lang="ru-RU" dirty="0" smtClean="0"/>
              <a:t> је за</a:t>
            </a:r>
            <a:r>
              <a:rPr lang="ru-RU" baseline="0" dirty="0" smtClean="0"/>
              <a:t> </a:t>
            </a:r>
            <a:r>
              <a:rPr lang="sr-Cyrl-BA" baseline="0" dirty="0" smtClean="0"/>
              <a:t>29</a:t>
            </a:r>
            <a:r>
              <a:rPr lang="ru-RU" dirty="0" smtClean="0"/>
              <a:t>,</a:t>
            </a:r>
            <a:r>
              <a:rPr lang="sr-Cyrl-RS" dirty="0" smtClean="0"/>
              <a:t>3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август </a:t>
            </a:r>
            <a:r>
              <a:rPr lang="ru-RU" dirty="0" smtClean="0"/>
              <a:t>2018. године смањен за </a:t>
            </a:r>
            <a:r>
              <a:rPr lang="sr-Cyrl-RS" dirty="0" smtClean="0"/>
              <a:t>13</a:t>
            </a:r>
            <a:r>
              <a:rPr lang="ru-RU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%. Увоз је у </a:t>
            </a:r>
            <a:r>
              <a:rPr lang="sr-Cyrl-RS" baseline="0" dirty="0" smtClean="0"/>
              <a:t>августу</a:t>
            </a:r>
            <a:r>
              <a:rPr lang="sr-Cyrl-BA" baseline="0" dirty="0" smtClean="0"/>
              <a:t>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2019. године смањен за </a:t>
            </a:r>
            <a:r>
              <a:rPr lang="sr-Cyrl-BA" dirty="0" smtClean="0"/>
              <a:t>1</a:t>
            </a:r>
            <a:r>
              <a:rPr lang="en-US" dirty="0" smtClean="0"/>
              <a:t>8</a:t>
            </a:r>
            <a:r>
              <a:rPr lang="sr-Cyrl-BA" dirty="0" smtClean="0"/>
              <a:t>,</a:t>
            </a:r>
            <a:r>
              <a:rPr lang="en-US" dirty="0" smtClean="0"/>
              <a:t>9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август </a:t>
            </a:r>
            <a:r>
              <a:rPr lang="ru-RU" dirty="0" smtClean="0"/>
              <a:t>2018. године смањен за </a:t>
            </a:r>
            <a:r>
              <a:rPr lang="sr-Cyrl-BA" dirty="0" smtClean="0"/>
              <a:t>1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1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2019.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BA" dirty="0" smtClean="0"/>
              <a:t>,</a:t>
            </a:r>
            <a:r>
              <a:rPr lang="en-US" dirty="0" smtClean="0"/>
              <a:t>0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sr-Latn-BA" dirty="0" smtClean="0"/>
              <a:t>1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6</a:t>
            </a:r>
            <a:r>
              <a:rPr lang="sr-Cyrl-BA" dirty="0" smtClean="0"/>
              <a:t>,</a:t>
            </a:r>
            <a:r>
              <a:rPr lang="sr-Latn-BA" dirty="0" smtClean="0"/>
              <a:t>0</a:t>
            </a:r>
            <a:r>
              <a:rPr lang="sr-Cyrl-BA" dirty="0" smtClean="0"/>
              <a:t>%.</a:t>
            </a:r>
            <a:r>
              <a:rPr lang="sr-Cyrl-BA" baseline="0" dirty="0" smtClean="0"/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sr-Latn-BA" baseline="0" dirty="0" smtClean="0"/>
              <a:t/>
            </a:r>
            <a:br>
              <a:rPr lang="sr-Latn-BA" baseline="0" dirty="0" smtClean="0"/>
            </a:br>
            <a:r>
              <a:rPr lang="ru-RU" dirty="0" smtClean="0"/>
              <a:t>У структури увоза, највише учествују </a:t>
            </a:r>
            <a:r>
              <a:rPr lang="sr-Cyrl-RS" dirty="0" smtClean="0"/>
              <a:t>лијекови </a:t>
            </a:r>
            <a:r>
              <a:rPr lang="sr-Cyrl-BA" baseline="0" dirty="0" smtClean="0"/>
              <a:t>3</a:t>
            </a:r>
            <a:r>
              <a:rPr lang="sr-Cyrl-BA" dirty="0" smtClean="0"/>
              <a:t>,</a:t>
            </a:r>
            <a:r>
              <a:rPr lang="sr-Latn-BA" dirty="0" smtClean="0"/>
              <a:t>8</a:t>
            </a:r>
            <a:r>
              <a:rPr lang="sr-Cyrl-BA" dirty="0" smtClean="0"/>
              <a:t>%, потом слиједе</a:t>
            </a:r>
            <a:r>
              <a:rPr lang="sr-Cyrl-BA" baseline="0" dirty="0" smtClean="0"/>
              <a:t> нафтна уља и уља добијена од битуменских минерала </a:t>
            </a:r>
            <a:r>
              <a:rPr lang="sr-Cyrl-BA" dirty="0" smtClean="0"/>
              <a:t>3,</a:t>
            </a:r>
            <a:r>
              <a:rPr lang="sr-Latn-BA" dirty="0" smtClean="0"/>
              <a:t>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</a:t>
            </a:r>
            <a:r>
              <a:rPr lang="sr-Latn-BA" dirty="0" smtClean="0"/>
              <a:t>0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223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Проф. др Јасмин Комић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в. д. директора Републичког 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160850" y="1341438"/>
            <a:ext cx="35573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септембар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 - АВГУСТ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Италија       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379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323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    11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276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578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милион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14,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451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Њемачка       9,3%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293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6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септембар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након опорезивања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910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1 414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972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након опорезивања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89322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50599531"/>
              </p:ext>
            </p:extLst>
          </p:nvPr>
        </p:nvGraphicFramePr>
        <p:xfrm>
          <a:off x="2761932" y="10859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VIII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2019/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VIII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2018)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Алкохолна пића и дуван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5,6%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</a:rPr>
              <a:t>Становање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2,9%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13,2%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Остала добра и услуге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1,7%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Десезонирана индустријска 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производња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VIII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/VII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VIII 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/ 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VIII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Latn-BA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7054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ИНДУСТРИЈСКЕ ПРОИЗВОДЊЕ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VIII 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/VII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9.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мањи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321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АВГУСТ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милијарди и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528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 милијарде и 391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 милијарде и 137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 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3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074948" y="5229200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912913" y="4530229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292080" y="4563671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2019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948264" y="1127005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105421"/>
              </p:ext>
            </p:extLst>
          </p:nvPr>
        </p:nvGraphicFramePr>
        <p:xfrm>
          <a:off x="2300288" y="1260840"/>
          <a:ext cx="5514974" cy="340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542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15592</TotalTime>
  <Words>1141</Words>
  <Application>Microsoft Office PowerPoint</Application>
  <PresentationFormat>On-screen Show (4:3)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Ognjen Ignjic</cp:lastModifiedBy>
  <cp:revision>2301</cp:revision>
  <dcterms:created xsi:type="dcterms:W3CDTF">2004-12-13T09:54:15Z</dcterms:created>
  <dcterms:modified xsi:type="dcterms:W3CDTF">2019-09-20T13:09:06Z</dcterms:modified>
</cp:coreProperties>
</file>