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</c:lvl>
                <c:lvl>
                  <c:pt idx="0">
                    <c:v>2018</c:v>
                  </c:pt>
                  <c:pt idx="11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841</c:v>
                </c:pt>
                <c:pt idx="1">
                  <c:v>840</c:v>
                </c:pt>
                <c:pt idx="2">
                  <c:v>840</c:v>
                </c:pt>
                <c:pt idx="3">
                  <c:v>847</c:v>
                </c:pt>
                <c:pt idx="4">
                  <c:v>849</c:v>
                </c:pt>
                <c:pt idx="5">
                  <c:v>848</c:v>
                </c:pt>
                <c:pt idx="6">
                  <c:v>852</c:v>
                </c:pt>
                <c:pt idx="7">
                  <c:v>881</c:v>
                </c:pt>
                <c:pt idx="8">
                  <c:v>884</c:v>
                </c:pt>
                <c:pt idx="9">
                  <c:v>880</c:v>
                </c:pt>
                <c:pt idx="10">
                  <c:v>891</c:v>
                </c:pt>
                <c:pt idx="11">
                  <c:v>887</c:v>
                </c:pt>
                <c:pt idx="12">
                  <c:v>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FA-41CA-AFB9-00C08E2E5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668600"/>
        <c:axId val="252668992"/>
      </c:lineChart>
      <c:catAx>
        <c:axId val="25266860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52668992"/>
        <c:crosses val="autoZero"/>
        <c:auto val="1"/>
        <c:lblAlgn val="ctr"/>
        <c:lblOffset val="100"/>
        <c:noMultiLvlLbl val="0"/>
      </c:catAx>
      <c:valAx>
        <c:axId val="252668992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crossAx val="252668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zaJan2019!$A$2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zaJan2019!$B$1:$N$1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zaJan2019!$B$2:$N$2</c:f>
              <c:numCache>
                <c:formatCode>General</c:formatCode>
                <c:ptCount val="13"/>
                <c:pt idx="0">
                  <c:v>400944</c:v>
                </c:pt>
                <c:pt idx="1">
                  <c:v>507433</c:v>
                </c:pt>
                <c:pt idx="2">
                  <c:v>394871</c:v>
                </c:pt>
                <c:pt idx="3">
                  <c:v>479136</c:v>
                </c:pt>
                <c:pt idx="4">
                  <c:v>453051</c:v>
                </c:pt>
                <c:pt idx="5">
                  <c:v>543987</c:v>
                </c:pt>
                <c:pt idx="6">
                  <c:v>392704</c:v>
                </c:pt>
                <c:pt idx="7">
                  <c:v>469146</c:v>
                </c:pt>
                <c:pt idx="8">
                  <c:v>506626</c:v>
                </c:pt>
                <c:pt idx="9">
                  <c:v>390329</c:v>
                </c:pt>
                <c:pt idx="10">
                  <c:v>389573</c:v>
                </c:pt>
                <c:pt idx="11">
                  <c:v>297485</c:v>
                </c:pt>
                <c:pt idx="12">
                  <c:v>375770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1-4306-8C36-69B7EE6AF290}"/>
            </c:ext>
          </c:extLst>
        </c:ser>
        <c:ser>
          <c:idx val="1"/>
          <c:order val="1"/>
          <c:tx>
            <c:strRef>
              <c:f>zaJan2019!$A$3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zaJan2019!$B$1:$N$1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zaJan2019!$B$3:$N$3</c:f>
              <c:numCache>
                <c:formatCode>0</c:formatCode>
                <c:ptCount val="13"/>
                <c:pt idx="0">
                  <c:v>292922</c:v>
                </c:pt>
                <c:pt idx="1">
                  <c:v>298240</c:v>
                </c:pt>
                <c:pt idx="2">
                  <c:v>295267</c:v>
                </c:pt>
                <c:pt idx="3">
                  <c:v>311123</c:v>
                </c:pt>
                <c:pt idx="4">
                  <c:v>335550</c:v>
                </c:pt>
                <c:pt idx="5">
                  <c:v>345725</c:v>
                </c:pt>
                <c:pt idx="6">
                  <c:v>278026</c:v>
                </c:pt>
                <c:pt idx="7">
                  <c:v>324393</c:v>
                </c:pt>
                <c:pt idx="8">
                  <c:v>354149</c:v>
                </c:pt>
                <c:pt idx="9">
                  <c:v>329572</c:v>
                </c:pt>
                <c:pt idx="10">
                  <c:v>284580</c:v>
                </c:pt>
                <c:pt idx="11">
                  <c:v>269823</c:v>
                </c:pt>
                <c:pt idx="12">
                  <c:v>293866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1-4306-8C36-69B7EE6AF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72160"/>
        <c:axId val="54573696"/>
      </c:lineChart>
      <c:catAx>
        <c:axId val="5457216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54573696"/>
        <c:crosses val="autoZero"/>
        <c:auto val="1"/>
        <c:lblAlgn val="ctr"/>
        <c:lblOffset val="100"/>
        <c:noMultiLvlLbl val="0"/>
      </c:catAx>
      <c:valAx>
        <c:axId val="5457369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crossAx val="5457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0.01472</cdr:x>
      <cdr:y>0.75273</cdr:y>
    </cdr:from>
    <cdr:to>
      <cdr:x>1</cdr:x>
      <cdr:y>0.92079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10" y="2064896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16,3%, затим Хрватска са </a:t>
            </a:r>
            <a:r>
              <a:rPr lang="sr-Cyrl-BA" dirty="0" smtClean="0"/>
              <a:t>11</a:t>
            </a:r>
            <a:r>
              <a:rPr lang="ru-RU" dirty="0" smtClean="0"/>
              <a:t>,8% и Србија са 11,2%.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,0%, Италија са 12,8% и Њемачка са 9,1%.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803</a:t>
            </a:r>
            <a:r>
              <a:rPr lang="en-US" dirty="0" smtClean="0"/>
              <a:t>,</a:t>
            </a:r>
            <a:r>
              <a:rPr lang="sr-Cyrl-BA" dirty="0" smtClean="0"/>
              <a:t>5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,2%.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428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375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2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фебруару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896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1 391 КМ. Просјечна плата након опорезивања исплаћена у фебруару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6,5%, док је у односу на јануар 2019. номинално већа за 1,0%.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фебруару 2019.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1 378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фебруару 2019.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C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617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фебруар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22,0%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Остале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19,4%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истом периоду, 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једино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фебруару 2019. године у односу на претходни мјесец, у просјеку су више за 0,5%, док су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фебруар 20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 у просјеку више за 0,8%.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су ниже цијене забиљежене у четири одјељка.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фебруару 2019. године у односу на фебруар 2018.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(4,1%)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гдје се највећи проценат односи на групу Дуван 6,4% и посљедица је повећања акциза на дуван и дуванске производе, затим слиједи одјељак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(2,9%) због виших цијена појединих лијекова у групи Фармацеутски производи од 4,7%. </a:t>
            </a: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(12,1%) усљед акцијских цијена и сезонских снижења у обје групе, Одјећа 11,2% и Обућа 14,2%,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(1,7%) у којем су ниже цијене забиљежене у групи Остале личне ствари 5,6%.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фебруару 2019. године у поређењу са јануаром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2,1%.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20,0%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2,7%,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0,9%.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фебруару 2019. године у поређењу са истим мјесецом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мања је за 11,7%.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13,1%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15,2%,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раст од 3,1%.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0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 за 0,7%.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0,4%. 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је 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9,7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0,4%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4,8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фебруар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1 милијарде и </a:t>
            </a:r>
            <a:r>
              <a:rPr lang="sr-Cyrl-BA" b="0" dirty="0" smtClean="0"/>
              <a:t>237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564</a:t>
            </a:r>
            <a:r>
              <a:rPr lang="sr-Latn-BA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sr-Cyrl-BA" dirty="0" smtClean="0"/>
              <a:t>673</a:t>
            </a:r>
            <a:r>
              <a:rPr lang="sr-Latn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83,</a:t>
            </a:r>
            <a:r>
              <a:rPr lang="sr-Cyrl-BA" dirty="0" smtClean="0"/>
              <a:t>7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065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фебруару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2019. године </a:t>
            </a:r>
            <a:r>
              <a:rPr lang="sr-Cyrl-RS" dirty="0" smtClean="0"/>
              <a:t>повећан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sr-Cyrl-BA" baseline="0" dirty="0" smtClean="0"/>
              <a:t>8</a:t>
            </a:r>
            <a:r>
              <a:rPr lang="ru-RU" dirty="0" smtClean="0"/>
              <a:t>,</a:t>
            </a:r>
            <a:r>
              <a:rPr lang="sr-Cyrl-RS" dirty="0" smtClean="0"/>
              <a:t>9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фебруар </a:t>
            </a:r>
            <a:r>
              <a:rPr lang="ru-RU" dirty="0" smtClean="0"/>
              <a:t>2018. године повећан за </a:t>
            </a:r>
            <a:r>
              <a:rPr lang="sr-Cyrl-RS" dirty="0" smtClean="0"/>
              <a:t>0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2019. године повећан за </a:t>
            </a:r>
            <a:r>
              <a:rPr lang="sr-Cyrl-BA" dirty="0" smtClean="0"/>
              <a:t>26,3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фебруар </a:t>
            </a:r>
            <a:r>
              <a:rPr lang="ru-RU" dirty="0" smtClean="0"/>
              <a:t>2018. године смањен за </a:t>
            </a:r>
            <a:r>
              <a:rPr lang="sr-Cyrl-BA" dirty="0" smtClean="0"/>
              <a:t>6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BA" dirty="0" smtClean="0"/>
              <a:t>,</a:t>
            </a:r>
            <a:r>
              <a:rPr lang="sr-Cyrl-RS" dirty="0" smtClean="0"/>
              <a:t>1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Cyrl-RS" dirty="0" smtClean="0"/>
              <a:t>7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5</a:t>
            </a:r>
            <a:r>
              <a:rPr lang="sr-Cyrl-BA" dirty="0" smtClean="0"/>
              <a:t>,</a:t>
            </a:r>
            <a:r>
              <a:rPr lang="sr-Cyrl-RS" dirty="0" smtClean="0"/>
              <a:t>9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4</a:t>
            </a:r>
            <a:r>
              <a:rPr lang="sr-Cyrl-BA" dirty="0" smtClean="0"/>
              <a:t>,</a:t>
            </a:r>
            <a:r>
              <a:rPr lang="sr-Cyrl-RS" dirty="0" smtClean="0"/>
              <a:t>2</a:t>
            </a:r>
            <a:r>
              <a:rPr lang="sr-Cyrl-BA" dirty="0" smtClean="0"/>
              <a:t>%, потом слиједи електрична енергија 3,</a:t>
            </a:r>
            <a:r>
              <a:rPr lang="sr-Cyrl-RS" dirty="0" smtClean="0"/>
              <a:t>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sr-Cyrl-RS" dirty="0" smtClean="0"/>
              <a:t>5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73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Проф. др Јасмин Комић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48962" y="1341438"/>
            <a:ext cx="258115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март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 - ФЕБРУАР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Италија        16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,3%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односно 92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11,8%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67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          11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,2%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63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18,0%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121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12,8%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86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Њемачка       9,1%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61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6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март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након опорезивања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96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1 391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након опорезивања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89322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94144666"/>
              </p:ext>
            </p:extLst>
          </p:nvPr>
        </p:nvGraphicFramePr>
        <p:xfrm>
          <a:off x="2751531" y="11588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Алкохолна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4,1%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Здравство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2,9%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12,1%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1,7%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Десезонирана индустријска 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II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endParaRPr lang="sr-Cyrl-C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II 20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/II</a:t>
            </a:r>
            <a:r>
              <a:rPr lang="sr-Cyrl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4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мања </a:t>
            </a:r>
            <a:r>
              <a:rPr lang="sr-Cyrl-BA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11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Cyrl-BA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705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II 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 I</a:t>
            </a:r>
            <a:r>
              <a:rPr lang="sr-Cyrl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II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440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ФЕБРУАР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1 милијарда и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237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564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673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74948" y="5229200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491880" y="4692527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868144" y="4799279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359005" y="885008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73237"/>
              </p:ext>
            </p:extLst>
          </p:nvPr>
        </p:nvGraphicFramePr>
        <p:xfrm>
          <a:off x="2411760" y="1140943"/>
          <a:ext cx="5945583" cy="370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0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15352</TotalTime>
  <Words>1135</Words>
  <Application>Microsoft Office PowerPoint</Application>
  <PresentationFormat>On-screen Show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2286</cp:revision>
  <dcterms:created xsi:type="dcterms:W3CDTF">2004-12-13T09:54:15Z</dcterms:created>
  <dcterms:modified xsi:type="dcterms:W3CDTF">2019-03-22T09:10:28Z</dcterms:modified>
</cp:coreProperties>
</file>