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03" r:id="rId4"/>
    <p:sldId id="265" r:id="rId5"/>
    <p:sldId id="266" r:id="rId6"/>
    <p:sldId id="369" r:id="rId7"/>
    <p:sldId id="370" r:id="rId8"/>
    <p:sldId id="371" r:id="rId9"/>
    <p:sldId id="372" r:id="rId10"/>
    <p:sldId id="373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72" d="100"/>
          <a:sy n="72" d="100"/>
        </p:scale>
        <p:origin x="28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mbetavl\Desktop\&#1057;&#1087;&#1086;&#1113;&#1085;&#1072;%20&#1090;&#1088;&#1075;&#1086;&#1074;&#1080;&#1085;&#1072;%20-%20&#1057;&#1074;&#1077;\04%20&#1052;&#1077;&#1076;&#1080;&#1112;&#1080;_2019\05%20&#1052;&#1072;&#1112;\za%20Graf%20I-V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</c:v>
                  </c:pt>
                  <c:pt idx="1">
                    <c:v>VI</c:v>
                  </c:pt>
                  <c:pt idx="2">
                    <c:v>VII</c:v>
                  </c:pt>
                  <c:pt idx="3">
                    <c:v>VIII</c:v>
                  </c:pt>
                  <c:pt idx="4">
                    <c:v>IX</c:v>
                  </c:pt>
                  <c:pt idx="5">
                    <c:v>X</c:v>
                  </c:pt>
                  <c:pt idx="6">
                    <c:v>XI</c:v>
                  </c:pt>
                  <c:pt idx="7">
                    <c:v>XII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V</c:v>
                  </c:pt>
                </c:lvl>
                <c:lvl>
                  <c:pt idx="0">
                    <c:v>2018</c:v>
                  </c:pt>
                  <c:pt idx="8">
                    <c:v>2019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847</c:v>
                </c:pt>
                <c:pt idx="1">
                  <c:v>849</c:v>
                </c:pt>
                <c:pt idx="2">
                  <c:v>848</c:v>
                </c:pt>
                <c:pt idx="3">
                  <c:v>852</c:v>
                </c:pt>
                <c:pt idx="4">
                  <c:v>881</c:v>
                </c:pt>
                <c:pt idx="5">
                  <c:v>884</c:v>
                </c:pt>
                <c:pt idx="6">
                  <c:v>880</c:v>
                </c:pt>
                <c:pt idx="7">
                  <c:v>891</c:v>
                </c:pt>
                <c:pt idx="8">
                  <c:v>887</c:v>
                </c:pt>
                <c:pt idx="9">
                  <c:v>896</c:v>
                </c:pt>
                <c:pt idx="10">
                  <c:v>886</c:v>
                </c:pt>
                <c:pt idx="11">
                  <c:v>896</c:v>
                </c:pt>
                <c:pt idx="12">
                  <c:v>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3D-42A8-8FB2-BE592A40B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552160"/>
        <c:axId val="256552552"/>
      </c:lineChart>
      <c:catAx>
        <c:axId val="256552160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256552552"/>
        <c:crosses val="autoZero"/>
        <c:auto val="1"/>
        <c:lblAlgn val="ctr"/>
        <c:lblOffset val="100"/>
        <c:noMultiLvlLbl val="0"/>
      </c:catAx>
      <c:valAx>
        <c:axId val="256552552"/>
        <c:scaling>
          <c:orientation val="minMax"/>
          <c:max val="1000"/>
          <c:min val="600"/>
        </c:scaling>
        <c:delete val="0"/>
        <c:axPos val="l"/>
        <c:majorGridlines>
          <c:spPr>
            <a:ln w="3175"/>
          </c:spPr>
        </c:majorGridlines>
        <c:numFmt formatCode="#\ ##0" sourceLinked="0"/>
        <c:majorTickMark val="out"/>
        <c:minorTickMark val="none"/>
        <c:tickLblPos val="nextTo"/>
        <c:crossAx val="2565521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2688506844975"/>
          <c:y val="5.1400687590107574E-2"/>
          <c:w val="0.68779021541226271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'Maj2019'!$A$2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'Maj2019'!$B$1:$N$1</c:f>
              <c:strCache>
                <c:ptCount val="1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  <c:pt idx="3">
                  <c:v>VIII</c:v>
                </c:pt>
                <c:pt idx="4">
                  <c:v>IX</c:v>
                </c:pt>
                <c:pt idx="5">
                  <c:v>X</c:v>
                </c:pt>
                <c:pt idx="6">
                  <c:v>XI</c:v>
                </c:pt>
                <c:pt idx="7">
                  <c:v>XII</c:v>
                </c:pt>
                <c:pt idx="8">
                  <c:v>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V</c:v>
                </c:pt>
              </c:strCache>
            </c:strRef>
          </c:cat>
          <c:val>
            <c:numRef>
              <c:f>'Maj2019'!$B$2:$N$2</c:f>
              <c:numCache>
                <c:formatCode>General</c:formatCode>
                <c:ptCount val="13"/>
                <c:pt idx="0">
                  <c:v>479136</c:v>
                </c:pt>
                <c:pt idx="1">
                  <c:v>453051</c:v>
                </c:pt>
                <c:pt idx="2">
                  <c:v>543987</c:v>
                </c:pt>
                <c:pt idx="3">
                  <c:v>392704</c:v>
                </c:pt>
                <c:pt idx="4">
                  <c:v>469146</c:v>
                </c:pt>
                <c:pt idx="5">
                  <c:v>506626</c:v>
                </c:pt>
                <c:pt idx="6">
                  <c:v>390329</c:v>
                </c:pt>
                <c:pt idx="7">
                  <c:v>389573</c:v>
                </c:pt>
                <c:pt idx="8" formatCode="0">
                  <c:v>297398.14349000138</c:v>
                </c:pt>
                <c:pt idx="9" formatCode="0">
                  <c:v>375202.57623999863</c:v>
                </c:pt>
                <c:pt idx="10" formatCode="0">
                  <c:v>447072.28891000216</c:v>
                </c:pt>
                <c:pt idx="11" formatCode="0">
                  <c:v>420586.91376000206</c:v>
                </c:pt>
                <c:pt idx="12" formatCode="0">
                  <c:v>413282.75956000068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B6-42CC-B8B1-043273299DFD}"/>
            </c:ext>
          </c:extLst>
        </c:ser>
        <c:ser>
          <c:idx val="1"/>
          <c:order val="1"/>
          <c:tx>
            <c:strRef>
              <c:f>'Maj2019'!$A$3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'Maj2019'!$B$1:$N$1</c:f>
              <c:strCache>
                <c:ptCount val="1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  <c:pt idx="3">
                  <c:v>VIII</c:v>
                </c:pt>
                <c:pt idx="4">
                  <c:v>IX</c:v>
                </c:pt>
                <c:pt idx="5">
                  <c:v>X</c:v>
                </c:pt>
                <c:pt idx="6">
                  <c:v>XI</c:v>
                </c:pt>
                <c:pt idx="7">
                  <c:v>XII</c:v>
                </c:pt>
                <c:pt idx="8">
                  <c:v>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V</c:v>
                </c:pt>
              </c:strCache>
            </c:strRef>
          </c:cat>
          <c:val>
            <c:numRef>
              <c:f>'Maj2019'!$B$3:$N$3</c:f>
              <c:numCache>
                <c:formatCode>0</c:formatCode>
                <c:ptCount val="13"/>
                <c:pt idx="0">
                  <c:v>311123</c:v>
                </c:pt>
                <c:pt idx="1">
                  <c:v>335550</c:v>
                </c:pt>
                <c:pt idx="2">
                  <c:v>345725</c:v>
                </c:pt>
                <c:pt idx="3">
                  <c:v>278026</c:v>
                </c:pt>
                <c:pt idx="4">
                  <c:v>324393</c:v>
                </c:pt>
                <c:pt idx="5">
                  <c:v>354149</c:v>
                </c:pt>
                <c:pt idx="6">
                  <c:v>329572</c:v>
                </c:pt>
                <c:pt idx="7">
                  <c:v>284580</c:v>
                </c:pt>
                <c:pt idx="8">
                  <c:v>269909.98962999991</c:v>
                </c:pt>
                <c:pt idx="9">
                  <c:v>293888.18068000022</c:v>
                </c:pt>
                <c:pt idx="10">
                  <c:v>314026.10072999983</c:v>
                </c:pt>
                <c:pt idx="11">
                  <c:v>309937.55463999999</c:v>
                </c:pt>
                <c:pt idx="12">
                  <c:v>309047.22158999974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B6-42CC-B8B1-04327329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72160"/>
        <c:axId val="54573696"/>
      </c:lineChart>
      <c:catAx>
        <c:axId val="54572160"/>
        <c:scaling>
          <c:orientation val="minMax"/>
        </c:scaling>
        <c:delete val="0"/>
        <c:axPos val="b"/>
        <c:minorGridlines>
          <c:spPr>
            <a:ln w="317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4573696"/>
        <c:crosses val="autoZero"/>
        <c:auto val="1"/>
        <c:lblAlgn val="ctr"/>
        <c:lblOffset val="100"/>
        <c:noMultiLvlLbl val="0"/>
      </c:catAx>
      <c:valAx>
        <c:axId val="5457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457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479269821002101"/>
          <c:y val="0.42424171726008997"/>
          <c:w val="0.14079288737556453"/>
          <c:h val="0.15151621198865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0.01472</cdr:x>
      <cdr:y>0.74977</cdr:y>
    </cdr:from>
    <cdr:to>
      <cdr:x>1</cdr:x>
      <cdr:y>0.91782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7310" y="2056765"/>
          <a:ext cx="4504690" cy="461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21-Jun-19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мај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16,1%, затим Србија са </a:t>
            </a:r>
            <a:r>
              <a:rPr lang="sr-Cyrl-BA" dirty="0" smtClean="0"/>
              <a:t>12</a:t>
            </a:r>
            <a:r>
              <a:rPr lang="ru-RU" dirty="0" smtClean="0"/>
              <a:t>,3% и Хрватска са 11,4%.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</a:t>
            </a:r>
            <a:r>
              <a:rPr lang="sr-Cyrl-BA" dirty="0" smtClean="0"/>
              <a:t>8</a:t>
            </a:r>
            <a:r>
              <a:rPr lang="ru-RU" dirty="0" smtClean="0"/>
              <a:t>,5%, Италија са 14,1% и Њемачка са 9,3%.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мај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 и износи 679</a:t>
            </a:r>
            <a:r>
              <a:rPr lang="en-US" dirty="0" smtClean="0"/>
              <a:t>,</a:t>
            </a:r>
            <a:r>
              <a:rPr lang="sr-Cyrl-BA" dirty="0" smtClean="0"/>
              <a:t>1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Народном Републиком Кином, 3</a:t>
            </a:r>
            <a:r>
              <a:rPr lang="ru-RU" dirty="0" smtClean="0"/>
              <a:t>,0%.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мај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1 милијарду и 109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 1 милијарда и 104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3222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плата након опорезивања у Републици Српској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мају 2019.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903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први пут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прешла границу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900 КМ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је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износила 1 401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плата након опорезивања исплаћена у мају 2019.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исти мјесец претходне године номинално је већа за 6,6%, а реално за 6,0%, док је у односу на април 2019. номинално већа за 0,7%, а реално за 0,6%.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мају 2019.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највиша просјечна плата након опорезивања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1 385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плата након опорезивања у мају 2019.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623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мају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године, у односу на мај 2018,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плате након опорезивања забиљежен је у свих 19 подручја, од чега највише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Остале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,0%,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18,2%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17,4%.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мају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2019. године у односу на претходни мјесец, у просјеку су више за 0,1%, док су на годишњем нивоу, у просјеку више за 0,6%.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осам, ниже цијене у три одјељка, док су цијене у једном одјељку остале непромијењене.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мају 2019. године у односу на исти мјесец претходне године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4,0% усљед виших цијена у групама Чврста горива од 8,4% и Плин од 5,9%, затим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2,9% због виших цијена у групи Дуван од 4,5%, а посљедица су повећаних акциза на дуван и дуванске прерађевине од 1. јануара текуће године.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повећање на годишњем нивоу износи 1,5% због виших цијена у групи Фармацеутски производи од 2,4%, док су више цијене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Рекреација и култура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забиљежене у групама Пакет аранжмани од 4,1%. У оквиру одјељка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пића забиљежен је раст од 1,1% усљед виших цијена хране од 1,4%.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је раст од 1,0% због виших цијена у групама Горива и мазива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лична возила и Услуге превоза од 2,7%. Више цијене на годишњем нивоу у мају забиљежене су и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0,7%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0,1%.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мају 2019. године у односу на исти мјесец претходне године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11,9%, највише због сезонских снижења конфекције и обуће током године,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1,1% усљед нижих цијена у групама Осигурање од 5,1% и Лични предмети од 2,8%. Ниже цијене од 0,2% забиљежене су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Комуникације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 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мају 2019. године у поређењу са априлом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2,3%.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51,2%, док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 од 1,3% 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од 6,2%.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мају 2019. године у поређењу са истим мјесецом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мања је за 18,2%.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пад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12,6%,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од 13,3% и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пад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21,1%.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мају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април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исти мјесец прошле године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просјечан мјесечни број запослених у 201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мањи за 0,1%. 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мај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0,1%. У истом периоду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9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пад од 0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7% и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 5,4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трговине,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RS" baseline="0" dirty="0" smtClean="0"/>
              <a:t> - мај</a:t>
            </a:r>
            <a:r>
              <a:rPr lang="sr-Cyrl-BA" baseline="0" dirty="0" smtClean="0"/>
              <a:t> </a:t>
            </a:r>
            <a:r>
              <a:rPr lang="ru-RU" dirty="0" smtClean="0"/>
              <a:t>2019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RS" b="0" dirty="0" smtClean="0"/>
              <a:t>3 милијарде и </a:t>
            </a:r>
            <a:r>
              <a:rPr lang="sr-Cyrl-BA" b="0" dirty="0" smtClean="0"/>
              <a:t>450</a:t>
            </a:r>
            <a:r>
              <a:rPr lang="sr-Latn-BA" b="0" dirty="0" smtClean="0"/>
              <a:t>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RS" dirty="0" smtClean="0"/>
              <a:t>1 милијарда и </a:t>
            </a:r>
            <a:r>
              <a:rPr lang="sr-Cyrl-BA" dirty="0" smtClean="0"/>
              <a:t>497</a:t>
            </a:r>
            <a:r>
              <a:rPr lang="sr-Latn-BA" dirty="0" smtClean="0"/>
              <a:t>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1 милијарда</a:t>
            </a:r>
            <a:r>
              <a:rPr lang="ru-RU" baseline="0" dirty="0" smtClean="0"/>
              <a:t> и </a:t>
            </a:r>
            <a:r>
              <a:rPr lang="sr-Cyrl-BA" dirty="0" smtClean="0"/>
              <a:t>953</a:t>
            </a:r>
            <a:r>
              <a:rPr lang="sr-Latn-BA" dirty="0" smtClean="0"/>
              <a:t>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sr-Cyrl-BA" dirty="0" smtClean="0"/>
              <a:t>Извоз је у периоду јануар – мај 2019. године у односу на исти период претходне године повећан за 0,5%, док је увоз у истом периоду смањен за 5,7%.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мај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покривености увоза извозом би</a:t>
            </a:r>
            <a:r>
              <a:rPr lang="sr-Cyrl-BA" dirty="0" smtClean="0"/>
              <a:t>о</a:t>
            </a:r>
            <a:r>
              <a:rPr lang="ru-RU" dirty="0" smtClean="0"/>
              <a:t> је 76,</a:t>
            </a:r>
            <a:r>
              <a:rPr lang="sr-Cyrl-BA" dirty="0" smtClean="0"/>
              <a:t>6</a:t>
            </a:r>
            <a:r>
              <a:rPr lang="ru-RU" dirty="0" smtClean="0"/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r-Latn-BA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59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baseline="0" dirty="0" smtClean="0"/>
              <a:t>мају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април </a:t>
            </a:r>
            <a:r>
              <a:rPr lang="ru-RU" dirty="0" smtClean="0"/>
              <a:t>2019. године </a:t>
            </a:r>
            <a:r>
              <a:rPr lang="sr-Cyrl-RS" dirty="0" smtClean="0"/>
              <a:t>смањен</a:t>
            </a:r>
            <a:r>
              <a:rPr lang="ru-RU" dirty="0" smtClean="0"/>
              <a:t> је за</a:t>
            </a:r>
            <a:r>
              <a:rPr lang="ru-RU" baseline="0" dirty="0" smtClean="0"/>
              <a:t> </a:t>
            </a:r>
            <a:r>
              <a:rPr lang="sr-Cyrl-BA" baseline="0" dirty="0" smtClean="0"/>
              <a:t>0</a:t>
            </a:r>
            <a:r>
              <a:rPr lang="ru-RU" dirty="0" smtClean="0"/>
              <a:t>,</a:t>
            </a:r>
            <a:r>
              <a:rPr lang="sr-Cyrl-RS" dirty="0" smtClean="0"/>
              <a:t>3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мај </a:t>
            </a:r>
            <a:r>
              <a:rPr lang="ru-RU" dirty="0" smtClean="0"/>
              <a:t>2018. године смањен за </a:t>
            </a:r>
            <a:r>
              <a:rPr lang="sr-Cyrl-RS" dirty="0" smtClean="0"/>
              <a:t>0</a:t>
            </a:r>
            <a:r>
              <a:rPr lang="ru-RU" dirty="0" smtClean="0"/>
              <a:t>,</a:t>
            </a:r>
            <a:r>
              <a:rPr lang="sr-Cyrl-BA" dirty="0" smtClean="0"/>
              <a:t>7</a:t>
            </a:r>
            <a:r>
              <a:rPr lang="ru-RU" dirty="0" smtClean="0"/>
              <a:t>%. Увоз је у </a:t>
            </a:r>
            <a:r>
              <a:rPr lang="sr-Cyrl-RS" baseline="0" dirty="0" smtClean="0"/>
              <a:t>мају</a:t>
            </a:r>
            <a:r>
              <a:rPr lang="sr-Cyrl-BA" baseline="0" dirty="0" smtClean="0"/>
              <a:t>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април </a:t>
            </a:r>
            <a:r>
              <a:rPr lang="ru-RU" dirty="0" smtClean="0"/>
              <a:t>2019. године смањен за </a:t>
            </a:r>
            <a:r>
              <a:rPr lang="sr-Cyrl-BA" dirty="0" smtClean="0"/>
              <a:t>1,7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мај </a:t>
            </a:r>
            <a:r>
              <a:rPr lang="ru-RU" dirty="0" smtClean="0"/>
              <a:t>2018. године смањен за </a:t>
            </a:r>
            <a:r>
              <a:rPr lang="sr-Cyrl-BA" dirty="0" smtClean="0"/>
              <a:t>13</a:t>
            </a:r>
            <a:r>
              <a:rPr lang="ru-RU" dirty="0" smtClean="0"/>
              <a:t>,</a:t>
            </a:r>
            <a:r>
              <a:rPr lang="sr-Cyrl-BA" dirty="0" smtClean="0"/>
              <a:t>7</a:t>
            </a:r>
            <a:r>
              <a:rPr lang="ru-RU" dirty="0" smtClean="0"/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мај </a:t>
            </a:r>
            <a:r>
              <a:rPr lang="ru-RU" dirty="0" smtClean="0"/>
              <a:t>2019.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</a:t>
            </a:r>
            <a:r>
              <a:rPr lang="sr-Cyrl-RS" dirty="0" smtClean="0"/>
              <a:t>7</a:t>
            </a:r>
            <a:r>
              <a:rPr lang="sr-Cyrl-BA" dirty="0" smtClean="0"/>
              <a:t>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</a:t>
            </a:r>
            <a:r>
              <a:rPr lang="sr-Cyrl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</a:t>
            </a:r>
            <a:r>
              <a:rPr lang="sr-Cyrl-RS" dirty="0" smtClean="0"/>
              <a:t>6</a:t>
            </a:r>
            <a:r>
              <a:rPr lang="sr-Cyrl-BA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 </a:t>
            </a:r>
            <a:r>
              <a:rPr lang="sr-Cyrl-BA" baseline="0" dirty="0" smtClean="0"/>
              <a:t>6</a:t>
            </a:r>
            <a:r>
              <a:rPr lang="sr-Cyrl-BA" dirty="0" smtClean="0"/>
              <a:t>,</a:t>
            </a:r>
            <a:r>
              <a:rPr lang="sr-Cyrl-RS" dirty="0" smtClean="0"/>
              <a:t>1</a:t>
            </a:r>
            <a:r>
              <a:rPr lang="sr-Cyrl-BA" dirty="0" smtClean="0"/>
              <a:t>%.</a:t>
            </a:r>
            <a:r>
              <a:rPr lang="sr-Cyrl-BA" baseline="0" dirty="0" smtClean="0"/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sr-Latn-BA" baseline="0" dirty="0" smtClean="0"/>
              <a:t/>
            </a:r>
            <a:br>
              <a:rPr lang="sr-Latn-BA" baseline="0" dirty="0" smtClean="0"/>
            </a:br>
            <a:r>
              <a:rPr lang="ru-RU" dirty="0" smtClean="0"/>
              <a:t>У структури увоза, највише учествују </a:t>
            </a:r>
            <a:r>
              <a:rPr lang="sr-Cyrl-RS" dirty="0" smtClean="0"/>
              <a:t>лијекови </a:t>
            </a:r>
            <a:r>
              <a:rPr lang="sr-Cyrl-BA" baseline="0" dirty="0" smtClean="0"/>
              <a:t>3</a:t>
            </a:r>
            <a:r>
              <a:rPr lang="sr-Cyrl-BA" dirty="0" smtClean="0"/>
              <a:t>,</a:t>
            </a:r>
            <a:r>
              <a:rPr lang="sr-Cyrl-RS" dirty="0" smtClean="0"/>
              <a:t>9</a:t>
            </a:r>
            <a:r>
              <a:rPr lang="sr-Cyrl-BA" dirty="0" smtClean="0"/>
              <a:t>%, потом слиједе</a:t>
            </a:r>
            <a:r>
              <a:rPr lang="sr-Cyrl-BA" baseline="0" dirty="0" smtClean="0"/>
              <a:t> нафтна уља и уља добијена од битуменских минерала </a:t>
            </a:r>
            <a:r>
              <a:rPr lang="sr-Cyrl-BA" dirty="0" smtClean="0"/>
              <a:t>3,</a:t>
            </a:r>
            <a:r>
              <a:rPr lang="sr-Cyrl-RS" dirty="0" smtClean="0"/>
              <a:t>0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аутомобили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моторна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ењена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ru-RU" dirty="0" smtClean="0"/>
              <a:t>,</a:t>
            </a:r>
            <a:r>
              <a:rPr lang="sr-Cyrl-RS" dirty="0" smtClean="0"/>
              <a:t>7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870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Проф. др Јасмин Комић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в. д. директора Републичког 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823689" y="1341438"/>
            <a:ext cx="223170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јун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2019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 - МАЈ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2019.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85431" y="1918471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Италија       16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,1%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односно 241 милион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12,3%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184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Хрватска     11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,4%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170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  18,5%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361 милион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Италија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14,1%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275 милион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Њемачка       9,3%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182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93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јун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2019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ХВАЛА НА ПАЖЊИ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након опорезивања</a:t>
            </a:r>
            <a:endParaRPr lang="sr-Latn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r>
              <a:rPr lang="sr-Latn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први пут виша од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900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1 401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494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МАЈ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након опорезивања</a:t>
            </a:r>
            <a:r>
              <a:rPr lang="sr-Latn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89322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877606592"/>
              </p:ext>
            </p:extLst>
          </p:nvPr>
        </p:nvGraphicFramePr>
        <p:xfrm>
          <a:off x="2761932" y="12658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V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2019/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V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2018)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МАЈ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 algn="just">
              <a:buFont typeface="Arial" charset="0"/>
              <a:buChar char="•"/>
            </a:pP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Становање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4,0%</a:t>
            </a:r>
          </a:p>
          <a:p>
            <a:pPr algn="just">
              <a:buFont typeface="Arial" charset="0"/>
              <a:buChar char="•"/>
            </a:pPr>
            <a:r>
              <a:rPr lang="sr-Cyrl-BA" sz="2600" b="1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Алкохолна пића и дуван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2,9%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11,9%</a:t>
            </a: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Остала добра и услуге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1,1%</a:t>
            </a:r>
          </a:p>
          <a:p>
            <a:r>
              <a:rPr lang="sr-Cyrl-BA" sz="2400" b="1" dirty="0" smtClean="0">
                <a:solidFill>
                  <a:srgbClr val="495778"/>
                </a:solidFill>
              </a:rPr>
              <a:t>     </a:t>
            </a: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МАЈ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Десезонирана индустријска 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производња 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V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/IV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hr-HR" sz="28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већа 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4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Календарски прилагођена индустријска производња 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V 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/V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hr-HR" sz="28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мања 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18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7054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ИНДУСТРИЈСКЕ ПРОИЗВОДЊЕ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V 20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sr-Latn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IV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9.</a:t>
            </a:r>
            <a:endParaRPr lang="sr-Cyrl-BA" sz="32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32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0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458914" y="3297842"/>
            <a:ext cx="6913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76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632" y="696798"/>
            <a:ext cx="27334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- </a:t>
            </a:r>
            <a:r>
              <a:rPr lang="sr-Cyrl-R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МАЈ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три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милијарде и </a:t>
            </a:r>
            <a:r>
              <a:rPr lang="sr-Cyrl-R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450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милијарду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 497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УВОЗ 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милијарду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 953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 КМ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52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074948" y="5229200"/>
            <a:ext cx="3965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rgbClr val="00336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4026557" y="4530228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2018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848902" y="4530228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2019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228184" y="1087208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820767"/>
              </p:ext>
            </p:extLst>
          </p:nvPr>
        </p:nvGraphicFramePr>
        <p:xfrm>
          <a:off x="2300288" y="1260840"/>
          <a:ext cx="5514974" cy="340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06738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15556</TotalTime>
  <Words>1162</Words>
  <Application>Microsoft Office PowerPoint</Application>
  <PresentationFormat>On-screen Show (4:3)</PresentationFormat>
  <Paragraphs>150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RZS RS</cp:lastModifiedBy>
  <cp:revision>2296</cp:revision>
  <dcterms:created xsi:type="dcterms:W3CDTF">2004-12-13T09:54:15Z</dcterms:created>
  <dcterms:modified xsi:type="dcterms:W3CDTF">2019-06-21T11:42:53Z</dcterms:modified>
</cp:coreProperties>
</file>