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0"/>
  </p:notesMasterIdLst>
  <p:handoutMasterIdLst>
    <p:handoutMasterId r:id="rId21"/>
  </p:handoutMasterIdLst>
  <p:sldIdLst>
    <p:sldId id="368" r:id="rId2"/>
    <p:sldId id="381" r:id="rId3"/>
    <p:sldId id="382" r:id="rId4"/>
    <p:sldId id="364" r:id="rId5"/>
    <p:sldId id="303" r:id="rId6"/>
    <p:sldId id="265" r:id="rId7"/>
    <p:sldId id="266" r:id="rId8"/>
    <p:sldId id="369" r:id="rId9"/>
    <p:sldId id="383" r:id="rId10"/>
    <p:sldId id="384" r:id="rId11"/>
    <p:sldId id="385" r:id="rId12"/>
    <p:sldId id="388" r:id="rId13"/>
    <p:sldId id="386" r:id="rId14"/>
    <p:sldId id="387" r:id="rId15"/>
    <p:sldId id="389" r:id="rId16"/>
    <p:sldId id="390" r:id="rId17"/>
    <p:sldId id="391" r:id="rId18"/>
    <p:sldId id="329" r:id="rId19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66" d="100"/>
          <a:sy n="66" d="100"/>
        </p:scale>
        <p:origin x="23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mbetavl\Desktop\&#1057;&#1087;&#1086;&#1113;&#1085;&#1072;%20&#1090;&#1088;&#1075;&#1086;&#1074;&#1080;&#1085;&#1072;%20-%20&#1057;&#1074;&#1077;\04%20&#1052;&#1077;&#1076;&#1080;&#1112;&#1080;_2019\05%20&#1052;&#1072;&#1112;\za%20Graf%20I-V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880</c:v>
                </c:pt>
                <c:pt idx="1">
                  <c:v>891</c:v>
                </c:pt>
                <c:pt idx="2">
                  <c:v>887</c:v>
                </c:pt>
                <c:pt idx="3">
                  <c:v>896</c:v>
                </c:pt>
                <c:pt idx="4">
                  <c:v>886</c:v>
                </c:pt>
                <c:pt idx="5">
                  <c:v>896</c:v>
                </c:pt>
                <c:pt idx="6">
                  <c:v>903</c:v>
                </c:pt>
                <c:pt idx="7">
                  <c:v>910</c:v>
                </c:pt>
                <c:pt idx="8">
                  <c:v>912</c:v>
                </c:pt>
                <c:pt idx="9">
                  <c:v>910</c:v>
                </c:pt>
                <c:pt idx="10">
                  <c:v>909</c:v>
                </c:pt>
                <c:pt idx="11">
                  <c:v>910</c:v>
                </c:pt>
                <c:pt idx="12">
                  <c:v>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83-4331-86EB-494C5A83E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6790800"/>
        <c:axId val="301691944"/>
      </c:lineChart>
      <c:catAx>
        <c:axId val="356790800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301691944"/>
        <c:crosses val="autoZero"/>
        <c:auto val="1"/>
        <c:lblAlgn val="ctr"/>
        <c:lblOffset val="100"/>
        <c:noMultiLvlLbl val="0"/>
      </c:catAx>
      <c:valAx>
        <c:axId val="301691944"/>
        <c:scaling>
          <c:orientation val="minMax"/>
          <c:max val="1000"/>
          <c:min val="600"/>
        </c:scaling>
        <c:delete val="0"/>
        <c:axPos val="l"/>
        <c:majorGridlines>
          <c:spPr>
            <a:ln w="3175"/>
          </c:spPr>
        </c:majorGridlines>
        <c:numFmt formatCode="#\ ##0" sourceLinked="0"/>
        <c:majorTickMark val="out"/>
        <c:minorTickMark val="none"/>
        <c:tickLblPos val="nextTo"/>
        <c:crossAx val="356790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688506844975"/>
          <c:y val="5.1400687590107574E-2"/>
          <c:w val="0.6877902154122627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Avgust2019!$A$2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Avgust2019!$B$2:$N$2</c:f>
              <c:numCache>
                <c:formatCode>General</c:formatCode>
                <c:ptCount val="13"/>
                <c:pt idx="0">
                  <c:v>390329</c:v>
                </c:pt>
                <c:pt idx="1">
                  <c:v>389590</c:v>
                </c:pt>
                <c:pt idx="2" formatCode="0">
                  <c:v>297395.20878000115</c:v>
                </c:pt>
                <c:pt idx="3" formatCode="0">
                  <c:v>374772.00589999906</c:v>
                </c:pt>
                <c:pt idx="4" formatCode="0">
                  <c:v>446767.72138000233</c:v>
                </c:pt>
                <c:pt idx="5" formatCode="0">
                  <c:v>419997.88780000387</c:v>
                </c:pt>
                <c:pt idx="6" formatCode="0">
                  <c:v>412899.51606000069</c:v>
                </c:pt>
                <c:pt idx="7" formatCode="0">
                  <c:v>395807.41688000067</c:v>
                </c:pt>
                <c:pt idx="8" formatCode="0">
                  <c:v>435641.61209999933</c:v>
                </c:pt>
                <c:pt idx="9" formatCode="0">
                  <c:v>373310.25346000039</c:v>
                </c:pt>
                <c:pt idx="10" formatCode="0">
                  <c:v>398305.93908000039</c:v>
                </c:pt>
                <c:pt idx="11" formatCode="0">
                  <c:v>430244.33816000068</c:v>
                </c:pt>
                <c:pt idx="12" formatCode="0">
                  <c:v>389803.75019000057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6-42CC-B8B1-043273299DFD}"/>
            </c:ext>
          </c:extLst>
        </c:ser>
        <c:ser>
          <c:idx val="1"/>
          <c:order val="1"/>
          <c:tx>
            <c:strRef>
              <c:f>Avgust2019!$A$3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Avgust2019!$B$1:$N$1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Avgust2019!$B$3:$N$3</c:f>
              <c:numCache>
                <c:formatCode>0</c:formatCode>
                <c:ptCount val="13"/>
                <c:pt idx="0">
                  <c:v>329697</c:v>
                </c:pt>
                <c:pt idx="1">
                  <c:v>284778</c:v>
                </c:pt>
                <c:pt idx="2">
                  <c:v>269795.38509000011</c:v>
                </c:pt>
                <c:pt idx="3">
                  <c:v>293778.36325000017</c:v>
                </c:pt>
                <c:pt idx="4">
                  <c:v>313872.62499000056</c:v>
                </c:pt>
                <c:pt idx="5">
                  <c:v>309647.59519999911</c:v>
                </c:pt>
                <c:pt idx="6">
                  <c:v>308814.45398000028</c:v>
                </c:pt>
                <c:pt idx="7">
                  <c:v>309538.07837000041</c:v>
                </c:pt>
                <c:pt idx="8">
                  <c:v>341982.3602500002</c:v>
                </c:pt>
                <c:pt idx="9">
                  <c:v>251948.06277999969</c:v>
                </c:pt>
                <c:pt idx="10">
                  <c:v>309173.86590000021</c:v>
                </c:pt>
                <c:pt idx="11">
                  <c:v>318180.48462999967</c:v>
                </c:pt>
                <c:pt idx="12">
                  <c:v>297584.90072999959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6-42CC-B8B1-04327329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93152"/>
        <c:axId val="356793544"/>
      </c:lineChart>
      <c:catAx>
        <c:axId val="356793152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93544"/>
        <c:crosses val="autoZero"/>
        <c:auto val="1"/>
        <c:lblAlgn val="ctr"/>
        <c:lblOffset val="100"/>
        <c:noMultiLvlLbl val="0"/>
      </c:catAx>
      <c:valAx>
        <c:axId val="35679354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79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79269821002101"/>
          <c:y val="0.42424171726008997"/>
          <c:w val="0.14079288737556453"/>
          <c:h val="0.1515162119886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23-Dec-19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2019. године </a:t>
            </a:r>
            <a:r>
              <a:rPr lang="sr-Cyrl-RS" dirty="0" smtClean="0"/>
              <a:t>смањен</a:t>
            </a:r>
            <a:r>
              <a:rPr lang="ru-RU" dirty="0" smtClean="0"/>
              <a:t> је за</a:t>
            </a:r>
            <a:r>
              <a:rPr lang="ru-RU" baseline="0" dirty="0" smtClean="0"/>
              <a:t> </a:t>
            </a:r>
            <a:r>
              <a:rPr lang="en-US" baseline="0" dirty="0" smtClean="0"/>
              <a:t>6</a:t>
            </a:r>
            <a:r>
              <a:rPr lang="ru-RU" dirty="0" smtClean="0"/>
              <a:t>,</a:t>
            </a:r>
            <a:r>
              <a:rPr lang="en-US" dirty="0" smtClean="0"/>
              <a:t>5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2018. године смањен за </a:t>
            </a:r>
            <a:r>
              <a:rPr lang="en-US" dirty="0" smtClean="0"/>
              <a:t>9</a:t>
            </a:r>
            <a:r>
              <a:rPr lang="ru-RU" dirty="0" smtClean="0"/>
              <a:t>,</a:t>
            </a:r>
            <a:r>
              <a:rPr lang="en-US" dirty="0" smtClean="0"/>
              <a:t>7</a:t>
            </a:r>
            <a:r>
              <a:rPr lang="ru-RU" dirty="0" smtClean="0"/>
              <a:t>%. Увоз је у </a:t>
            </a:r>
            <a:r>
              <a:rPr lang="sr-Cyrl-RS" baseline="0" dirty="0" smtClean="0"/>
              <a:t>новембру</a:t>
            </a:r>
            <a:r>
              <a:rPr lang="sr-Cyrl-BA" baseline="0" dirty="0" smtClean="0"/>
              <a:t> </a:t>
            </a:r>
            <a:r>
              <a:rPr lang="ru-RU" dirty="0" smtClean="0"/>
              <a:t>2019.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2019. године смањен за </a:t>
            </a:r>
            <a:r>
              <a:rPr lang="en-US" dirty="0" smtClean="0"/>
              <a:t>9</a:t>
            </a:r>
            <a:r>
              <a:rPr lang="sr-Cyrl-BA" dirty="0" smtClean="0"/>
              <a:t>,</a:t>
            </a:r>
            <a:r>
              <a:rPr lang="en-US" dirty="0" smtClean="0"/>
              <a:t>4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2018. године смањен за </a:t>
            </a:r>
            <a:r>
              <a:rPr lang="en-US" dirty="0" smtClean="0"/>
              <a:t>0</a:t>
            </a:r>
            <a:r>
              <a:rPr lang="ru-RU" dirty="0" smtClean="0"/>
              <a:t>,</a:t>
            </a:r>
            <a:r>
              <a:rPr lang="en-US" dirty="0" smtClean="0"/>
              <a:t>1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</a:t>
            </a:r>
            <a:r>
              <a:rPr lang="en-US" dirty="0" smtClean="0"/>
              <a:t>4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sr-Cyrl-BA" dirty="0" smtClean="0"/>
              <a:t>,</a:t>
            </a:r>
            <a:r>
              <a:rPr lang="en-US" dirty="0" smtClean="0"/>
              <a:t>8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6</a:t>
            </a:r>
            <a:r>
              <a:rPr lang="sr-Cyrl-BA" dirty="0" smtClean="0"/>
              <a:t>,</a:t>
            </a:r>
            <a:r>
              <a:rPr lang="en-US" dirty="0" smtClean="0"/>
              <a:t>1</a:t>
            </a:r>
            <a:r>
              <a:rPr lang="sr-Cyrl-BA" dirty="0" smtClean="0"/>
              <a:t>%.</a:t>
            </a:r>
            <a:r>
              <a:rPr lang="sr-Cyrl-BA" baseline="0" dirty="0" smtClean="0"/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sr-Latn-BA" baseline="0" dirty="0" smtClean="0"/>
              <a:t/>
            </a:r>
            <a:br>
              <a:rPr lang="sr-Latn-BA" baseline="0" dirty="0" smtClean="0"/>
            </a:br>
            <a:r>
              <a:rPr lang="ru-RU" dirty="0" smtClean="0"/>
              <a:t>У структури увоза, највише учествују </a:t>
            </a:r>
            <a:r>
              <a:rPr lang="sr-Cyrl-RS" dirty="0" smtClean="0"/>
              <a:t>лијекови </a:t>
            </a:r>
            <a:r>
              <a:rPr lang="sr-Cyrl-BA" baseline="0" dirty="0" smtClean="0"/>
              <a:t>3</a:t>
            </a:r>
            <a:r>
              <a:rPr lang="sr-Cyrl-BA" dirty="0" smtClean="0"/>
              <a:t>,</a:t>
            </a:r>
            <a:r>
              <a:rPr lang="en-US" dirty="0" smtClean="0"/>
              <a:t>9</a:t>
            </a:r>
            <a:r>
              <a:rPr lang="sr-Cyrl-BA" dirty="0" smtClean="0"/>
              <a:t>%, потом слиједе</a:t>
            </a:r>
            <a:r>
              <a:rPr lang="sr-Cyrl-BA" baseline="0" dirty="0" smtClean="0"/>
              <a:t> нафтна уља и уља добијена од битуменских минерала </a:t>
            </a:r>
            <a:r>
              <a:rPr lang="sr-Cyrl-BA" dirty="0" smtClean="0"/>
              <a:t>3,</a:t>
            </a:r>
            <a:r>
              <a:rPr lang="en-US" dirty="0" smtClean="0"/>
              <a:t>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</a:t>
            </a:r>
            <a:r>
              <a:rPr lang="en-US" dirty="0" smtClean="0"/>
              <a:t>6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508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</a:t>
            </a:r>
            <a:r>
              <a:rPr lang="en-US" dirty="0" smtClean="0"/>
              <a:t>16</a:t>
            </a:r>
            <a:r>
              <a:rPr lang="ru-RU" dirty="0" smtClean="0"/>
              <a:t>,</a:t>
            </a:r>
            <a:r>
              <a:rPr lang="en-US" dirty="0" smtClean="0"/>
              <a:t>0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</a:t>
            </a:r>
            <a:r>
              <a:rPr lang="sr-Latn-BA" dirty="0" smtClean="0"/>
              <a:t>3</a:t>
            </a:r>
            <a:r>
              <a:rPr lang="ru-RU" dirty="0" smtClean="0"/>
              <a:t>,</a:t>
            </a:r>
            <a:r>
              <a:rPr lang="sr-Latn-BA" dirty="0" smtClean="0"/>
              <a:t>5</a:t>
            </a:r>
            <a:r>
              <a:rPr lang="ru-RU" dirty="0" smtClean="0"/>
              <a:t>% и Хрватска са 11,</a:t>
            </a:r>
            <a:r>
              <a:rPr lang="sr-Latn-BA" dirty="0" smtClean="0"/>
              <a:t>5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8</a:t>
            </a:r>
            <a:r>
              <a:rPr lang="ru-RU" dirty="0" smtClean="0"/>
              <a:t>,</a:t>
            </a:r>
            <a:r>
              <a:rPr lang="en-US" dirty="0" smtClean="0"/>
              <a:t>6</a:t>
            </a:r>
            <a:r>
              <a:rPr lang="ru-RU" dirty="0" smtClean="0"/>
              <a:t>%, Италија са 14,</a:t>
            </a:r>
            <a:r>
              <a:rPr lang="en-US" dirty="0" smtClean="0"/>
              <a:t>9</a:t>
            </a:r>
            <a:r>
              <a:rPr lang="ru-RU" dirty="0" smtClean="0"/>
              <a:t>% и Њемачка са 9,</a:t>
            </a:r>
            <a:r>
              <a:rPr lang="en-US" dirty="0" smtClean="0"/>
              <a:t>4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 и износи </a:t>
            </a:r>
            <a:r>
              <a:rPr lang="sr-Latn-BA" dirty="0" smtClean="0"/>
              <a:t>5</a:t>
            </a:r>
            <a:r>
              <a:rPr lang="en-US" dirty="0" smtClean="0"/>
              <a:t>37,9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Народном Републиком Кином, 3</a:t>
            </a:r>
            <a:r>
              <a:rPr lang="ru-RU" dirty="0" smtClean="0"/>
              <a:t>,</a:t>
            </a:r>
            <a:r>
              <a:rPr lang="en-US" dirty="0" smtClean="0"/>
              <a:t>3</a:t>
            </a:r>
            <a:r>
              <a:rPr lang="ru-RU" dirty="0" smtClean="0"/>
              <a:t>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</a:t>
            </a:r>
            <a:r>
              <a:rPr lang="en-US" baseline="0" dirty="0" smtClean="0"/>
              <a:t>2</a:t>
            </a:r>
            <a:r>
              <a:rPr lang="ru-RU" baseline="0" dirty="0" smtClean="0"/>
              <a:t> милијард</a:t>
            </a:r>
            <a:r>
              <a:rPr lang="sr-Cyrl-RS" baseline="0" dirty="0" smtClean="0"/>
              <a:t>е</a:t>
            </a:r>
            <a:r>
              <a:rPr lang="ru-RU" baseline="0" dirty="0" smtClean="0"/>
              <a:t> и </a:t>
            </a:r>
            <a:r>
              <a:rPr lang="sr-Cyrl-RS" baseline="0" dirty="0" smtClean="0"/>
              <a:t>445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2 милијарде и </a:t>
            </a:r>
            <a:r>
              <a:rPr lang="sr-Cyrl-RS" baseline="0" dirty="0" smtClean="0"/>
              <a:t>516</a:t>
            </a:r>
            <a:r>
              <a:rPr lang="ru-RU" baseline="0" dirty="0" smtClean="0"/>
              <a:t>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750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Републички завод за статистику Републике Српске је у 2019. години спровео пет анкетних истраживања. Између осталих, Завод је заједно са Агенцијом за статистику БиХ и Федералним заводом за статистику 17. септембра 2019. године почео да спроводи анкетирањ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домаћинстава с циљем израде главног оквира узорка (мастер узорак), у пројекту који траје три године, кроз 12 тромјесечја.</a:t>
            </a: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територији Републике Српске у првом кварталу анкетирања, који је и најзахтјевнији, обухваћено је 43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604 лица, односно 18 054 домаћинства (30 945 објеката) у 51 јединици локалне самоуправе. У другом кварталу, планирано је да се попише око 15 000 објеката у 37 јединица локалне самоуправе.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Спровођење овог важног пројекта је од изузетног значаја за статистичке институције, будући да главни оквир узорка служи као основа за анкетна истраживања као што су Анекта о радној снази, Анкета о потрошњи домаћинстава и др.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Упитник садржи 13 питања, почевши од питања о имену и презимену, полу, датуму рођења, питања о статусу објекта, броју чланова домаћинстава, старосној структури, образовним карактеристикама. Прикупљени подаци из Анкете су строго повјерљиви и користе се искључиво у статистичке сврхе.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Анкетари умјесто упитника на папиру користе лаптопе са инсталираном апликацијом помоћу које врше унос података и достављају статистичким институцијама на дневној основи.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947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ћемо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говорити о једном анкетном истраживању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које је недавно спроведено. Наиме, Републички завод за статистику Републике Српске у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од 1. до 15. децембра 2019. године, трећи пут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реду,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успјешно је реализовао „Годишње истраживање пољопривредних газдинстава ". Ријеч је о изузетно сложеном и битном истраживању, за чије потребе је ангажовано било 100 анкетара и 13 контролора. Анкета је реализована прикупљањем података путем папирног упитника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метод), с тим да су се користила два дјелимично различита упитника и то упитник за породична газдинства и упитник за правна лица и предузетнике. Само анкетирање носиоца или неког другог члана газдинства у оквиру овог истраживања је трајало у просјеку 20 минута, а комплексност овог посла најбоље илуструје чињеница су се подаци о биљној и сточарској производњи прикупљали у оквиру 35 различитих табела тј. питања, а сама Анкета обезбијеђује податке за 1.055 различитих варијабли.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265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Истраживање се реализовало анкетирањем чланова 5 287 случајно одабраних породичних газдинстава у Републици Српској, као и анкетирањем свих 1 818 газдинстава правних лица и предузетника који обављају пољопривредну дјелатност (пун обухват).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података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слиједи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обрада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едитовање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прикупљених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података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прикупљени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оквиру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истраживања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подаци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2018.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који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публиковани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ће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објављени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претходних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резултата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средином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сточна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Први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финални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ће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публиковати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наредне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сточна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одишња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коришћење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млијека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газдинствима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увође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истраживања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кој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ће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омогућити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даље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унапређење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пољопривреде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њену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хармонизацију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стандардима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оно што је најбитније истаћи, ово истраживање ће обезбиједити корјените трансформације постојећег система статистике пољопривреде које се прије свега заснивало на процјенама општинских експерата, а све у складу са регулативама ЕУ и добрим праксама преузетим од појединих земаља. Поменуто истраживање ће обезбиједити унапређење квалитета података статистике пољопривреде, али ће обезбиједити и производњу низа нових индикатора статистике пољопривреде, као и ревизију постојећих временских серија.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579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Сада ћемо говорити о нашим посебним, периодичним</a:t>
            </a:r>
            <a:r>
              <a:rPr lang="ru-RU" baseline="0" dirty="0" smtClean="0">
                <a:effectLst/>
              </a:rPr>
              <a:t> публикацијама, Статистичком годишњаку, и публикацији Ово је Република Српска.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Оне се тренутно штампају, </a:t>
            </a:r>
            <a:r>
              <a:rPr lang="sr-Cyrl-B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али свакако заслужују да их представимо, будући да су већ објављене у</a:t>
            </a:r>
            <a:r>
              <a:rPr lang="ru-RU" baseline="0" dirty="0" smtClean="0">
                <a:effectLst/>
              </a:rPr>
              <a:t> електронском издању.</a:t>
            </a:r>
            <a:r>
              <a:rPr lang="ru-RU" dirty="0" smtClean="0">
                <a:effectLst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Кренућемо од најважније 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најсложеније, а то је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Статистички годишњак, чије 11.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издање је објављено 29. новембра 2019. године и који ће овако изгледати када изађе из штампарије. Ова публикација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детаљно прати друштвене и економске појаве и промјене у Републици Српској, због чега је широком кругу корисника изузетно важна основа за извођење свих врста анализа, као и за стратешко планирање, те доношење разних одлука и развојних политика. У односу на претходна, ово издање је богатије за поглавље „Информационо друштво” које даје преглед о употреби информационо-комуникационих технологија у предузећима, те употреби информационо-комуникационих технологија у домаћинствима и појединачно. Отуда насловница која управо то и сугерише. Треба истаћи и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најновије издање Годишњака има више од 550 страница, више од 100 графикона, а подаци су представљени кроз 31 поглавље.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8573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ћемо представити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убликацију „Ово је Република Српска” која је објављена 11. децембра. На нешто више од 100 страница, „Ово је Република Српска“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представља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основне и најзначајније чињенице о Републици Српској, чији друштвени и економски живот је приказан у 28 поглавља, као што су становништво, плате, образовање, туризам,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спољна трговина и друга.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Latn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Циљ ове публикације је да се комплексност статистике капиталних статистичких публикација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практичан начин и тако још више приближи свим корисницима.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 бисмо је учинили упечатљивијом, почетак сваког поглавља смо обогатили изрекама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као и рубриком „Да ли знате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која доноси занимљивости о Републици Српској. </a:t>
            </a:r>
          </a:p>
          <a:p>
            <a:pPr algn="just"/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Поред ове двије публикације,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Годишњака и Ово је Република Српска, у сриједу 25. децембра ћемо представити још једну периодичну публикацију, „Градови и општине Републике Српске“ која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презентује податке о друштвеном и економском животу јединица локалне самоуправе у Републици Српској, док ћемо посљедњег дана 2019. године објавити публикацију „Жене и мушкарце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Републици Српској“ којом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настојимо да одговоримо на потребе корисника за систематским увидом и праћењем стања у области равноправности полова путем статистичких података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8661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обзиром на то да је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година на измаку, вијеме је да полако подвучемо линију, и да јавности представимо резултате нашег рада. Закључно са прошлом седмицом, Завод је објавио 361 различито саопштење, а до краја године остало је још 24. Осим саопштења, до сада смо објавили и 35 статистичких билтена и посебних публикација, а до краја године ћемо објавити још пет. Свеукупно, у 2019. години ћемо објавити 425 статистичких саопштења, билтена и посебних публикација. Дакле, више од једне дневно. Треба додати и да је Планом рада Завода, било је предвиђено 239 статистичких активности/истраживања, од чега из објективних разлога није спроведена само једна активност, што значи да је План рада испуњен са 99,6%.  И ово је била још једна радна и успјешна година, у којој смо настојали да се још више унаприједимо и усавршимо, да будемо ближи нашим корисницима, а из поменутих бројки видите и да понудимо што више истраживања и квалитетних података.</a:t>
            </a: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0069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евидентирано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што је највише у историји Републике Српске.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 је уједно и пето узастопно полугодиште у којем се у Републици Српској биљежи историјска запосленост, почевши од септембра 2017. године. У септембру 2019. године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поређењу са истим мјесецом претходне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 запослених повећан је за 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539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што представља раст од 2,4%, док је у односу на март 2019.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повећан за 6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05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2,3%.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36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16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94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2019.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917 КМ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док је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износила 1 424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плата након опорезивања исплаћена у новембру 2019.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и номинално и реално је већа за 4,3%, док је у односу на октобар 2019. номинално већа за 0,8%, а реално за 1,0%.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2019. године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1 414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новембру 2019.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639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године, у односу на новембар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13,3%,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11,3%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,4%. У истом периоду смањење плате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 забиљежено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једино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Снабдијевање водом; канализација, управљање отпадом и дјелатности санације (ремедијације) животне средине</a:t>
            </a:r>
            <a:r>
              <a:rPr lang="sr-Cyrl-C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0,5%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новембру 2019. године у односу на претходни мјесец, у просјеку су ниже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,2%, док су на годишњем нивоу у просјеку остале непромијењене.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на годишњем нивоу забиљежене су у седам, ниже цијене у четири, док су цијене у једном одјељку остале непромијењене.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раст цијена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5,7%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усљед виших цијена у групи Дуван од 7,6%, затим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2,6%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због виших цијена у групи Услуге рекреације и спорта од 5,8%. Више цијене забиљежене су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усљед повећања у групи Услуге одвожења смећа од 9,7%,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1,0%, усљед виших цијена у групи Воће од 9,4%. Повећање цијена на годишњем нивоу од 0,9% забиљежено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повећање износи 0,7%, док је у одјељку Комуникације забиљежен раст од 0,5%.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годишњи пад цијена у новембру 2019. године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11,6%, због сезонских снижења конфекције и обуће током године, затим у одјељку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1,9%, усљед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нижих цијена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групи Моторна возила од 4,9%. Ниже цијене на годишњем нивоу забиљежене су и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0,5% 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0,4%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новембру 2019. године у поређењу са октобром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3,2%.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је раст од 19,1%,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6,1%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 у Републици Српској у новембру 2019. године, у поређењу са новембром 2018. године, мања је за 8,1%.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Производњa и снабдијевањe електричном енергијом, гасом, паром и климатизацијa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раст од 7,0%, док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Вађењe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пад од 9,8% и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Прерађивачкa индустријa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13,2%.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2019. године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је за 0,4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 за 0,1%, док је 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остао непромијењен.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RS" baseline="0" dirty="0" smtClean="0"/>
              <a:t> - новембар</a:t>
            </a:r>
            <a:r>
              <a:rPr lang="sr-Cyrl-BA" baseline="0" dirty="0" smtClean="0"/>
              <a:t> </a:t>
            </a:r>
            <a:r>
              <a:rPr lang="ru-RU" dirty="0" smtClean="0"/>
              <a:t>2019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7</a:t>
            </a:r>
            <a:r>
              <a:rPr lang="sr-Cyrl-RS" b="0" dirty="0" smtClean="0"/>
              <a:t> милијарди и </a:t>
            </a:r>
            <a:r>
              <a:rPr lang="en-US" b="0" dirty="0" smtClean="0"/>
              <a:t>699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3</a:t>
            </a:r>
            <a:r>
              <a:rPr lang="sr-Cyrl-RS" dirty="0" smtClean="0"/>
              <a:t> милијарде и </a:t>
            </a:r>
            <a:r>
              <a:rPr lang="sr-Cyrl-BA" dirty="0" smtClean="0"/>
              <a:t>3</a:t>
            </a:r>
            <a:r>
              <a:rPr lang="en-US" dirty="0" smtClean="0"/>
              <a:t>24</a:t>
            </a:r>
            <a:r>
              <a:rPr lang="sr-Latn-BA" dirty="0" smtClean="0"/>
              <a:t> </a:t>
            </a:r>
            <a:r>
              <a:rPr lang="sr-Cyrl-BA" dirty="0" smtClean="0"/>
              <a:t>милион</a:t>
            </a:r>
            <a:r>
              <a:rPr lang="en-US" dirty="0" smtClean="0"/>
              <a:t>a</a:t>
            </a:r>
            <a:r>
              <a:rPr lang="sr-Cyrl-BA" dirty="0" smtClean="0"/>
              <a:t> </a:t>
            </a:r>
            <a:r>
              <a:rPr lang="ru-RU" dirty="0" smtClean="0"/>
              <a:t>КМ,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мање у односу на исти период претходне године.</a:t>
            </a:r>
            <a:r>
              <a:rPr lang="ru-RU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Увоз је, у истом периоду, износио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милијарде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375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милиона КМ, што је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мање у односу на исти период претходне године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sr-Latn-BA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2019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би</a:t>
            </a:r>
            <a:r>
              <a:rPr lang="sr-Cyrl-BA" dirty="0" smtClean="0"/>
              <a:t>о</a:t>
            </a:r>
            <a:r>
              <a:rPr lang="ru-RU" dirty="0" smtClean="0"/>
              <a:t> је 76,</a:t>
            </a:r>
            <a:r>
              <a:rPr lang="en-US" dirty="0" smtClean="0"/>
              <a:t>0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Поређења ради, </a:t>
            </a:r>
            <a:r>
              <a:rPr lang="ru-RU" dirty="0" smtClean="0"/>
              <a:t>проценат покривености увоза извозом у 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истом периоду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године био је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 eaLnBrk="1" hangingPunct="1">
              <a:spcBef>
                <a:spcPct val="0"/>
              </a:spcBef>
            </a:pPr>
            <a:endParaRPr lang="sr-Cyrl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0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Проф. др Јасмин Комић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в. д. директора Републичког 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22567" y="1341438"/>
            <a:ext cx="343395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95339" y="4941168"/>
            <a:ext cx="39656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912913" y="4530229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292080" y="4563671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2019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6156176" y="983841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157190"/>
              </p:ext>
            </p:extLst>
          </p:nvPr>
        </p:nvGraphicFramePr>
        <p:xfrm>
          <a:off x="2300288" y="1260840"/>
          <a:ext cx="5514974" cy="340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1632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 - НОВЕМБАР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85431" y="1918471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Италија       1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530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449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    11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384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  18,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812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     14,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652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Њемачка       9,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410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ГЛАВНИ ОКВИР УЗОРКА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ГЛАВНИ ОКВИР УЗОРКА</a:t>
            </a:r>
          </a:p>
          <a:p>
            <a:r>
              <a:rPr lang="sr-Cyrl-BA" sz="20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ПРВО ТРОМЈЕСЕЧЈЕ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57227" y="1571633"/>
            <a:ext cx="74898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43 604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лица</a:t>
            </a:r>
          </a:p>
          <a:p>
            <a:endParaRPr lang="sr-Cyrl-BA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18 054 домаћинстава</a:t>
            </a: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51 једница локалне самоуправе</a:t>
            </a:r>
            <a:endParaRPr lang="sr-Cyrl-CS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9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ГОДИШЊЕ ИСТРАЖИВАЊЕ </a:t>
            </a: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ПОЉОПРИ</a:t>
            </a: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B</a:t>
            </a: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РЕДНИХ </a:t>
            </a: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ГАЗДИНСТАВА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 – 15.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ДЕЦЕМБАР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57227" y="1571633"/>
            <a:ext cx="748982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1 055 варијабли</a:t>
            </a:r>
          </a:p>
          <a:p>
            <a:endParaRPr lang="sr-Cyrl-BA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35 табела</a:t>
            </a: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100 анкетара</a:t>
            </a: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 контролора</a:t>
            </a:r>
            <a:endParaRPr lang="sr-Cyrl-CS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ГОДИШЊЕ ИСТРАЖИВАЊЕ </a:t>
            </a: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ПОЉОПРИВРЕДНИХ </a:t>
            </a: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ГАЗДИНСТАВА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1 – 15.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ДЕЦЕМБАР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2019.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57227" y="1571633"/>
            <a:ext cx="7489825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5 287 породичних газдинстава</a:t>
            </a:r>
          </a:p>
          <a:p>
            <a:endParaRPr lang="sr-Cyrl-BA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1 818 газдинстава правних лица и предузетника</a:t>
            </a:r>
          </a:p>
          <a:p>
            <a:pPr>
              <a:buFont typeface="Arial" charset="0"/>
              <a:buChar char="•"/>
            </a:pPr>
            <a:endParaRPr lang="sr-Cyrl-BA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корјените промјене</a:t>
            </a:r>
            <a:endParaRPr lang="sr-Cyrl-CS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СТАТИСТИЧКИ ГОДИШЊАК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211">
            <a:off x="1415428" y="549231"/>
            <a:ext cx="3208095" cy="4548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408">
            <a:off x="3767827" y="491618"/>
            <a:ext cx="3009994" cy="4227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6864">
            <a:off x="5510025" y="1257837"/>
            <a:ext cx="3101663" cy="4342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176">
            <a:off x="5958308" y="2887522"/>
            <a:ext cx="2842035" cy="404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6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ОВО ЈЕ РЕПУБЛИКА СРПСКА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10482" y="2006649"/>
            <a:ext cx="72347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927">
            <a:off x="1613817" y="707471"/>
            <a:ext cx="3602367" cy="4906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127">
            <a:off x="4697041" y="744887"/>
            <a:ext cx="3223482" cy="4365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086">
            <a:off x="5113659" y="1831566"/>
            <a:ext cx="2751825" cy="3732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5295">
            <a:off x="5952198" y="3168578"/>
            <a:ext cx="2955115" cy="39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9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2019. ГОДИНА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425 публикација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smtClean="0">
                <a:solidFill>
                  <a:schemeClr val="tx2"/>
                </a:solidFill>
                <a:latin typeface="Arial Narrow" panose="020B0606020202030204" pitchFamily="34" charset="0"/>
              </a:rPr>
              <a:t>385 статистичких 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саопштења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40 билтена и посебних публикација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Корисничка оријентисаност</a:t>
            </a: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ЗАВОД У 2019.</a:t>
            </a:r>
            <a:endParaRPr lang="en-US" sz="2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6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3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2019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Број запослених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275 418</a:t>
            </a: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IX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/IX 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.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+2,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IX 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/III 201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.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1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3" y="1556792"/>
            <a:ext cx="71352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У пословним субјектима запослено 232 550 лица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Раст у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од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19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подручја</a:t>
            </a:r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3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након опорезивања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917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1 424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33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након опорезивања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020272" y="90528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548964028"/>
              </p:ext>
            </p:extLst>
          </p:nvPr>
        </p:nvGraphicFramePr>
        <p:xfrm>
          <a:off x="3382481" y="1237196"/>
          <a:ext cx="4066540" cy="255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93" y="3118797"/>
            <a:ext cx="4504690" cy="461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X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2019/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2018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,0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Алкохолна пића и дуван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Рекреација и култура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2,6%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11,6%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Превоз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1,9%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Cyrl-CS" sz="14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Десезонирана индустријска 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/X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16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endParaRPr lang="sr-Cyrl-CS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 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/XI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мања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Cyrl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,1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6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Број запослених у индустрији </a:t>
            </a:r>
          </a:p>
          <a:p>
            <a:pPr algn="just">
              <a:spcAft>
                <a:spcPts val="600"/>
              </a:spcAft>
            </a:pP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en-U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9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/XI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.) 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већи </a:t>
            </a:r>
            <a:r>
              <a:rPr lang="ru-RU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0,1</a:t>
            </a:r>
            <a:r>
              <a:rPr lang="ru-RU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Cyrl-CS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705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458914" y="3297842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R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632" y="696798"/>
            <a:ext cx="367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R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НОВЕМБАР</a:t>
            </a:r>
            <a:r>
              <a:rPr lang="sr-Latn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милијарди и 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699 </a:t>
            </a:r>
            <a:r>
              <a:rPr lang="sr-Cyrl-CS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chemeClr val="tx2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милијарде и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324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R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милијарде и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375</a:t>
            </a:r>
            <a:r>
              <a:rPr lang="sr-Latn-BA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 КМ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2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16418</TotalTime>
  <Words>2514</Words>
  <Application>Microsoft Office PowerPoint</Application>
  <PresentationFormat>On-screen Show (4:3)</PresentationFormat>
  <Paragraphs>255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RZS RS</cp:lastModifiedBy>
  <cp:revision>2355</cp:revision>
  <dcterms:created xsi:type="dcterms:W3CDTF">2004-12-13T09:54:15Z</dcterms:created>
  <dcterms:modified xsi:type="dcterms:W3CDTF">2019-12-23T09:17:29Z</dcterms:modified>
</cp:coreProperties>
</file>