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368" r:id="rId2"/>
    <p:sldId id="364" r:id="rId3"/>
    <p:sldId id="303" r:id="rId4"/>
    <p:sldId id="265" r:id="rId5"/>
    <p:sldId id="266" r:id="rId6"/>
    <p:sldId id="369" r:id="rId7"/>
    <p:sldId id="370" r:id="rId8"/>
    <p:sldId id="371" r:id="rId9"/>
    <p:sldId id="372" r:id="rId10"/>
    <p:sldId id="373" r:id="rId11"/>
    <p:sldId id="329" r:id="rId12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81645" autoAdjust="0"/>
  </p:normalViewPr>
  <p:slideViewPr>
    <p:cSldViewPr>
      <p:cViewPr>
        <p:scale>
          <a:sx n="100" d="100"/>
          <a:sy n="100" d="100"/>
        </p:scale>
        <p:origin x="202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ojcevicsa\Desktop\SANJA\SPOLJNA%20TRGOVINA\za%20medije\Prezentacija,%20od%20avg2011\prezentacija%202018\avg%202018\za%20Graf%20I-VIII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VIII</c:v>
                  </c:pt>
                  <c:pt idx="1">
                    <c:v>IX</c:v>
                  </c:pt>
                  <c:pt idx="2">
                    <c:v>X</c:v>
                  </c:pt>
                  <c:pt idx="3">
                    <c:v>XI</c:v>
                  </c:pt>
                  <c:pt idx="4">
                    <c:v>XII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V</c:v>
                  </c:pt>
                  <c:pt idx="10">
                    <c:v>VI</c:v>
                  </c:pt>
                  <c:pt idx="11">
                    <c:v>VII</c:v>
                  </c:pt>
                  <c:pt idx="12">
                    <c:v>VIII</c:v>
                  </c:pt>
                </c:lvl>
                <c:lvl>
                  <c:pt idx="0">
                    <c:v>2017</c:v>
                  </c:pt>
                  <c:pt idx="5">
                    <c:v>2018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832</c:v>
                </c:pt>
                <c:pt idx="1">
                  <c:v>830</c:v>
                </c:pt>
                <c:pt idx="2">
                  <c:v>831</c:v>
                </c:pt>
                <c:pt idx="3">
                  <c:v>832</c:v>
                </c:pt>
                <c:pt idx="4">
                  <c:v>835</c:v>
                </c:pt>
                <c:pt idx="5">
                  <c:v>825</c:v>
                </c:pt>
                <c:pt idx="6">
                  <c:v>841</c:v>
                </c:pt>
                <c:pt idx="7">
                  <c:v>840</c:v>
                </c:pt>
                <c:pt idx="8">
                  <c:v>840</c:v>
                </c:pt>
                <c:pt idx="9">
                  <c:v>847</c:v>
                </c:pt>
                <c:pt idx="10">
                  <c:v>849</c:v>
                </c:pt>
                <c:pt idx="11">
                  <c:v>848</c:v>
                </c:pt>
                <c:pt idx="12">
                  <c:v>852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BB-4ABA-85C0-D0209A4029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0160608"/>
        <c:axId val="260976384"/>
      </c:lineChart>
      <c:catAx>
        <c:axId val="260160608"/>
        <c:scaling>
          <c:orientation val="minMax"/>
        </c:scaling>
        <c:delete val="0"/>
        <c:axPos val="b"/>
        <c:minorGridlines>
          <c:spPr>
            <a:ln w="3175"/>
          </c:spPr>
        </c:minorGridlines>
        <c:numFmt formatCode="General" sourceLinked="0"/>
        <c:majorTickMark val="out"/>
        <c:minorTickMark val="none"/>
        <c:tickLblPos val="nextTo"/>
        <c:crossAx val="260976384"/>
        <c:crosses val="autoZero"/>
        <c:auto val="1"/>
        <c:lblAlgn val="ctr"/>
        <c:lblOffset val="100"/>
        <c:noMultiLvlLbl val="0"/>
      </c:catAx>
      <c:valAx>
        <c:axId val="260976384"/>
        <c:scaling>
          <c:orientation val="minMax"/>
          <c:max val="900"/>
          <c:min val="600"/>
        </c:scaling>
        <c:delete val="0"/>
        <c:axPos val="l"/>
        <c:majorGridlines>
          <c:spPr>
            <a:ln w="3175"/>
          </c:spPr>
        </c:majorGridlines>
        <c:numFmt formatCode="0" sourceLinked="1"/>
        <c:majorTickMark val="out"/>
        <c:minorTickMark val="none"/>
        <c:tickLblPos val="nextTo"/>
        <c:crossAx val="2601606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1509002675174"/>
          <c:y val="5.1400554097404488E-2"/>
          <c:w val="0.65415652109751343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zaAvg2018!$A$2</c:f>
              <c:strCache>
                <c:ptCount val="1"/>
                <c:pt idx="0">
                  <c:v>увоз                   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zaAvg2018!$B$1:$N$1</c:f>
              <c:strCache>
                <c:ptCount val="13"/>
                <c:pt idx="0">
                  <c:v>VIII</c:v>
                </c:pt>
                <c:pt idx="1">
                  <c:v>IX</c:v>
                </c:pt>
                <c:pt idx="2">
                  <c:v>X</c:v>
                </c:pt>
                <c:pt idx="3">
                  <c:v>XI</c:v>
                </c:pt>
                <c:pt idx="4">
                  <c:v>XII</c:v>
                </c:pt>
                <c:pt idx="5">
                  <c:v>I</c:v>
                </c:pt>
                <c:pt idx="6">
                  <c:v>II</c:v>
                </c:pt>
                <c:pt idx="7">
                  <c:v>III</c:v>
                </c:pt>
                <c:pt idx="8">
                  <c:v>IV</c:v>
                </c:pt>
                <c:pt idx="9">
                  <c:v>V</c:v>
                </c:pt>
                <c:pt idx="10">
                  <c:v>VI</c:v>
                </c:pt>
                <c:pt idx="11">
                  <c:v>VII</c:v>
                </c:pt>
                <c:pt idx="12">
                  <c:v>VIII</c:v>
                </c:pt>
              </c:strCache>
            </c:strRef>
          </c:cat>
          <c:val>
            <c:numRef>
              <c:f>zaAvg2018!$B$2:$N$2</c:f>
              <c:numCache>
                <c:formatCode>General</c:formatCode>
                <c:ptCount val="13"/>
                <c:pt idx="0">
                  <c:v>385929</c:v>
                </c:pt>
                <c:pt idx="1">
                  <c:v>445444</c:v>
                </c:pt>
                <c:pt idx="2">
                  <c:v>449634</c:v>
                </c:pt>
                <c:pt idx="3">
                  <c:v>481408</c:v>
                </c:pt>
                <c:pt idx="4">
                  <c:v>376291</c:v>
                </c:pt>
                <c:pt idx="5">
                  <c:v>288860</c:v>
                </c:pt>
                <c:pt idx="6">
                  <c:v>400944</c:v>
                </c:pt>
                <c:pt idx="7">
                  <c:v>507887</c:v>
                </c:pt>
                <c:pt idx="8">
                  <c:v>394878</c:v>
                </c:pt>
                <c:pt idx="9">
                  <c:v>478531</c:v>
                </c:pt>
                <c:pt idx="10">
                  <c:v>452651</c:v>
                </c:pt>
                <c:pt idx="11">
                  <c:v>535692</c:v>
                </c:pt>
                <c:pt idx="12">
                  <c:v>392710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55-469B-A436-49221396CC5B}"/>
            </c:ext>
          </c:extLst>
        </c:ser>
        <c:ser>
          <c:idx val="1"/>
          <c:order val="1"/>
          <c:tx>
            <c:strRef>
              <c:f>zaAvg2018!$A$3</c:f>
              <c:strCache>
                <c:ptCount val="1"/>
                <c:pt idx="0">
                  <c:v>извоз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zaAvg2018!$B$1:$N$1</c:f>
              <c:strCache>
                <c:ptCount val="13"/>
                <c:pt idx="0">
                  <c:v>VIII</c:v>
                </c:pt>
                <c:pt idx="1">
                  <c:v>IX</c:v>
                </c:pt>
                <c:pt idx="2">
                  <c:v>X</c:v>
                </c:pt>
                <c:pt idx="3">
                  <c:v>XI</c:v>
                </c:pt>
                <c:pt idx="4">
                  <c:v>XII</c:v>
                </c:pt>
                <c:pt idx="5">
                  <c:v>I</c:v>
                </c:pt>
                <c:pt idx="6">
                  <c:v>II</c:v>
                </c:pt>
                <c:pt idx="7">
                  <c:v>III</c:v>
                </c:pt>
                <c:pt idx="8">
                  <c:v>IV</c:v>
                </c:pt>
                <c:pt idx="9">
                  <c:v>V</c:v>
                </c:pt>
                <c:pt idx="10">
                  <c:v>VI</c:v>
                </c:pt>
                <c:pt idx="11">
                  <c:v>VII</c:v>
                </c:pt>
                <c:pt idx="12">
                  <c:v>VIII</c:v>
                </c:pt>
              </c:strCache>
            </c:strRef>
          </c:cat>
          <c:val>
            <c:numRef>
              <c:f>zaAvg2018!$B$3:$N$3</c:f>
              <c:numCache>
                <c:formatCode>0</c:formatCode>
                <c:ptCount val="13"/>
                <c:pt idx="0">
                  <c:v>272641</c:v>
                </c:pt>
                <c:pt idx="1">
                  <c:v>323353</c:v>
                </c:pt>
                <c:pt idx="2">
                  <c:v>316606</c:v>
                </c:pt>
                <c:pt idx="3">
                  <c:v>331734</c:v>
                </c:pt>
                <c:pt idx="4">
                  <c:v>291356</c:v>
                </c:pt>
                <c:pt idx="5">
                  <c:v>291774</c:v>
                </c:pt>
                <c:pt idx="6">
                  <c:v>293137</c:v>
                </c:pt>
                <c:pt idx="7">
                  <c:v>298528</c:v>
                </c:pt>
                <c:pt idx="8">
                  <c:v>295434</c:v>
                </c:pt>
                <c:pt idx="9">
                  <c:v>311333</c:v>
                </c:pt>
                <c:pt idx="10">
                  <c:v>335576</c:v>
                </c:pt>
                <c:pt idx="11">
                  <c:v>346576</c:v>
                </c:pt>
                <c:pt idx="12">
                  <c:v>278325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55-469B-A436-49221396C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9444296"/>
        <c:axId val="259087176"/>
      </c:lineChart>
      <c:catAx>
        <c:axId val="259444296"/>
        <c:scaling>
          <c:orientation val="minMax"/>
        </c:scaling>
        <c:delete val="0"/>
        <c:axPos val="b"/>
        <c:minorGridlines>
          <c:spPr>
            <a:ln w="3175"/>
          </c:spPr>
        </c:minorGridlines>
        <c:numFmt formatCode="General" sourceLinked="0"/>
        <c:majorTickMark val="out"/>
        <c:minorTickMark val="none"/>
        <c:tickLblPos val="nextTo"/>
        <c:crossAx val="259087176"/>
        <c:crosses val="autoZero"/>
        <c:auto val="1"/>
        <c:lblAlgn val="ctr"/>
        <c:lblOffset val="100"/>
        <c:noMultiLvlLbl val="0"/>
      </c:catAx>
      <c:valAx>
        <c:axId val="259087176"/>
        <c:scaling>
          <c:orientation val="minMax"/>
        </c:scaling>
        <c:delete val="0"/>
        <c:axPos val="l"/>
        <c:majorGridlines/>
        <c:numFmt formatCode="#\,##0" sourceLinked="0"/>
        <c:majorTickMark val="out"/>
        <c:minorTickMark val="none"/>
        <c:tickLblPos val="nextTo"/>
        <c:crossAx val="259444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44654088050316"/>
          <c:y val="0.34220861281228737"/>
          <c:w val="0.1759745951567375"/>
          <c:h val="0.1901782832701468"/>
        </c:manualLayout>
      </c:layout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0.75467</cdr:y>
    </cdr:from>
    <cdr:to>
      <cdr:x>0.98528</cdr:x>
      <cdr:y>0.92272</cdr:y>
    </cdr:to>
    <cdr:pic>
      <cdr:nvPicPr>
        <cdr:cNvPr id="2" name="Picture 1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-2717928" y="2070200"/>
          <a:ext cx="4504690" cy="4610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02-Oct-18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778666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август </a:t>
            </a:r>
            <a:r>
              <a:rPr lang="ru-RU" dirty="0" smtClean="0"/>
              <a:t>2018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15,0%, затим Хрватска са </a:t>
            </a:r>
            <a:r>
              <a:rPr lang="sr-Cyrl-BA" dirty="0" smtClean="0"/>
              <a:t>13</a:t>
            </a:r>
            <a:r>
              <a:rPr lang="ru-RU" dirty="0" smtClean="0"/>
              <a:t>,1% и Србија са 12,7%.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</a:t>
            </a:r>
            <a:r>
              <a:rPr lang="sr-Cyrl-BA" dirty="0" smtClean="0"/>
              <a:t>6</a:t>
            </a:r>
            <a:r>
              <a:rPr lang="ru-RU" dirty="0" smtClean="0"/>
              <a:t>,4%, Русија са 14,5% и Италија са 10,9%.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август </a:t>
            </a:r>
            <a:r>
              <a:rPr lang="ru-RU" dirty="0" smtClean="0"/>
              <a:t>2018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Црном Гором и износила је 456</a:t>
            </a:r>
            <a:r>
              <a:rPr lang="en-US" dirty="0" smtClean="0"/>
              <a:t>,</a:t>
            </a:r>
            <a:r>
              <a:rPr lang="sr-Cyrl-BA" dirty="0" smtClean="0"/>
              <a:t>7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Русијом 2</a:t>
            </a:r>
            <a:r>
              <a:rPr lang="ru-RU" dirty="0" smtClean="0"/>
              <a:t>,9%.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август </a:t>
            </a:r>
            <a:r>
              <a:rPr lang="ru-RU" dirty="0" smtClean="0"/>
              <a:t>2018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 1 милијарда и 796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увозило, такође, из земаља Европске уније (28</a:t>
            </a:r>
            <a:r>
              <a:rPr lang="ru-RU" baseline="0" dirty="0" smtClean="0"/>
              <a:t> чланица)  1 милијарда и 710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1358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Добро јутро, добро дошли. Почећемо са статистиком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рада. Дакле,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августу 2018. године износи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 је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852 КМ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бруто плата 1 364 КМ.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јул 2018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просјечна нето плата исплаћена у августу 2018. реално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за 0,4%, док је у односу на август 2017. реално већа за 0,8%.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августу 2018. године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највиша просјечна нето плата исплаћена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износила је 1 444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плата у августу 2018.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 пружања смјештаја, припреме и послуживања хране, хотелијерство и угоститељство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548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августу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2018. године, у односу на јул 2018, највећи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нето плате забиљежен је у подручју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Финансијске дјелатности и дјелатности осигурања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,9%.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Највеће 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оминалном износу, забиљежено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Стручне</a:t>
            </a:r>
            <a:r>
              <a:rPr lang="sr-Latn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научне и техничке дјелатности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1,8%.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Сада прелазимо на статистику цијена. Цијене производа и услуга које се користе за личну потрошњу у Републици Српској, мјерене индексом потрошачких цијена, у августу 2018. године у односу на претходни мјесец, у просјеку су остале непромијењене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док су на годишњем нивоу, у просјеку више за 1,6%.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три, ниже цијене у четири, док су цијене у пет одјељака, у просјеку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раст цијена у августу забиљежен је у одјељку Становање (1,1%) усљед виших цијена у групи Чврста горива од 3,3%, затим у одјељку Превоз (0,1%) усљед виших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групи Услуге превоза од 0,5%, те у групи Горива и мазива од 0,2%. Више цијене забиљежене су и у одјељку Намјештај и покућство (0,1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усљед виших цијена у групи Текстил за домаћинство од 1,2% и групи Производи и услуге за редовно одржавање куће од 0,2%.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одјељцима Алкохолна пића и дуван, Здравство, Комуникације, Образовање, Ресторани и хотели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цијене су у просјеку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пад цијена у августу забиљежен је у одјељку Храна и безалкохолна пића (0,5%) усљед нижих сезонских цијена  у групи Поврће од 3,1%, Воће од 2,7% и у групи шећер, мед и слично од 0,7%. Ниже цијене забиљежене су и у одјељку Рекреација и култура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0,4%) усљед нижих цијена у групи Путни аранжмани од 8,4%, те у одјељку Одјећа и обућа (0,3%) усљед нижих цијена у групи Одјећа од 0,9%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одјељку Остала добра и услуге од 0,1%.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јануар-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 2018. године у поређењу са периодом јануар-август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5,5%.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истом периоду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раст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27,9%, док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руда и камена </a:t>
            </a:r>
            <a:r>
              <a:rPr lang="sr-Cyrl-BA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пад од 0,4% 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Прерађивачке индустрије </a:t>
            </a:r>
            <a:r>
              <a:rPr lang="sr-Cyrl-BA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пад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2,7%.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r-Cyrl-C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502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2018.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просјечан мјесечни број запослених у 201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за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2,4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односу на исти мјесец прошле године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1,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 је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јул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остао непромијење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 – август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 је за 2,3%. У истом периоду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остварен је раст од 2,7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раст од 2,5%, док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Вађења руда и камена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 пад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,9%.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9394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август </a:t>
            </a:r>
            <a:r>
              <a:rPr lang="ru-RU" dirty="0" smtClean="0"/>
              <a:t>2018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Latn-BA" b="0" dirty="0" smtClean="0"/>
              <a:t>5</a:t>
            </a:r>
            <a:r>
              <a:rPr lang="sr-Cyrl-BA" b="0" dirty="0" smtClean="0"/>
              <a:t> милијарди 903 </a:t>
            </a:r>
            <a:r>
              <a:rPr lang="sr-Cyrl-CS" b="0" dirty="0" smtClean="0"/>
              <a:t>милион</a:t>
            </a:r>
            <a:r>
              <a:rPr lang="sr-Cyrl-BA" b="0" dirty="0" smtClean="0"/>
              <a:t>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Latn-BA" dirty="0" smtClean="0"/>
              <a:t>2</a:t>
            </a:r>
            <a:r>
              <a:rPr lang="sr-Cyrl-BA" dirty="0" smtClean="0"/>
              <a:t> милијарде 451 милион </a:t>
            </a:r>
            <a:r>
              <a:rPr lang="ru-RU" dirty="0" smtClean="0"/>
              <a:t>КМ, а на увоз </a:t>
            </a:r>
            <a:r>
              <a:rPr lang="sr-Latn-BA" dirty="0" smtClean="0"/>
              <a:t>3</a:t>
            </a:r>
            <a:r>
              <a:rPr lang="ru-RU" dirty="0" smtClean="0"/>
              <a:t> милијарде </a:t>
            </a:r>
            <a:r>
              <a:rPr lang="sr-Cyrl-BA" dirty="0" smtClean="0"/>
              <a:t>452 </a:t>
            </a:r>
            <a:r>
              <a:rPr lang="sr-Cyrl-CS" dirty="0" smtClean="0"/>
              <a:t>милион</a:t>
            </a:r>
            <a:r>
              <a:rPr lang="sr-Latn-BA" dirty="0" smtClean="0"/>
              <a:t>a</a:t>
            </a:r>
            <a:r>
              <a:rPr lang="sr-Cyrl-CS" dirty="0" smtClean="0"/>
              <a:t>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endParaRPr lang="sr-Latn-BA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У оквиру укупно остварене робне размјене Републике Српске са иностранством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август </a:t>
            </a:r>
            <a:r>
              <a:rPr lang="ru-RU" dirty="0" smtClean="0"/>
              <a:t>2018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била је 7</a:t>
            </a:r>
            <a:r>
              <a:rPr lang="sr-Latn-BA" dirty="0" smtClean="0"/>
              <a:t>1</a:t>
            </a:r>
            <a:r>
              <a:rPr lang="ru-RU" dirty="0" smtClean="0"/>
              <a:t>,</a:t>
            </a:r>
            <a:r>
              <a:rPr lang="sr-Cyrl-BA" dirty="0" smtClean="0"/>
              <a:t>0</a:t>
            </a:r>
            <a:r>
              <a:rPr lang="ru-RU" dirty="0" smtClean="0"/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sr-Latn-BA" dirty="0" smtClean="0">
              <a:solidFill>
                <a:schemeClr val="tx1"/>
              </a:solidFill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6762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baseline="0" dirty="0" smtClean="0"/>
              <a:t>августу </a:t>
            </a:r>
            <a:r>
              <a:rPr lang="ru-RU" dirty="0" smtClean="0"/>
              <a:t>2018. године у односу на </a:t>
            </a:r>
            <a:r>
              <a:rPr lang="sr-Cyrl-BA" dirty="0" smtClean="0"/>
              <a:t>јул</a:t>
            </a:r>
            <a:r>
              <a:rPr lang="sr-Cyrl-BA" baseline="0" dirty="0" smtClean="0"/>
              <a:t> </a:t>
            </a:r>
            <a:r>
              <a:rPr lang="ru-RU" dirty="0" smtClean="0"/>
              <a:t>2018. године смањен је за</a:t>
            </a:r>
            <a:r>
              <a:rPr lang="ru-RU" baseline="0" dirty="0" smtClean="0"/>
              <a:t> </a:t>
            </a:r>
            <a:r>
              <a:rPr lang="sr-Latn-BA" baseline="0" dirty="0" smtClean="0"/>
              <a:t>19</a:t>
            </a:r>
            <a:r>
              <a:rPr lang="ru-RU" dirty="0" smtClean="0"/>
              <a:t>,7%, док је у односу на </a:t>
            </a:r>
            <a:r>
              <a:rPr lang="sr-Cyrl-BA" baseline="0" dirty="0" smtClean="0"/>
              <a:t>август </a:t>
            </a:r>
            <a:r>
              <a:rPr lang="ru-RU" dirty="0" smtClean="0"/>
              <a:t>2017. године повећан за </a:t>
            </a:r>
            <a:r>
              <a:rPr lang="sr-Latn-BA" dirty="0" smtClean="0"/>
              <a:t>2</a:t>
            </a:r>
            <a:r>
              <a:rPr lang="ru-RU" dirty="0" smtClean="0"/>
              <a:t>,</a:t>
            </a:r>
            <a:r>
              <a:rPr lang="sr-Latn-BA" dirty="0" smtClean="0"/>
              <a:t>1</a:t>
            </a:r>
            <a:r>
              <a:rPr lang="ru-RU" dirty="0" smtClean="0"/>
              <a:t>%. Увоз је у </a:t>
            </a:r>
            <a:r>
              <a:rPr lang="sr-Cyrl-BA" baseline="0" dirty="0" smtClean="0"/>
              <a:t>августу </a:t>
            </a:r>
            <a:r>
              <a:rPr lang="ru-RU" dirty="0" smtClean="0"/>
              <a:t>2018. године у односу на </a:t>
            </a:r>
            <a:r>
              <a:rPr lang="sr-Cyrl-BA" dirty="0" smtClean="0"/>
              <a:t>јул </a:t>
            </a:r>
            <a:r>
              <a:rPr lang="ru-RU" dirty="0" smtClean="0"/>
              <a:t>2018. године смањен за </a:t>
            </a:r>
            <a:r>
              <a:rPr lang="sr-Latn-BA" dirty="0" smtClean="0"/>
              <a:t>26</a:t>
            </a:r>
            <a:r>
              <a:rPr lang="sr-Cyrl-BA" dirty="0" smtClean="0"/>
              <a:t>,7</a:t>
            </a:r>
            <a:r>
              <a:rPr lang="ru-RU" dirty="0" smtClean="0"/>
              <a:t>%, док је у односу на </a:t>
            </a:r>
            <a:r>
              <a:rPr lang="sr-Cyrl-BA" baseline="0" dirty="0" smtClean="0"/>
              <a:t>август </a:t>
            </a:r>
            <a:r>
              <a:rPr lang="ru-RU" dirty="0" smtClean="0"/>
              <a:t>2017. године повећан за </a:t>
            </a:r>
            <a:r>
              <a:rPr lang="sr-Latn-BA" dirty="0" smtClean="0"/>
              <a:t>1</a:t>
            </a:r>
            <a:r>
              <a:rPr lang="ru-RU" dirty="0" smtClean="0"/>
              <a:t>,</a:t>
            </a:r>
            <a:r>
              <a:rPr lang="sr-Latn-BA" dirty="0" smtClean="0"/>
              <a:t>8</a:t>
            </a:r>
            <a:r>
              <a:rPr lang="ru-RU" dirty="0" smtClean="0"/>
              <a:t>%.</a:t>
            </a:r>
            <a:r>
              <a:rPr lang="sr-Latn-BA" dirty="0" smtClean="0"/>
              <a:t> </a:t>
            </a:r>
            <a:endParaRPr lang="sr-Cyrl-BA" dirty="0" smtClean="0"/>
          </a:p>
          <a:p>
            <a:pPr algn="just" eaLnBrk="1" hangingPunct="1">
              <a:spcBef>
                <a:spcPct val="0"/>
              </a:spcBef>
            </a:pPr>
            <a:endParaRPr lang="sr-Cyrl-BA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Извоз је у периоду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јануар -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 повећан за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у односу на период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јануар -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године, док је увоз повећан за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sr-Cyrl-B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>
                <a:solidFill>
                  <a:srgbClr val="FF0000"/>
                </a:solidFill>
              </a:rPr>
              <a:t>Посматрано </a:t>
            </a:r>
            <a:r>
              <a:rPr lang="ru-RU" dirty="0" smtClean="0"/>
              <a:t>по групама производа,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август </a:t>
            </a:r>
            <a:r>
              <a:rPr lang="ru-RU" dirty="0" smtClean="0"/>
              <a:t>2018.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Latn-BA" dirty="0" smtClean="0"/>
              <a:t>e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лектрична енергија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</a:t>
            </a:r>
            <a:r>
              <a:rPr lang="sr-Cyrl-BA" dirty="0" smtClean="0"/>
              <a:t>,4%</a:t>
            </a:r>
            <a:r>
              <a:rPr lang="ru-RU" dirty="0" smtClean="0"/>
              <a:t>, </a:t>
            </a:r>
            <a:r>
              <a:rPr lang="sr-Cyrl-BA" dirty="0" smtClean="0"/>
              <a:t>затим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6</a:t>
            </a:r>
            <a:r>
              <a:rPr lang="sr-Cyrl-BA" dirty="0" smtClean="0"/>
              <a:t>,</a:t>
            </a:r>
            <a:r>
              <a:rPr lang="sr-Latn-BA" dirty="0" smtClean="0"/>
              <a:t>0</a:t>
            </a:r>
            <a:r>
              <a:rPr lang="sr-Cyrl-BA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</a:t>
            </a:r>
            <a:r>
              <a:rPr lang="sr-Latn-BA" dirty="0" smtClean="0"/>
              <a:t> </a:t>
            </a:r>
            <a:r>
              <a:rPr lang="sr-Cyrl-BA" dirty="0" smtClean="0"/>
              <a:t>дијелови обуће </a:t>
            </a:r>
            <a:r>
              <a:rPr lang="sr-Cyrl-BA" baseline="0" dirty="0" smtClean="0"/>
              <a:t>5</a:t>
            </a:r>
            <a:r>
              <a:rPr lang="sr-Cyrl-BA" dirty="0" smtClean="0"/>
              <a:t>,5%.</a:t>
            </a:r>
            <a:r>
              <a:rPr lang="sr-Cyrl-BA" baseline="0" dirty="0" smtClean="0"/>
              <a:t>  </a:t>
            </a:r>
            <a:r>
              <a:rPr lang="ru-RU" dirty="0" smtClean="0"/>
              <a:t>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13</a:t>
            </a:r>
            <a:r>
              <a:rPr lang="sr-Cyrl-BA" dirty="0" smtClean="0"/>
              <a:t>,1%, потом слиједе лијекови 3,</a:t>
            </a:r>
            <a:r>
              <a:rPr lang="sr-Latn-BA" dirty="0" smtClean="0"/>
              <a:t>4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ични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аутомобили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моторна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возила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иј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ењена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превозу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ru-RU" dirty="0" smtClean="0"/>
              <a:t>,3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4556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Prof. Dr. </a:t>
            </a:r>
            <a:r>
              <a:rPr lang="sr-Latn-BA" sz="2000" b="1" dirty="0" smtClean="0">
                <a:solidFill>
                  <a:srgbClr val="495778"/>
                </a:solidFill>
                <a:latin typeface="Arial Narrow" pitchFamily="34" charset="0"/>
              </a:rPr>
              <a:t>Jasmin Komić</a:t>
            </a:r>
            <a:r>
              <a:rPr lang="sr-Latn-CS" sz="2000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495778"/>
                </a:solidFill>
                <a:latin typeface="Arial Narrow" pitchFamily="34" charset="0"/>
              </a:rPr>
              <a:t>Republika</a:t>
            </a: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rgbClr val="495778"/>
                </a:solidFill>
                <a:latin typeface="Arial Narrow" pitchFamily="34" charset="0"/>
              </a:rPr>
              <a:t>Srpska</a:t>
            </a: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 Institute of Statistics, Acting Director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227376" y="1341438"/>
            <a:ext cx="342433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4</a:t>
            </a:r>
            <a:r>
              <a:rPr lang="en-US" sz="3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September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2018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470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en-US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Institute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470025" y="632637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JANUARY</a:t>
            </a:r>
            <a:r>
              <a:rPr lang="sr-Latn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-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AUGUST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2018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Italy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15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367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Croatia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13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322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312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1099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EXPORT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16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4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567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Russia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14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502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Italy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10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9%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376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1080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IMPORT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9820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475656" y="836712"/>
            <a:ext cx="7315200" cy="472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4</a:t>
            </a:r>
            <a:r>
              <a:rPr lang="en-US" sz="3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September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</a:t>
            </a:r>
            <a:r>
              <a:rPr lang="sr-Latn-BA" sz="3400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4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BA" sz="34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BA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THANK YOU FOR YOUR ATTENTION</a:t>
            </a:r>
            <a:endParaRPr lang="sr-Latn-CS" sz="34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1544062" y="3632279"/>
            <a:ext cx="5157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net wage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52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gross wage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364 КМ</a:t>
            </a:r>
          </a:p>
          <a:p>
            <a:pPr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028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AUGUST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1. 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Average net wages of employed persons by month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732240" y="858053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745605058"/>
              </p:ext>
            </p:extLst>
          </p:nvPr>
        </p:nvGraphicFramePr>
        <p:xfrm>
          <a:off x="2717928" y="108590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Monthly inflation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Annual inflation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(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August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/</a:t>
            </a:r>
            <a:r>
              <a:rPr lang="sr-Latn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August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)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AUGUST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ncrease in prices</a:t>
            </a:r>
            <a:endParaRPr lang="sr-Cyrl-BA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sr-Latn-BA" sz="2600" i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Housing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1%</a:t>
            </a:r>
            <a:endParaRPr lang="sr-Cyrl-BA" sz="2600" b="1" i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       </a:t>
            </a:r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30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ecrease in prices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Food and non-alcoholic beverages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5%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AUGUST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Working-day adjusted industrial production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endParaRPr lang="en-US" sz="28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January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-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A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ugust </a:t>
            </a:r>
            <a:r>
              <a:rPr lang="sr-Latn-BA" sz="2800" dirty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8/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January-August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7</a:t>
            </a:r>
            <a:r>
              <a:rPr lang="hr-HR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increased by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Latn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5</a:t>
            </a:r>
            <a:r>
              <a:rPr lang="en-US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sr-Latn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5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sr-Latn-BA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sr-Latn-BA" sz="2400" b="1" dirty="0" smtClean="0">
              <a:solidFill>
                <a:schemeClr val="tx2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50142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INDUSTRIAL PRODUCTION INDEX</a:t>
            </a:r>
            <a:endParaRPr lang="en-US" sz="26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53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January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-</a:t>
            </a:r>
            <a:r>
              <a:rPr lang="en-U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August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20</a:t>
            </a:r>
            <a:r>
              <a:rPr lang="sr-Cyrl-C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8/</a:t>
            </a:r>
            <a:r>
              <a:rPr lang="en-U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January-August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7</a:t>
            </a:r>
            <a:endParaRPr lang="sr-Cyrl-BA" sz="32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en-US" sz="3200" dirty="0">
              <a:cs typeface="Tahoma" pitchFamily="34" charset="0"/>
            </a:endParaRPr>
          </a:p>
          <a:p>
            <a:r>
              <a:rPr lang="en-US" sz="32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Number of employees in industry </a:t>
            </a:r>
            <a:r>
              <a:rPr lang="en-U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increased by </a:t>
            </a:r>
            <a:r>
              <a:rPr lang="sr-Latn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</a:t>
            </a:r>
            <a:r>
              <a:rPr lang="en-US" sz="3200" b="1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r>
              <a:rPr lang="sr-Latn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3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EMPLOYEES IN INDUSTRY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71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841875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91319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Покривеност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увоза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извозом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286947" y="683867"/>
            <a:ext cx="3382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JANUARY</a:t>
            </a:r>
            <a:r>
              <a:rPr lang="sr-Latn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- </a:t>
            </a:r>
            <a:r>
              <a:rPr lang="sr-Cyrl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А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UGUST</a:t>
            </a:r>
            <a:r>
              <a:rPr lang="sr-Cyrl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2018 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Обим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робне размјене Р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епублике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рпске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са </a:t>
            </a: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иностранством          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пет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милијарди 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902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двије милијарде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451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 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три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милијарде 452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1250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841875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779913" y="4128504"/>
            <a:ext cx="30746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CS" sz="12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2. </a:t>
            </a:r>
            <a:r>
              <a:rPr lang="en-US" sz="12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Export and import by month</a:t>
            </a:r>
            <a:endParaRPr lang="en-US" sz="1200" dirty="0">
              <a:solidFill>
                <a:srgbClr val="00336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203848" y="4790846"/>
            <a:ext cx="576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2017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4931866" y="4790846"/>
            <a:ext cx="720080" cy="33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2018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3035799" y="987410"/>
            <a:ext cx="744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64488"/>
                </a:solidFill>
                <a:latin typeface="Arial Narrow" pitchFamily="34" charset="0"/>
              </a:rPr>
              <a:t>thous</a:t>
            </a:r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058922"/>
              </p:ext>
            </p:extLst>
          </p:nvPr>
        </p:nvGraphicFramePr>
        <p:xfrm>
          <a:off x="2499134" y="1258819"/>
          <a:ext cx="5585543" cy="280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241407" y="2491181"/>
            <a:ext cx="648061" cy="24620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tx2"/>
                </a:solidFill>
                <a:latin typeface="Arial Narrow" pitchFamily="34" charset="0"/>
              </a:rPr>
              <a:t>Export</a:t>
            </a:r>
            <a:endParaRPr lang="en-US" sz="1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7241407" y="2201942"/>
            <a:ext cx="605084" cy="24623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tx2"/>
                </a:solidFill>
                <a:latin typeface="Arial Narrow" pitchFamily="34" charset="0"/>
              </a:rPr>
              <a:t>Import</a:t>
            </a:r>
            <a:endParaRPr lang="en-US" sz="1000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699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15096</TotalTime>
  <Words>1218</Words>
  <Application>Microsoft Office PowerPoint</Application>
  <PresentationFormat>On-screen Show (4:3)</PresentationFormat>
  <Paragraphs>145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RZS RS</cp:lastModifiedBy>
  <cp:revision>2264</cp:revision>
  <dcterms:created xsi:type="dcterms:W3CDTF">2004-12-13T09:54:15Z</dcterms:created>
  <dcterms:modified xsi:type="dcterms:W3CDTF">2018-10-02T09:37:22Z</dcterms:modified>
</cp:coreProperties>
</file>