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368" r:id="rId2"/>
    <p:sldId id="374" r:id="rId3"/>
    <p:sldId id="375" r:id="rId4"/>
    <p:sldId id="364" r:id="rId5"/>
    <p:sldId id="303" r:id="rId6"/>
    <p:sldId id="265" r:id="rId7"/>
    <p:sldId id="266" r:id="rId8"/>
    <p:sldId id="369" r:id="rId9"/>
    <p:sldId id="370" r:id="rId10"/>
    <p:sldId id="378" r:id="rId11"/>
    <p:sldId id="379" r:id="rId12"/>
    <p:sldId id="380" r:id="rId13"/>
    <p:sldId id="381" r:id="rId14"/>
    <p:sldId id="382" r:id="rId15"/>
    <p:sldId id="383" r:id="rId16"/>
    <p:sldId id="377" r:id="rId17"/>
    <p:sldId id="329" r:id="rId18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0" d="100"/>
          <a:sy n="70" d="100"/>
        </p:scale>
        <p:origin x="22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ojcevicsa\Desktop\SANJA\SPOLJNA%20TRGOVINA\za%20medije\Prezentacija,%20od%20avg2011\prezentacija%202018\nov%202018\za%20Graf%20I-XI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832</c:v>
                </c:pt>
                <c:pt idx="1">
                  <c:v>835</c:v>
                </c:pt>
                <c:pt idx="2">
                  <c:v>825</c:v>
                </c:pt>
                <c:pt idx="3">
                  <c:v>841</c:v>
                </c:pt>
                <c:pt idx="4">
                  <c:v>840</c:v>
                </c:pt>
                <c:pt idx="5">
                  <c:v>840</c:v>
                </c:pt>
                <c:pt idx="6">
                  <c:v>847</c:v>
                </c:pt>
                <c:pt idx="7">
                  <c:v>849</c:v>
                </c:pt>
                <c:pt idx="8">
                  <c:v>848</c:v>
                </c:pt>
                <c:pt idx="9">
                  <c:v>852</c:v>
                </c:pt>
                <c:pt idx="10">
                  <c:v>881</c:v>
                </c:pt>
                <c:pt idx="11">
                  <c:v>884</c:v>
                </c:pt>
                <c:pt idx="12">
                  <c:v>880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02752"/>
        <c:axId val="158003144"/>
      </c:lineChart>
      <c:catAx>
        <c:axId val="15800275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158003144"/>
        <c:crosses val="autoZero"/>
        <c:auto val="1"/>
        <c:lblAlgn val="ctr"/>
        <c:lblOffset val="100"/>
        <c:noMultiLvlLbl val="0"/>
      </c:catAx>
      <c:valAx>
        <c:axId val="158003144"/>
        <c:scaling>
          <c:orientation val="minMax"/>
          <c:max val="1000"/>
          <c:min val="600"/>
        </c:scaling>
        <c:delete val="0"/>
        <c:axPos val="l"/>
        <c:majorGridlines/>
        <c:numFmt formatCode="#,#00" sourceLinked="0"/>
        <c:majorTickMark val="out"/>
        <c:minorTickMark val="none"/>
        <c:tickLblPos val="nextTo"/>
        <c:crossAx val="158002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zaNov2018!$A$2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zaNov2018!$B$1:$N$1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zaNov2018!$B$2:$N$2</c:f>
              <c:numCache>
                <c:formatCode>General</c:formatCode>
                <c:ptCount val="13"/>
                <c:pt idx="0">
                  <c:v>481408</c:v>
                </c:pt>
                <c:pt idx="1">
                  <c:v>376291</c:v>
                </c:pt>
                <c:pt idx="2">
                  <c:v>288860</c:v>
                </c:pt>
                <c:pt idx="3">
                  <c:v>400944</c:v>
                </c:pt>
                <c:pt idx="4">
                  <c:v>507890</c:v>
                </c:pt>
                <c:pt idx="5">
                  <c:v>394960</c:v>
                </c:pt>
                <c:pt idx="6">
                  <c:v>479493</c:v>
                </c:pt>
                <c:pt idx="7">
                  <c:v>453166</c:v>
                </c:pt>
                <c:pt idx="8">
                  <c:v>544026</c:v>
                </c:pt>
                <c:pt idx="9">
                  <c:v>392881</c:v>
                </c:pt>
                <c:pt idx="10">
                  <c:v>469147</c:v>
                </c:pt>
                <c:pt idx="11">
                  <c:v>506678</c:v>
                </c:pt>
                <c:pt idx="12">
                  <c:v>390579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zaNov2018!$A$3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zaNov2018!$B$1:$N$1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zaNov2018!$B$3:$N$3</c:f>
              <c:numCache>
                <c:formatCode>0</c:formatCode>
                <c:ptCount val="13"/>
                <c:pt idx="0">
                  <c:v>331734</c:v>
                </c:pt>
                <c:pt idx="1">
                  <c:v>291356</c:v>
                </c:pt>
                <c:pt idx="2">
                  <c:v>291619</c:v>
                </c:pt>
                <c:pt idx="3">
                  <c:v>292922</c:v>
                </c:pt>
                <c:pt idx="4">
                  <c:v>298240</c:v>
                </c:pt>
                <c:pt idx="5">
                  <c:v>295267</c:v>
                </c:pt>
                <c:pt idx="6">
                  <c:v>311123</c:v>
                </c:pt>
                <c:pt idx="7">
                  <c:v>335550</c:v>
                </c:pt>
                <c:pt idx="8">
                  <c:v>345725</c:v>
                </c:pt>
                <c:pt idx="9">
                  <c:v>278026</c:v>
                </c:pt>
                <c:pt idx="10">
                  <c:v>324393</c:v>
                </c:pt>
                <c:pt idx="11">
                  <c:v>353474</c:v>
                </c:pt>
                <c:pt idx="12">
                  <c:v>329572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980560"/>
        <c:axId val="158982992"/>
      </c:lineChart>
      <c:catAx>
        <c:axId val="15898056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158982992"/>
        <c:crosses val="autoZero"/>
        <c:auto val="1"/>
        <c:lblAlgn val="ctr"/>
        <c:lblOffset val="100"/>
        <c:noMultiLvlLbl val="0"/>
      </c:catAx>
      <c:valAx>
        <c:axId val="158982992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crossAx val="15898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0.00736</cdr:x>
      <cdr:y>0.75662</cdr:y>
    </cdr:from>
    <cdr:to>
      <cdr:x>0.99264</cdr:x>
      <cdr:y>0.92468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655" y="2075561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12/24/2018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Latn-BA" b="0" dirty="0" smtClean="0"/>
              <a:t>8</a:t>
            </a:r>
            <a:r>
              <a:rPr lang="sr-Cyrl-BA" b="0" dirty="0" smtClean="0"/>
              <a:t> милијарди </a:t>
            </a:r>
            <a:r>
              <a:rPr lang="sr-Latn-BA" b="0" dirty="0" smtClean="0"/>
              <a:t>285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Latn-BA" dirty="0" smtClean="0"/>
              <a:t>3</a:t>
            </a:r>
            <a:r>
              <a:rPr lang="sr-Cyrl-BA" dirty="0" smtClean="0"/>
              <a:t> милијарде </a:t>
            </a:r>
            <a:r>
              <a:rPr lang="sr-Latn-BA" dirty="0" smtClean="0"/>
              <a:t>456 </a:t>
            </a:r>
            <a:r>
              <a:rPr lang="sr-Cyrl-BA" dirty="0" smtClean="0"/>
              <a:t>милион</a:t>
            </a:r>
            <a:r>
              <a:rPr lang="sr-Latn-BA" dirty="0" smtClean="0"/>
              <a:t>a</a:t>
            </a:r>
            <a:r>
              <a:rPr lang="sr-Cyrl-BA" dirty="0" smtClean="0"/>
              <a:t> </a:t>
            </a:r>
            <a:r>
              <a:rPr lang="ru-RU" dirty="0" smtClean="0"/>
              <a:t>КМ</a:t>
            </a:r>
            <a:r>
              <a:rPr lang="sr-Latn-BA" dirty="0" smtClean="0"/>
              <a:t>, </a:t>
            </a:r>
            <a:r>
              <a:rPr lang="sr-Cyrl-BA" dirty="0" smtClean="0"/>
              <a:t>што је за 8,5% више у односу на исти период претходне године</a:t>
            </a:r>
            <a:r>
              <a:rPr lang="ru-RU" dirty="0" smtClean="0"/>
              <a:t>, а на увоз </a:t>
            </a:r>
            <a:r>
              <a:rPr lang="sr-Latn-BA" dirty="0" smtClean="0"/>
              <a:t>4</a:t>
            </a:r>
            <a:r>
              <a:rPr lang="ru-RU" dirty="0" smtClean="0"/>
              <a:t> милијарде </a:t>
            </a:r>
            <a:r>
              <a:rPr lang="sr-Latn-BA" dirty="0" smtClean="0"/>
              <a:t>829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КМ, што је за 6,8%</a:t>
            </a:r>
            <a:r>
              <a:rPr lang="ru-RU" baseline="0" dirty="0" smtClean="0"/>
              <a:t> више него претходне године</a:t>
            </a:r>
            <a:r>
              <a:rPr lang="sr-Cyrl-BA" baseline="0" dirty="0" smtClean="0"/>
              <a:t>.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endParaRPr lang="sr-Latn-BA" dirty="0" smtClean="0"/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оквиру укупно остварен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робне размјене Р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епублике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Српске са иностранством у новембру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године, проценат покривености увоза извозом износио је 84,4%.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Проценат покривености увоза извозом, у периоду јануар - новембар текуће године, износио је 71,6%.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814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2018.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2018. године смањен је за</a:t>
            </a:r>
            <a:r>
              <a:rPr lang="ru-RU" baseline="0" dirty="0" smtClean="0"/>
              <a:t> </a:t>
            </a:r>
            <a:r>
              <a:rPr lang="sr-Latn-BA" baseline="0" dirty="0" smtClean="0"/>
              <a:t>6</a:t>
            </a:r>
            <a:r>
              <a:rPr lang="ru-RU" dirty="0" smtClean="0"/>
              <a:t>,</a:t>
            </a:r>
            <a:r>
              <a:rPr lang="sr-Latn-BA" dirty="0" smtClean="0"/>
              <a:t>8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2017. године смањен за </a:t>
            </a:r>
            <a:r>
              <a:rPr lang="sr-Latn-BA" dirty="0" smtClean="0"/>
              <a:t>0</a:t>
            </a:r>
            <a:r>
              <a:rPr lang="ru-RU" dirty="0" smtClean="0"/>
              <a:t>,</a:t>
            </a:r>
            <a:r>
              <a:rPr lang="sr-Latn-BA" dirty="0" smtClean="0"/>
              <a:t>7</a:t>
            </a:r>
            <a:r>
              <a:rPr lang="ru-RU" dirty="0" smtClean="0"/>
              <a:t>%. Увоз је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2018.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2018. године смањен за </a:t>
            </a:r>
            <a:r>
              <a:rPr lang="sr-Latn-BA" dirty="0" smtClean="0"/>
              <a:t>22</a:t>
            </a:r>
            <a:r>
              <a:rPr lang="sr-Cyrl-BA" dirty="0" smtClean="0"/>
              <a:t>,9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2017. године смањен за </a:t>
            </a:r>
            <a:r>
              <a:rPr lang="sr-Latn-BA" dirty="0" smtClean="0"/>
              <a:t>18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</a:t>
            </a:r>
            <a:r>
              <a:rPr lang="sr-Cyrl-BA" dirty="0" smtClean="0"/>
              <a:t>,</a:t>
            </a:r>
            <a:r>
              <a:rPr lang="sr-Latn-BA" dirty="0" smtClean="0"/>
              <a:t>7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5</a:t>
            </a:r>
            <a:r>
              <a:rPr lang="sr-Cyrl-BA" dirty="0" smtClean="0"/>
              <a:t>,9%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5</a:t>
            </a:r>
            <a:r>
              <a:rPr lang="sr-Cyrl-BA" dirty="0" smtClean="0"/>
              <a:t>,</a:t>
            </a:r>
            <a:r>
              <a:rPr lang="sr-Latn-BA" dirty="0" smtClean="0"/>
              <a:t>4</a:t>
            </a:r>
            <a:r>
              <a:rPr lang="sr-Cyrl-BA" dirty="0" smtClean="0"/>
              <a:t>%.</a:t>
            </a:r>
            <a:r>
              <a:rPr lang="sr-Cyrl-BA" baseline="0" dirty="0" smtClean="0"/>
              <a:t> 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</a:t>
            </a:r>
            <a:r>
              <a:rPr lang="sr-Latn-BA" baseline="0" dirty="0" smtClean="0"/>
              <a:t>2</a:t>
            </a:r>
            <a:r>
              <a:rPr lang="sr-Cyrl-BA" dirty="0" smtClean="0"/>
              <a:t>,</a:t>
            </a:r>
            <a:r>
              <a:rPr lang="sr-Latn-BA" dirty="0" smtClean="0"/>
              <a:t>3</a:t>
            </a:r>
            <a:r>
              <a:rPr lang="sr-Cyrl-BA" dirty="0" smtClean="0"/>
              <a:t>%, потом слиједе лијекови 3,5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 аутомобили и друга моторна возила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 превозу до десет 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,2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95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15,3%, затим Србија и Хрватска са по 12,8%.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6</a:t>
            </a:r>
            <a:r>
              <a:rPr lang="ru-RU" dirty="0" smtClean="0"/>
              <a:t>,6%, Италија са 11,1% и Русија са 11,0%.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460</a:t>
            </a:r>
            <a:r>
              <a:rPr lang="en-US" dirty="0" smtClean="0"/>
              <a:t>,</a:t>
            </a:r>
            <a:r>
              <a:rPr lang="sr-Cyrl-BA" dirty="0" smtClean="0"/>
              <a:t>9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Ираном, 0</a:t>
            </a:r>
            <a:r>
              <a:rPr lang="ru-RU" dirty="0" smtClean="0"/>
              <a:t>,04%.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2 милијард</a:t>
            </a:r>
            <a:r>
              <a:rPr lang="sr-Latn-BA" baseline="0" dirty="0" smtClean="0"/>
              <a:t>e</a:t>
            </a:r>
            <a:r>
              <a:rPr lang="ru-RU" baseline="0" dirty="0" smtClean="0"/>
              <a:t> 533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 2 милијарда</a:t>
            </a:r>
            <a:r>
              <a:rPr lang="sr-Cyrl-BA" baseline="0" dirty="0" smtClean="0"/>
              <a:t> </a:t>
            </a:r>
            <a:r>
              <a:rPr lang="ru-RU" baseline="0" dirty="0" smtClean="0"/>
              <a:t>417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51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Ово је био дио који се односио на редовна саопштења. Прије него што почнемо са посебним</a:t>
            </a:r>
            <a:r>
              <a:rPr lang="ru-RU" baseline="0" dirty="0" smtClean="0">
                <a:effectLst/>
              </a:rPr>
              <a:t> публикацијама Завода желимо да се похвалимо једним рекордним достигнућем. Наиме, Завод је 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имао највише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регистрованих електронских публикација уписаних у ИССН центру БиХ. Тај успјех је дошао као резултат раста и развоја ове изузетно битне институције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Републике Српске и наше жеље и настојања да сваке године будемо бољи, ближи нашим корисницима, да понудимо што више података и истраживања. Такве су и наше наредне публикације о којима ћемо говорити. Оне се тренутно штампају, п</a:t>
            </a:r>
            <a:r>
              <a:rPr lang="sr-Cyrl-BA" dirty="0" smtClean="0">
                <a:effectLst/>
              </a:rPr>
              <a:t>а ћемо овом приликом </a:t>
            </a:r>
            <a:r>
              <a:rPr lang="ru-RU" dirty="0" smtClean="0">
                <a:effectLst/>
              </a:rPr>
              <a:t>да их представимо</a:t>
            </a:r>
            <a:r>
              <a:rPr lang="ru-RU" baseline="0" dirty="0" smtClean="0">
                <a:effectLst/>
              </a:rPr>
              <a:t> у електронском издању.</a:t>
            </a:r>
            <a:r>
              <a:rPr lang="ru-RU" dirty="0" smtClean="0">
                <a:effectLst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Кренућемо од најважније 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најсложеније, а то је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Статистички годишњак чије јубиларно десето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издање је објављено 30. новембра 2018. године. Ова капитална публикација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представља својеврсну статистичку енциклопедију Републике Српске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540 страна кроз 30 поглавља, од општих података, географских и метеоролошких података, избора, становништва, заполености, индустрије, па све до социјалне заштите и правосуђа.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Свако поглавље садржи методолошка објашњења, а статистички подаци приказани су у табелама у виду статистичких серија. Стварање </a:t>
            </a:r>
            <a:r>
              <a:rPr lang="ru-RU" dirty="0" smtClean="0"/>
              <a:t>једне овакве публикације захтијева изузетан радни напор,</a:t>
            </a:r>
            <a:r>
              <a:rPr lang="ru-RU" baseline="0" dirty="0" smtClean="0"/>
              <a:t> </a:t>
            </a:r>
            <a:r>
              <a:rPr lang="ru-RU" dirty="0" smtClean="0"/>
              <a:t>изражену креативност и велику посвећеност запослених у Заводу. Поред чињенице да је ријеч о издању од преко 500 страна, треба истаћи и да</a:t>
            </a:r>
            <a:r>
              <a:rPr lang="ru-RU" baseline="0" dirty="0" smtClean="0"/>
              <a:t> у Годишљаку има више од стотину графикона.</a:t>
            </a:r>
            <a:r>
              <a:rPr lang="ru-RU" dirty="0" smtClean="0"/>
              <a:t>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59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Настављамо са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убликацијом „Ово је Република Српска” која је објављена 7. децембра.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 се 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популарном издању којим Завод настоји да се на непосредан начин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пригодном формату додатно приближи корисницима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овој публикацији Републику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Српску представљамо кроз 28 поглавља. Поред података о туризму, образовању, здрављу, криминалитету и још 24 друга поглавља, ту је и водич за кориснике и мала школа статистике. </a:t>
            </a:r>
          </a:p>
          <a:p>
            <a:endParaRPr lang="sr-Cyrl-C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Оно што ову публикацију издваја од других наших издања јесте чињеница да смо с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татистичке податке о Републици Српској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везали уз народне пословице које се налазе на почетку сваког поглавља, а публикација је додатно обогаћена рубриком „да ли знате“ којом доносимо занимљиве податке о Републици Српској.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578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реду</a:t>
            </a:r>
            <a:r>
              <a:rPr lang="ru-RU" baseline="0" dirty="0" smtClean="0"/>
              <a:t> је и једна нова публикација која смо објавили 28. новембра 2018. године. </a:t>
            </a:r>
            <a:r>
              <a:rPr lang="ru-RU" dirty="0" smtClean="0"/>
              <a:t>Ријеч је о „Индикаторима одрживог развоја Републике Српске“. Циљ публикације јесте настојање да се јавност Републике Српске упозна са Програмом Уједињених нација за одрживи развој до 2030. године, његовим циљевима, који су универзални и примјењиви у свим земљама, као и са индикаторима којима се прати испуњеност ових циљева. Објављивањем индикатора одрживог развоја за Републику Српску настојимо да одговоримо на потребе друштва за систематским увидом и праћењем стања у областима од кључне важности за одрживи развој, као и да пружимо основу за креирање и спровођење политика усмјерених на развој и повезивање економије, социјалног укључивања и одрживости животне средине.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Иначе, 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Самиту одрживог развоја, одржаном од 25. до 27. септембра 2015. године у Њујорку, државе чланицe Уједињених нација усвојиле су Програм одрживог развоја до 2030. године, који представља општи позив на дјеловање и склапање партнерстава како би се рјешавали глобални изазови, окончало сиромаштво, заштитила планета и свакоме обезбједило да ужива мир и просперитет. Програм дефинише пет подручја од кључне важности за одрживи развој човјечанства и планете (људи, планета, просперитет, мир, партнерство) и спроводи се путем 17 циљева одрживог развоја (SDG - Sustanable Development Goals) и 169 потциљева.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Расположиви индикатори за Републику Српску, у овој публикацији приказани су по циљевима одрживог развоја.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982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За крај смо оставили публикацију Градове и општине Републике Српске, која је и посљедња од наведених објављена, тачније 21. децембра 2018. године. Ова публикација намијењена је широком кругу корисника и даје показатеље стања економског и друштвеног живота Републике Српске за ниво градова и општина, и то кроз укупно 18 поглавља на</a:t>
            </a:r>
            <a:r>
              <a:rPr lang="ru-RU" baseline="0" dirty="0" smtClean="0">
                <a:effectLst/>
              </a:rPr>
              <a:t> више од 260 страна</a:t>
            </a:r>
            <a:r>
              <a:rPr lang="ru-RU" dirty="0" smtClean="0">
                <a:effectLst/>
              </a:rPr>
              <a:t>. Као што је то случај</a:t>
            </a:r>
            <a:r>
              <a:rPr lang="ru-RU" baseline="0" dirty="0" smtClean="0">
                <a:effectLst/>
              </a:rPr>
              <a:t> са Годишњаком и Ово је Република Српска и овдје се налазе п</a:t>
            </a:r>
            <a:r>
              <a:rPr lang="ru-RU" dirty="0" smtClean="0">
                <a:effectLst/>
              </a:rPr>
              <a:t>одаци о становништву, запослености и платама, цијенама, култури и умјетности, што је само дјелић</a:t>
            </a:r>
            <a:r>
              <a:rPr lang="ru-RU" baseline="0" dirty="0" smtClean="0">
                <a:effectLst/>
              </a:rPr>
              <a:t> оног што можете да пронађете у овој публикацији</a:t>
            </a:r>
            <a:r>
              <a:rPr lang="ru-RU" dirty="0" smtClean="0">
                <a:effectLst/>
              </a:rPr>
              <a:t>. </a:t>
            </a: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крај, искористио бих прилику да позивам све кориснике, нарочито медије, да користите ове публикације, али и све остале, јер се у њима налази још много неиспричаних прича. </a:t>
            </a: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903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Републици Српској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 године у пословним субјектима и у предузетничкој дјелатности евидентирано је 268 879 запослених,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што је највише у историји Републике Српске. У поређењу са истим мјесецом претходне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број запослених повећан је за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што представља раст од 2,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односу на март 201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повећан за 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укупног броја запослених, 227 677 лица је запослено у пословним субјектима, док се 41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запослених односи на предузетнике и лица запослена код њих. У септембру 2018. године у односу на март 2018. године забиљежен је раст броја запослених у 16 од 19 подручја.</a:t>
            </a: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50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новембру 2018.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880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1 364 КМ. Просјечна плата након опорезивања исплаћена у новембру 2018.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5,7%, док је у односу на октобар 2018. номинално мања за 0,5%.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новембру 2018.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1 379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новембру 2018.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599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године, у односу на октобар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Пословање некретнинама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3,6%,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5,5%,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здравствене заштите и социјалног рада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2,8%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2,0%.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новембру 2018. године у односу на претходни мјесец, у просјеку су остале непромијењене, док су на годишњем нивоу, у просјеку више за 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новембру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Намјештај и покућств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0,5%.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 Становање више цијене</a:t>
            </a:r>
            <a:r>
              <a:rPr lang="sr-Latn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забиљежене су у групи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Плин од 2,2%, Чврста горива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0,5% и групи Течна горива од 0,3%,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повећањ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одјељку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дошло усљед виших цијена у групама Текстил за домаћинство и Намјештај од 1,2%. Више цијене забиљежене су и у одјељку Одјећа и обућа (0,3%) због виших набавних цијена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одјеће 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буће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затим у одјељку Алкохолна пића и дуван (0,2%) усљед виших цијена у групи Жестока алкохолна пића од 3,0%. Више цијене забиљежене су и у одјељцима Превоз и Остала добра и услуге, по 0,1%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 Здравство, Комуникације, Образовање, Ресторани и хотели 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новембру забиљежен је у одјељку Храна и безалкохолна пића (0,4%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усљед нижих цијена у групи Воће од 5,5%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Поврће од 0,8% и групи Безалкохолна пића од 0,2%. Ниже цијене забиљежене су и у одјељку Рекреација и култура 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новембар 2018. године у поређењу са периодом јануар-новембар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4,3%.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22,9%,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4,4%,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Прерађивачке индустрије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3,0%.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1,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0,4%. 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новембар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2,1%. У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раст од 4,6%,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Prof.Dr. Jasmin Komić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Acting Director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67449" y="1341438"/>
            <a:ext cx="334418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sr-Latn-BA" sz="3400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84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Republika Srpska</a:t>
            </a:r>
          </a:p>
          <a:p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285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456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829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009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059832" y="5373216"/>
            <a:ext cx="3312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939850" y="4900554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868144" y="4878028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92198"/>
              </p:ext>
            </p:extLst>
          </p:nvPr>
        </p:nvGraphicFramePr>
        <p:xfrm>
          <a:off x="2195736" y="1833791"/>
          <a:ext cx="5616624" cy="306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20272" y="2924944"/>
            <a:ext cx="605088" cy="2462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import</a:t>
            </a:r>
            <a:endParaRPr lang="en-US" sz="1000" dirty="0">
              <a:latin typeface="Arial Narrow" pitchFamily="3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7020272" y="3214062"/>
            <a:ext cx="648056" cy="246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 Narrow" pitchFamily="34" charset="0"/>
              </a:rPr>
              <a:t>export</a:t>
            </a:r>
            <a:endParaRPr lang="en-US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9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JANUARY – NOVEMBER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2018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5618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15</a:t>
            </a: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and Croatia,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each</a:t>
            </a: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16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33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STATISTICAL YEARBOOK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870">
            <a:off x="1638927" y="721574"/>
            <a:ext cx="2935084" cy="4164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711">
            <a:off x="3647475" y="1079272"/>
            <a:ext cx="3035476" cy="420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316">
            <a:off x="4412303" y="1589500"/>
            <a:ext cx="2728572" cy="3789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1898">
            <a:off x="5445268" y="2704766"/>
            <a:ext cx="2783640" cy="39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THIS IS REPUBLIKA SRPSKA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210482" y="2006649"/>
            <a:ext cx="72347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990">
            <a:off x="1576067" y="1033578"/>
            <a:ext cx="3054002" cy="422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330">
            <a:off x="3933628" y="1179394"/>
            <a:ext cx="3062510" cy="4271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719">
            <a:off x="5793227" y="2117457"/>
            <a:ext cx="2898967" cy="39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2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REPUBLIKA SRPSKA SUSTAINABLE DEVELOPMENT INDICATORS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488">
            <a:off x="1782820" y="814211"/>
            <a:ext cx="3528235" cy="505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25">
            <a:off x="4413502" y="1341636"/>
            <a:ext cx="3248478" cy="4492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4709">
            <a:off x="5816299" y="2025313"/>
            <a:ext cx="3128485" cy="44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7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CITIES AND MUNICIPALITIES OF REPUBLIKA SRPSKA</a:t>
            </a:r>
            <a:endParaRPr lang="en-US" sz="20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226067" y="2060848"/>
            <a:ext cx="72347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785">
            <a:off x="1925310" y="1183588"/>
            <a:ext cx="2745569" cy="38838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703">
            <a:off x="4245686" y="913241"/>
            <a:ext cx="2686978" cy="3882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264">
            <a:off x="6185294" y="2907994"/>
            <a:ext cx="2371921" cy="33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en-US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December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2018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THANK YOU FOR YOUR ATTENTION!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Number of employed persons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26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2018/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2017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September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2018/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March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2018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4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3" y="1556792"/>
            <a:ext cx="713524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Business entities employ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22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en-US" sz="26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77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persons</a:t>
            </a: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An increase recorded in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of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19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sections</a:t>
            </a:r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3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SEPTEMBER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after-tax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80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364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2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Average after-tax wages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by month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dirty="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858053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050946549"/>
              </p:ext>
            </p:extLst>
          </p:nvPr>
        </p:nvGraphicFramePr>
        <p:xfrm>
          <a:off x="2733005" y="13893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November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Housing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Furnishings and household equipment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0,5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Recreation and culture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20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NOVEMBER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Working-day adjusted industrial production </a:t>
            </a: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January-November 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hr-HR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increased by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110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INDEX OF INDUSTRIAL PRODUCTION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January-November 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January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November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</a:p>
          <a:p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Republika Srpska Institute of Statistics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15300</TotalTime>
  <Words>2297</Words>
  <Application>Microsoft Office PowerPoint</Application>
  <PresentationFormat>On-screen Show (4:3)</PresentationFormat>
  <Paragraphs>215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Jelena Kadnic</cp:lastModifiedBy>
  <cp:revision>2284</cp:revision>
  <dcterms:created xsi:type="dcterms:W3CDTF">2004-12-13T09:54:15Z</dcterms:created>
  <dcterms:modified xsi:type="dcterms:W3CDTF">2018-12-24T08:46:17Z</dcterms:modified>
</cp:coreProperties>
</file>