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368" r:id="rId2"/>
    <p:sldId id="364" r:id="rId3"/>
    <p:sldId id="303" r:id="rId4"/>
    <p:sldId id="265" r:id="rId5"/>
    <p:sldId id="266" r:id="rId6"/>
    <p:sldId id="369" r:id="rId7"/>
    <p:sldId id="370" r:id="rId8"/>
    <p:sldId id="371" r:id="rId9"/>
    <p:sldId id="372" r:id="rId10"/>
    <p:sldId id="373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87843" autoAdjust="0"/>
  </p:normalViewPr>
  <p:slideViewPr>
    <p:cSldViewPr>
      <p:cViewPr>
        <p:scale>
          <a:sx n="100" d="100"/>
          <a:sy n="100" d="100"/>
        </p:scale>
        <p:origin x="66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Word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'[Chart in Microsoft Word]graf 2'!$A$1:$B$13</c:f>
              <c:multiLvlStrCache>
                <c:ptCount val="13"/>
                <c:lvl>
                  <c:pt idx="0">
                    <c:v>II</c:v>
                  </c:pt>
                  <c:pt idx="1">
                    <c:v>III</c:v>
                  </c:pt>
                  <c:pt idx="2">
                    <c:v>IV</c:v>
                  </c:pt>
                  <c:pt idx="3">
                    <c:v>V</c:v>
                  </c:pt>
                  <c:pt idx="4">
                    <c:v>VI</c:v>
                  </c:pt>
                  <c:pt idx="5">
                    <c:v>VII</c:v>
                  </c:pt>
                  <c:pt idx="6">
                    <c:v>VIII</c:v>
                  </c:pt>
                  <c:pt idx="7">
                    <c:v>IX</c:v>
                  </c:pt>
                  <c:pt idx="8">
                    <c:v>X</c:v>
                  </c:pt>
                  <c:pt idx="9">
                    <c:v>XI</c:v>
                  </c:pt>
                  <c:pt idx="10">
                    <c:v>XII</c:v>
                  </c:pt>
                  <c:pt idx="11">
                    <c:v>I</c:v>
                  </c:pt>
                  <c:pt idx="12">
                    <c:v>II</c:v>
                  </c:pt>
                </c:lvl>
                <c:lvl>
                  <c:pt idx="0">
                    <c:v>2016</c:v>
                  </c:pt>
                  <c:pt idx="11">
                    <c:v>2017</c:v>
                  </c:pt>
                </c:lvl>
              </c:multiLvlStrCache>
            </c:multiLvlStrRef>
          </c:cat>
          <c:val>
            <c:numRef>
              <c:f>'[Chart in Microsoft Word]graf 2'!$C$1:$C$13</c:f>
              <c:numCache>
                <c:formatCode>0</c:formatCode>
                <c:ptCount val="13"/>
                <c:pt idx="0">
                  <c:v>838</c:v>
                </c:pt>
                <c:pt idx="1">
                  <c:v>837</c:v>
                </c:pt>
                <c:pt idx="2">
                  <c:v>832</c:v>
                </c:pt>
                <c:pt idx="3">
                  <c:v>841</c:v>
                </c:pt>
                <c:pt idx="4">
                  <c:v>845</c:v>
                </c:pt>
                <c:pt idx="5">
                  <c:v>838</c:v>
                </c:pt>
                <c:pt idx="6">
                  <c:v>838</c:v>
                </c:pt>
                <c:pt idx="7">
                  <c:v>834</c:v>
                </c:pt>
                <c:pt idx="8">
                  <c:v>837</c:v>
                </c:pt>
                <c:pt idx="9">
                  <c:v>839</c:v>
                </c:pt>
                <c:pt idx="10">
                  <c:v>835</c:v>
                </c:pt>
                <c:pt idx="11">
                  <c:v>815</c:v>
                </c:pt>
                <c:pt idx="12">
                  <c:v>848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679168"/>
        <c:axId val="194679560"/>
      </c:lineChart>
      <c:catAx>
        <c:axId val="194679168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194679560"/>
        <c:crosses val="autoZero"/>
        <c:auto val="1"/>
        <c:lblAlgn val="ctr"/>
        <c:lblOffset val="100"/>
        <c:noMultiLvlLbl val="0"/>
      </c:catAx>
      <c:valAx>
        <c:axId val="194679560"/>
        <c:scaling>
          <c:orientation val="minMax"/>
          <c:max val="900"/>
          <c:min val="600"/>
        </c:scaling>
        <c:delete val="0"/>
        <c:axPos val="l"/>
        <c:majorGridlines>
          <c:spPr>
            <a:ln w="3175"/>
          </c:spPr>
        </c:majorGridlines>
        <c:numFmt formatCode="0" sourceLinked="1"/>
        <c:majorTickMark val="out"/>
        <c:minorTickMark val="none"/>
        <c:tickLblPos val="nextTo"/>
        <c:crossAx val="194679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5415652109751343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zaFeb2017!$A$2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zaFeb2017!$B$1:$N$1</c:f>
              <c:strCache>
                <c:ptCount val="13"/>
                <c:pt idx="0">
                  <c:v>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I</c:v>
                </c:pt>
                <c:pt idx="12">
                  <c:v>II</c:v>
                </c:pt>
              </c:strCache>
            </c:strRef>
          </c:cat>
          <c:val>
            <c:numRef>
              <c:f>zaFeb2017!$B$2:$N$2</c:f>
              <c:numCache>
                <c:formatCode>General</c:formatCode>
                <c:ptCount val="13"/>
                <c:pt idx="0">
                  <c:v>330459</c:v>
                </c:pt>
                <c:pt idx="1">
                  <c:v>354355</c:v>
                </c:pt>
                <c:pt idx="2">
                  <c:v>421365</c:v>
                </c:pt>
                <c:pt idx="3">
                  <c:v>315075</c:v>
                </c:pt>
                <c:pt idx="4">
                  <c:v>413259</c:v>
                </c:pt>
                <c:pt idx="5">
                  <c:v>384444</c:v>
                </c:pt>
                <c:pt idx="6">
                  <c:v>357467</c:v>
                </c:pt>
                <c:pt idx="7">
                  <c:v>380274</c:v>
                </c:pt>
                <c:pt idx="8">
                  <c:v>372983</c:v>
                </c:pt>
                <c:pt idx="9">
                  <c:v>399617</c:v>
                </c:pt>
                <c:pt idx="10">
                  <c:v>448853</c:v>
                </c:pt>
                <c:pt idx="11">
                  <c:v>245314</c:v>
                </c:pt>
                <c:pt idx="12">
                  <c:v>371648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zaFeb2017!$A$3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zaFeb2017!$B$1:$N$1</c:f>
              <c:strCache>
                <c:ptCount val="13"/>
                <c:pt idx="0">
                  <c:v>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I</c:v>
                </c:pt>
                <c:pt idx="12">
                  <c:v>II</c:v>
                </c:pt>
              </c:strCache>
            </c:strRef>
          </c:cat>
          <c:val>
            <c:numRef>
              <c:f>zaFeb2017!$B$3:$N$3</c:f>
              <c:numCache>
                <c:formatCode>0</c:formatCode>
                <c:ptCount val="13"/>
                <c:pt idx="0">
                  <c:v>211524</c:v>
                </c:pt>
                <c:pt idx="1">
                  <c:v>239782</c:v>
                </c:pt>
                <c:pt idx="2">
                  <c:v>228100</c:v>
                </c:pt>
                <c:pt idx="3">
                  <c:v>234236</c:v>
                </c:pt>
                <c:pt idx="4">
                  <c:v>248861</c:v>
                </c:pt>
                <c:pt idx="5">
                  <c:v>245925</c:v>
                </c:pt>
                <c:pt idx="6">
                  <c:v>229795</c:v>
                </c:pt>
                <c:pt idx="7">
                  <c:v>265272</c:v>
                </c:pt>
                <c:pt idx="8">
                  <c:v>250736</c:v>
                </c:pt>
                <c:pt idx="9">
                  <c:v>267042</c:v>
                </c:pt>
                <c:pt idx="10">
                  <c:v>260279</c:v>
                </c:pt>
                <c:pt idx="11">
                  <c:v>226565</c:v>
                </c:pt>
                <c:pt idx="12">
                  <c:v>250292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568856"/>
        <c:axId val="218569248"/>
      </c:lineChart>
      <c:catAx>
        <c:axId val="218568856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en-US"/>
          </a:p>
        </c:txPr>
        <c:crossAx val="218569248"/>
        <c:crosses val="autoZero"/>
        <c:auto val="1"/>
        <c:lblAlgn val="ctr"/>
        <c:lblOffset val="100"/>
        <c:noMultiLvlLbl val="0"/>
      </c:catAx>
      <c:valAx>
        <c:axId val="218569248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en-US"/>
          </a:p>
        </c:txPr>
        <c:crossAx val="218568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4654088050316"/>
          <c:y val="0.34220861281228737"/>
          <c:w val="0.1759745951567375"/>
          <c:h val="0.1901782832701468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0.85879</cdr:x>
      <cdr:y>0.33908</cdr:y>
    </cdr:from>
    <cdr:to>
      <cdr:x>0.96666</cdr:x>
      <cdr:y>0.421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4817328" y="1019145"/>
          <a:ext cx="605052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import</a:t>
          </a:r>
          <a:endParaRPr lang="en-US" sz="10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0.85879</cdr:x>
      <cdr:y>0.4411</cdr:y>
    </cdr:from>
    <cdr:to>
      <cdr:x>0.97432</cdr:x>
      <cdr:y>0.52302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4817328" y="1325779"/>
          <a:ext cx="648037" cy="2462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export</a:t>
          </a:r>
          <a:endParaRPr lang="en-US" sz="10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3/21/2017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16,6%, затим Хрватска са </a:t>
            </a:r>
            <a:r>
              <a:rPr lang="sr-Cyrl-BA" dirty="0" smtClean="0"/>
              <a:t>14</a:t>
            </a:r>
            <a:r>
              <a:rPr lang="ru-RU" dirty="0" smtClean="0"/>
              <a:t>,9% и Словенија са 9,4%.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15,8%, Италија са 12,2% и Русија са 11,8%.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износила је 397</a:t>
            </a:r>
            <a:r>
              <a:rPr lang="en-US" dirty="0" smtClean="0"/>
              <a:t>,</a:t>
            </a:r>
            <a:r>
              <a:rPr lang="sr-Cyrl-BA" dirty="0" smtClean="0"/>
              <a:t>2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4</a:t>
            </a:r>
            <a:r>
              <a:rPr lang="ru-RU" dirty="0" smtClean="0"/>
              <a:t>,6%.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</a:t>
            </a:r>
            <a:r>
              <a:rPr lang="ru-RU" dirty="0" smtClean="0"/>
              <a:t>368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321 </a:t>
            </a:r>
            <a:r>
              <a:rPr lang="sr-Cyrl-CS" dirty="0" smtClean="0"/>
              <a:t>милион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7912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фебруару 2017.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848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1 358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фебруар 2016.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фебруару 2017. реално је већа за 0,3%, док је у односу на јануар 2017. године реално већа за 3,9%.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повећања просјечне нето плате исплаћене у фебруару 2017. године у односу на јануар 2017. дошло је углавном због великог броја субјеката који у јануару нису имали исплату, а сада имају и који притом имају висок просјек плате и запошљавају значајан број радника.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фебруару 2017. године, највиша просјечна нето плата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1 286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фебруару 2017.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540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фебруару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године, у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јануар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2017,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Информације и комуникације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55,0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18,0%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4,8%.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4,1%,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,6%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Саобраћај и складиштење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2,4%.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фебр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уару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2017. године у односу на претходни мјесец, у просјеку су више за 0,1%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 су на годишњем нивоу, у просјеку више за 0,8%.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три, ниже цијене у шест, док су цијене у три одјељка,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цијена у фебруару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(0,8%) усљед виших (сезонских) цијена у групи воће од 7,3% и поврће од 5,3%, као и усљед виших набавних цијена у групама остали прехрамбени производи од 0,8%, уља и масноће од 0,7% и безалкохолна пића од 0,7%. Повећање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забиљежено је у групи услуге превоза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1,7%, усљед повећања цијен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градског превоза, а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више цијене од 0,2% посљедица су виших набавних цијена у групи фармацеутски производи.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Становање, Комуникације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су,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Одјећа и обућа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(1,5%) усљед наставка сезоне снижених и акцијских цијена,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(0,7%)  и то у групи производи за личну хигијену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1,9%, док су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(0,5%) ниже цијене забиљежене у групи производи за чишћење и одржавање куће од 1,3%. Ниже цијене у фебруару забиљежене су још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Рекреација и Култура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(0,4%),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(0,2%) као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(0,1%).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 у поређењу 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3,9%.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7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,6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4,7%.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капиталних производа у фебруару 2017.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 у поређењу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12,5%, енергије за 11,9% и интермедијарних производа за 1,2%, док је производња нетрајних производа за широку потрошњу мања за 6</a:t>
            </a:r>
            <a:r>
              <a:rPr lang="bs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трајних производа за широку потрошњу за 11,3%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3,4% 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јануар 2017.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за 0,4%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 2017.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3,5%. У истом периоду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Вађења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 је раст од 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,7%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2,3%.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милијарду и 94</a:t>
            </a:r>
            <a:r>
              <a:rPr lang="sr-Latn-BA" b="0" dirty="0" smtClean="0"/>
              <a:t> </a:t>
            </a:r>
            <a:r>
              <a:rPr lang="sr-Cyrl-CS" b="0" dirty="0" smtClean="0"/>
              <a:t>милион</a:t>
            </a:r>
            <a:r>
              <a:rPr lang="sr-Latn-BA" b="0" dirty="0" smtClean="0"/>
              <a:t>a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b="0" dirty="0" smtClean="0"/>
              <a:t>477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</a:t>
            </a:r>
            <a:r>
              <a:rPr lang="sr-Cyrl-BA" baseline="0" dirty="0" smtClean="0"/>
              <a:t>617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endParaRPr lang="sr-Latn-BA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У оквиру укупно остварене робне размјене Републике Српске са иностранством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</a:t>
            </a:r>
            <a:r>
              <a:rPr lang="sr-Cyrl-BA" dirty="0" smtClean="0"/>
              <a:t>77</a:t>
            </a:r>
            <a:r>
              <a:rPr lang="ru-RU" dirty="0" smtClean="0"/>
              <a:t>,3%.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0707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фебруару</a:t>
            </a:r>
            <a:r>
              <a:rPr lang="sr-Cyrl-BA" baseline="0" dirty="0" smtClean="0"/>
              <a:t> </a:t>
            </a:r>
            <a:r>
              <a:rPr lang="ru-RU" dirty="0" smtClean="0"/>
              <a:t>2017. године у односу на </a:t>
            </a:r>
            <a:r>
              <a:rPr lang="sr-Cyrl-BA" dirty="0" smtClean="0"/>
              <a:t>јануар </a:t>
            </a:r>
            <a:r>
              <a:rPr lang="ru-RU" dirty="0" smtClean="0"/>
              <a:t>2017. године повећан је за</a:t>
            </a:r>
            <a:r>
              <a:rPr lang="ru-RU" baseline="0" dirty="0" smtClean="0"/>
              <a:t> </a:t>
            </a:r>
            <a:r>
              <a:rPr lang="sr-Latn-BA" baseline="0" dirty="0" smtClean="0"/>
              <a:t>1</a:t>
            </a:r>
            <a:r>
              <a:rPr lang="sr-Cyrl-BA" baseline="0" dirty="0" smtClean="0"/>
              <a:t>0</a:t>
            </a:r>
            <a:r>
              <a:rPr lang="ru-RU" dirty="0" smtClean="0"/>
              <a:t>,5%, док је у односу на </a:t>
            </a:r>
            <a:r>
              <a:rPr lang="sr-Cyrl-BA" dirty="0" smtClean="0"/>
              <a:t>фебруар </a:t>
            </a:r>
            <a:r>
              <a:rPr lang="ru-RU" dirty="0" smtClean="0"/>
              <a:t>2016. године повећан за 18,</a:t>
            </a:r>
            <a:r>
              <a:rPr lang="sr-Latn-BA" dirty="0" smtClean="0"/>
              <a:t>3</a:t>
            </a:r>
            <a:r>
              <a:rPr lang="ru-RU" dirty="0" smtClean="0"/>
              <a:t>%. Увоз је у </a:t>
            </a:r>
            <a:r>
              <a:rPr lang="sr-Cyrl-BA" dirty="0" smtClean="0"/>
              <a:t>фебруару</a:t>
            </a:r>
            <a:r>
              <a:rPr lang="sr-Cyrl-BA" baseline="0" dirty="0" smtClean="0"/>
              <a:t> </a:t>
            </a:r>
            <a:r>
              <a:rPr lang="ru-RU" dirty="0" smtClean="0"/>
              <a:t>2017. године у односу на </a:t>
            </a:r>
            <a:r>
              <a:rPr lang="sr-Cyrl-BA" dirty="0" smtClean="0"/>
              <a:t>јануар </a:t>
            </a:r>
            <a:r>
              <a:rPr lang="ru-RU" dirty="0" smtClean="0"/>
              <a:t>2017. године повећан за </a:t>
            </a:r>
            <a:r>
              <a:rPr lang="sr-Latn-BA" dirty="0" smtClean="0"/>
              <a:t>5</a:t>
            </a:r>
            <a:r>
              <a:rPr lang="sr-Cyrl-BA" dirty="0" smtClean="0"/>
              <a:t>1,5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фебруар </a:t>
            </a:r>
            <a:r>
              <a:rPr lang="ru-RU" dirty="0" smtClean="0"/>
              <a:t>2016. године повећан за </a:t>
            </a:r>
            <a:r>
              <a:rPr lang="sr-Cyrl-BA" dirty="0" smtClean="0"/>
              <a:t>12</a:t>
            </a:r>
            <a:r>
              <a:rPr lang="ru-RU" dirty="0" smtClean="0"/>
              <a:t>,5%.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Cyrl-BA" dirty="0" smtClean="0"/>
              <a:t>,9%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,2%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dirty="0" smtClean="0"/>
              <a:t>дијелови обуће</a:t>
            </a:r>
            <a:r>
              <a:rPr lang="sr-Latn-BA" dirty="0" smtClean="0"/>
              <a:t> </a:t>
            </a:r>
            <a:r>
              <a:rPr lang="sr-Cyrl-BA" baseline="0" dirty="0" smtClean="0"/>
              <a:t>5</a:t>
            </a:r>
            <a:r>
              <a:rPr lang="sr-Cyrl-BA" dirty="0" smtClean="0"/>
              <a:t>,0%.</a:t>
            </a:r>
            <a:r>
              <a:rPr lang="sr-Cyrl-BA" baseline="0" dirty="0" smtClean="0"/>
              <a:t> </a:t>
            </a:r>
            <a:r>
              <a:rPr lang="ru-RU" dirty="0" smtClean="0"/>
              <a:t>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10</a:t>
            </a:r>
            <a:r>
              <a:rPr lang="sr-Cyrl-BA" dirty="0" smtClean="0"/>
              <a:t>,8%, потом слиједе лијекови 3,8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Latn-BA" dirty="0" smtClean="0"/>
              <a:t> </a:t>
            </a:r>
            <a:r>
              <a:rPr lang="sr-Latn-BA" baseline="0" dirty="0" smtClean="0"/>
              <a:t>2</a:t>
            </a:r>
            <a:r>
              <a:rPr lang="ru-RU" dirty="0" smtClean="0"/>
              <a:t>,</a:t>
            </a:r>
            <a:r>
              <a:rPr lang="sr-Cyrl-BA" dirty="0" smtClean="0"/>
              <a:t>0%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002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495778"/>
                </a:solidFill>
                <a:latin typeface="Arial Narrow" pitchFamily="34" charset="0"/>
              </a:rPr>
              <a:t>Radmila</a:t>
            </a: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rgbClr val="495778"/>
                </a:solidFill>
                <a:latin typeface="Arial Narrow" pitchFamily="34" charset="0"/>
              </a:rPr>
              <a:t>Čičković</a:t>
            </a: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, </a:t>
            </a: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PhD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>
                <a:solidFill>
                  <a:srgbClr val="495778"/>
                </a:solidFill>
                <a:latin typeface="Arial Narrow" pitchFamily="34" charset="0"/>
              </a:rPr>
              <a:t>Republika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solidFill>
                  <a:srgbClr val="495778"/>
                </a:solidFill>
                <a:latin typeface="Arial Narrow" pitchFamily="34" charset="0"/>
              </a:rPr>
              <a:t>Srpska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Institute of Statistics, Director General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604876" y="1341438"/>
            <a:ext cx="266932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March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2017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FEBRUARY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2017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16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79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Croatia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71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Slovenia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45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15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98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75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73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29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March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2017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48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358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351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FEBRUARY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employed persons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627019" y="721459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822073229"/>
              </p:ext>
            </p:extLst>
          </p:nvPr>
        </p:nvGraphicFramePr>
        <p:xfrm>
          <a:off x="2627784" y="979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Picture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27784" y="3036597"/>
            <a:ext cx="4504690" cy="461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February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February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351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FEBRUARY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Food and non-alcoholic beverages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5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351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FEBRUARY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en-US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Working-day adjusted industrial production </a:t>
            </a:r>
            <a:r>
              <a:rPr lang="sr-Cyrl-C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3200" dirty="0" smtClean="0">
                <a:solidFill>
                  <a:srgbClr val="495778"/>
                </a:solidFill>
                <a:latin typeface="Arial Narrow" pitchFamily="34" charset="0"/>
              </a:rPr>
              <a:t>February</a:t>
            </a:r>
            <a:r>
              <a:rPr lang="sr-Latn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sr-Latn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3200" dirty="0" smtClean="0">
                <a:solidFill>
                  <a:srgbClr val="495778"/>
                </a:solidFill>
                <a:latin typeface="Arial Narrow" pitchFamily="34" charset="0"/>
              </a:rPr>
              <a:t>February</a:t>
            </a: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6</a:t>
            </a:r>
            <a:r>
              <a:rPr lang="hr-HR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increased by 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en-US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504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endParaRPr lang="en-US" sz="26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705678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495778"/>
                </a:solidFill>
                <a:latin typeface="Arial Narrow" pitchFamily="34" charset="0"/>
              </a:rPr>
              <a:t>February</a:t>
            </a:r>
            <a:r>
              <a:rPr lang="sr-Latn-BA" sz="32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Latn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7</a:t>
            </a:r>
            <a:r>
              <a:rPr lang="sr-Latn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en-US" sz="3200" b="1" dirty="0" smtClean="0">
                <a:solidFill>
                  <a:srgbClr val="495778"/>
                </a:solidFill>
                <a:latin typeface="Arial Narrow" pitchFamily="34" charset="0"/>
              </a:rPr>
              <a:t>February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6</a:t>
            </a:r>
            <a:endParaRPr lang="ru-RU" sz="32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r>
              <a:rPr lang="en-US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en-US" sz="3200" b="1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higher</a:t>
            </a:r>
            <a:endParaRPr lang="ru-RU" sz="3200" b="1" dirty="0" smtClean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77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7852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FEBRUARY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2017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endParaRPr lang="en-US" sz="24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ne billion and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477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617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589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131840" y="5300663"/>
            <a:ext cx="5040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315463" y="4837864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2016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839415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2017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195736" y="1556792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77153"/>
              </p:ext>
            </p:extLst>
          </p:nvPr>
        </p:nvGraphicFramePr>
        <p:xfrm>
          <a:off x="2346960" y="1833791"/>
          <a:ext cx="5609416" cy="300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76590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14559</TotalTime>
  <Words>1240</Words>
  <Application>Microsoft Office PowerPoint</Application>
  <PresentationFormat>On-screen Show (4:3)</PresentationFormat>
  <Paragraphs>144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Jelena Kadnic</cp:lastModifiedBy>
  <cp:revision>2227</cp:revision>
  <dcterms:created xsi:type="dcterms:W3CDTF">2004-12-13T09:54:15Z</dcterms:created>
  <dcterms:modified xsi:type="dcterms:W3CDTF">2017-03-21T14:11:00Z</dcterms:modified>
</cp:coreProperties>
</file>