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13"/>
  </p:notesMasterIdLst>
  <p:handoutMasterIdLst>
    <p:handoutMasterId r:id="rId14"/>
  </p:handoutMasterIdLst>
  <p:sldIdLst>
    <p:sldId id="368" r:id="rId2"/>
    <p:sldId id="364" r:id="rId3"/>
    <p:sldId id="303" r:id="rId4"/>
    <p:sldId id="265" r:id="rId5"/>
    <p:sldId id="266" r:id="rId6"/>
    <p:sldId id="369" r:id="rId7"/>
    <p:sldId id="370" r:id="rId8"/>
    <p:sldId id="371" r:id="rId9"/>
    <p:sldId id="372" r:id="rId10"/>
    <p:sldId id="373" r:id="rId11"/>
    <p:sldId id="329" r:id="rId12"/>
  </p:sldIdLst>
  <p:sldSz cx="9144000" cy="6858000" type="screen4x3"/>
  <p:notesSz cx="1429702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450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5778"/>
    <a:srgbClr val="003366"/>
    <a:srgbClr val="064488"/>
    <a:srgbClr val="99CC00"/>
    <a:srgbClr val="99CCFF"/>
    <a:srgbClr val="1C1C54"/>
    <a:srgbClr val="2828F8"/>
    <a:srgbClr val="B9CDE5"/>
    <a:srgbClr val="3399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15" autoAdjust="0"/>
    <p:restoredTop sz="62985" autoAdjust="0"/>
  </p:normalViewPr>
  <p:slideViewPr>
    <p:cSldViewPr>
      <p:cViewPr varScale="1">
        <p:scale>
          <a:sx n="70" d="100"/>
          <a:sy n="70" d="100"/>
        </p:scale>
        <p:origin x="226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1" d="100"/>
          <a:sy n="111" d="100"/>
        </p:scale>
        <p:origin x="-582" y="-84"/>
      </p:cViewPr>
      <p:guideLst>
        <p:guide orient="horz" pos="3127"/>
        <p:guide pos="450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Microsoft%20Word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cat>
            <c:multiLvlStrRef>
              <c:f>'[Chart in Microsoft Word]graf 2'!$A$1:$B$13</c:f>
              <c:multiLvlStrCache>
                <c:ptCount val="13"/>
                <c:lvl>
                  <c:pt idx="0">
                    <c:v>II</c:v>
                  </c:pt>
                  <c:pt idx="1">
                    <c:v>III</c:v>
                  </c:pt>
                  <c:pt idx="2">
                    <c:v>IV</c:v>
                  </c:pt>
                  <c:pt idx="3">
                    <c:v>V</c:v>
                  </c:pt>
                  <c:pt idx="4">
                    <c:v>VI</c:v>
                  </c:pt>
                  <c:pt idx="5">
                    <c:v>VII</c:v>
                  </c:pt>
                  <c:pt idx="6">
                    <c:v>VIII</c:v>
                  </c:pt>
                  <c:pt idx="7">
                    <c:v>IX</c:v>
                  </c:pt>
                  <c:pt idx="8">
                    <c:v>X</c:v>
                  </c:pt>
                  <c:pt idx="9">
                    <c:v>XI</c:v>
                  </c:pt>
                  <c:pt idx="10">
                    <c:v>XII</c:v>
                  </c:pt>
                  <c:pt idx="11">
                    <c:v>I</c:v>
                  </c:pt>
                  <c:pt idx="12">
                    <c:v>II</c:v>
                  </c:pt>
                </c:lvl>
                <c:lvl>
                  <c:pt idx="0">
                    <c:v>2016</c:v>
                  </c:pt>
                  <c:pt idx="11">
                    <c:v>2017</c:v>
                  </c:pt>
                </c:lvl>
              </c:multiLvlStrCache>
            </c:multiLvlStrRef>
          </c:cat>
          <c:val>
            <c:numRef>
              <c:f>'[Chart in Microsoft Word]graf 2'!$C$1:$C$13</c:f>
              <c:numCache>
                <c:formatCode>0</c:formatCode>
                <c:ptCount val="13"/>
                <c:pt idx="0">
                  <c:v>838</c:v>
                </c:pt>
                <c:pt idx="1">
                  <c:v>837</c:v>
                </c:pt>
                <c:pt idx="2">
                  <c:v>832</c:v>
                </c:pt>
                <c:pt idx="3">
                  <c:v>841</c:v>
                </c:pt>
                <c:pt idx="4">
                  <c:v>845</c:v>
                </c:pt>
                <c:pt idx="5">
                  <c:v>838</c:v>
                </c:pt>
                <c:pt idx="6">
                  <c:v>838</c:v>
                </c:pt>
                <c:pt idx="7">
                  <c:v>834</c:v>
                </c:pt>
                <c:pt idx="8">
                  <c:v>837</c:v>
                </c:pt>
                <c:pt idx="9">
                  <c:v>839</c:v>
                </c:pt>
                <c:pt idx="10">
                  <c:v>835</c:v>
                </c:pt>
                <c:pt idx="11">
                  <c:v>815</c:v>
                </c:pt>
                <c:pt idx="12">
                  <c:v>848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0452568"/>
        <c:axId val="167798760"/>
      </c:lineChart>
      <c:catAx>
        <c:axId val="80452568"/>
        <c:scaling>
          <c:orientation val="minMax"/>
        </c:scaling>
        <c:delete val="0"/>
        <c:axPos val="b"/>
        <c:minorGridlines>
          <c:spPr>
            <a:ln w="3175"/>
          </c:spPr>
        </c:minorGridlines>
        <c:numFmt formatCode="General" sourceLinked="0"/>
        <c:majorTickMark val="out"/>
        <c:minorTickMark val="none"/>
        <c:tickLblPos val="nextTo"/>
        <c:crossAx val="167798760"/>
        <c:crosses val="autoZero"/>
        <c:auto val="1"/>
        <c:lblAlgn val="ctr"/>
        <c:lblOffset val="100"/>
        <c:noMultiLvlLbl val="0"/>
      </c:catAx>
      <c:valAx>
        <c:axId val="167798760"/>
        <c:scaling>
          <c:orientation val="minMax"/>
          <c:max val="900"/>
          <c:min val="600"/>
        </c:scaling>
        <c:delete val="0"/>
        <c:axPos val="l"/>
        <c:majorGridlines>
          <c:spPr>
            <a:ln w="3175"/>
          </c:spPr>
        </c:majorGridlines>
        <c:numFmt formatCode="0" sourceLinked="1"/>
        <c:majorTickMark val="out"/>
        <c:minorTickMark val="none"/>
        <c:tickLblPos val="nextTo"/>
        <c:crossAx val="8045256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800">
          <a:latin typeface="Arial Narrow" panose="020B0606020202030204" pitchFamily="34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501509002675174"/>
          <c:y val="5.1400554097404488E-2"/>
          <c:w val="0.65415652109751343"/>
          <c:h val="0.8326195683872849"/>
        </c:manualLayout>
      </c:layout>
      <c:lineChart>
        <c:grouping val="standard"/>
        <c:varyColors val="0"/>
        <c:ser>
          <c:idx val="0"/>
          <c:order val="0"/>
          <c:tx>
            <c:strRef>
              <c:f>zaFeb2017!$A$2</c:f>
              <c:strCache>
                <c:ptCount val="1"/>
                <c:pt idx="0">
                  <c:v>увоз                   </c:v>
                </c:pt>
              </c:strCache>
            </c:strRef>
          </c:tx>
          <c:marker>
            <c:symbol val="none"/>
          </c:marker>
          <c:cat>
            <c:strRef>
              <c:f>zaFeb2017!$B$1:$N$1</c:f>
              <c:strCache>
                <c:ptCount val="13"/>
                <c:pt idx="0">
                  <c:v>II</c:v>
                </c:pt>
                <c:pt idx="1">
                  <c:v>III</c:v>
                </c:pt>
                <c:pt idx="2">
                  <c:v>IV</c:v>
                </c:pt>
                <c:pt idx="3">
                  <c:v>V</c:v>
                </c:pt>
                <c:pt idx="4">
                  <c:v>VI</c:v>
                </c:pt>
                <c:pt idx="5">
                  <c:v>VII</c:v>
                </c:pt>
                <c:pt idx="6">
                  <c:v>VIII</c:v>
                </c:pt>
                <c:pt idx="7">
                  <c:v>IX</c:v>
                </c:pt>
                <c:pt idx="8">
                  <c:v>X</c:v>
                </c:pt>
                <c:pt idx="9">
                  <c:v>XI</c:v>
                </c:pt>
                <c:pt idx="10">
                  <c:v>XII</c:v>
                </c:pt>
                <c:pt idx="11">
                  <c:v>I</c:v>
                </c:pt>
                <c:pt idx="12">
                  <c:v>II</c:v>
                </c:pt>
              </c:strCache>
            </c:strRef>
          </c:cat>
          <c:val>
            <c:numRef>
              <c:f>zaFeb2017!$B$2:$N$2</c:f>
              <c:numCache>
                <c:formatCode>General</c:formatCode>
                <c:ptCount val="13"/>
                <c:pt idx="0">
                  <c:v>330459</c:v>
                </c:pt>
                <c:pt idx="1">
                  <c:v>354355</c:v>
                </c:pt>
                <c:pt idx="2">
                  <c:v>421365</c:v>
                </c:pt>
                <c:pt idx="3">
                  <c:v>315075</c:v>
                </c:pt>
                <c:pt idx="4">
                  <c:v>413259</c:v>
                </c:pt>
                <c:pt idx="5">
                  <c:v>384444</c:v>
                </c:pt>
                <c:pt idx="6">
                  <c:v>357467</c:v>
                </c:pt>
                <c:pt idx="7">
                  <c:v>380274</c:v>
                </c:pt>
                <c:pt idx="8">
                  <c:v>372983</c:v>
                </c:pt>
                <c:pt idx="9">
                  <c:v>399617</c:v>
                </c:pt>
                <c:pt idx="10">
                  <c:v>448853</c:v>
                </c:pt>
                <c:pt idx="11">
                  <c:v>245314</c:v>
                </c:pt>
                <c:pt idx="12">
                  <c:v>371648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zaFeb2017!$A$3</c:f>
              <c:strCache>
                <c:ptCount val="1"/>
                <c:pt idx="0">
                  <c:v>извоз</c:v>
                </c:pt>
              </c:strCache>
            </c:strRef>
          </c:tx>
          <c:marker>
            <c:symbol val="none"/>
          </c:marker>
          <c:cat>
            <c:strRef>
              <c:f>zaFeb2017!$B$1:$N$1</c:f>
              <c:strCache>
                <c:ptCount val="13"/>
                <c:pt idx="0">
                  <c:v>II</c:v>
                </c:pt>
                <c:pt idx="1">
                  <c:v>III</c:v>
                </c:pt>
                <c:pt idx="2">
                  <c:v>IV</c:v>
                </c:pt>
                <c:pt idx="3">
                  <c:v>V</c:v>
                </c:pt>
                <c:pt idx="4">
                  <c:v>VI</c:v>
                </c:pt>
                <c:pt idx="5">
                  <c:v>VII</c:v>
                </c:pt>
                <c:pt idx="6">
                  <c:v>VIII</c:v>
                </c:pt>
                <c:pt idx="7">
                  <c:v>IX</c:v>
                </c:pt>
                <c:pt idx="8">
                  <c:v>X</c:v>
                </c:pt>
                <c:pt idx="9">
                  <c:v>XI</c:v>
                </c:pt>
                <c:pt idx="10">
                  <c:v>XII</c:v>
                </c:pt>
                <c:pt idx="11">
                  <c:v>I</c:v>
                </c:pt>
                <c:pt idx="12">
                  <c:v>II</c:v>
                </c:pt>
              </c:strCache>
            </c:strRef>
          </c:cat>
          <c:val>
            <c:numRef>
              <c:f>zaFeb2017!$B$3:$N$3</c:f>
              <c:numCache>
                <c:formatCode>0</c:formatCode>
                <c:ptCount val="13"/>
                <c:pt idx="0">
                  <c:v>211524</c:v>
                </c:pt>
                <c:pt idx="1">
                  <c:v>239782</c:v>
                </c:pt>
                <c:pt idx="2">
                  <c:v>228100</c:v>
                </c:pt>
                <c:pt idx="3">
                  <c:v>234236</c:v>
                </c:pt>
                <c:pt idx="4">
                  <c:v>248861</c:v>
                </c:pt>
                <c:pt idx="5">
                  <c:v>245925</c:v>
                </c:pt>
                <c:pt idx="6">
                  <c:v>229795</c:v>
                </c:pt>
                <c:pt idx="7">
                  <c:v>265272</c:v>
                </c:pt>
                <c:pt idx="8">
                  <c:v>250736</c:v>
                </c:pt>
                <c:pt idx="9">
                  <c:v>267042</c:v>
                </c:pt>
                <c:pt idx="10">
                  <c:v>260279</c:v>
                </c:pt>
                <c:pt idx="11">
                  <c:v>226565</c:v>
                </c:pt>
                <c:pt idx="12">
                  <c:v>250292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9721728"/>
        <c:axId val="216401536"/>
      </c:lineChart>
      <c:catAx>
        <c:axId val="169721728"/>
        <c:scaling>
          <c:orientation val="minMax"/>
        </c:scaling>
        <c:delete val="0"/>
        <c:axPos val="b"/>
        <c:minorGridlines>
          <c:spPr>
            <a:ln w="3175"/>
          </c:spPr>
        </c:minorGridlines>
        <c:numFmt formatCode="General" sourceLinked="0"/>
        <c:majorTickMark val="out"/>
        <c:minorTickMark val="none"/>
        <c:tickLblPos val="nextTo"/>
        <c:crossAx val="216401536"/>
        <c:crosses val="autoZero"/>
        <c:auto val="1"/>
        <c:lblAlgn val="ctr"/>
        <c:lblOffset val="100"/>
        <c:noMultiLvlLbl val="0"/>
      </c:catAx>
      <c:valAx>
        <c:axId val="216401536"/>
        <c:scaling>
          <c:orientation val="minMax"/>
        </c:scaling>
        <c:delete val="0"/>
        <c:axPos val="l"/>
        <c:majorGridlines>
          <c:spPr>
            <a:ln w="3175"/>
          </c:spPr>
        </c:majorGridlines>
        <c:numFmt formatCode="#\ ##0" sourceLinked="0"/>
        <c:majorTickMark val="out"/>
        <c:minorTickMark val="none"/>
        <c:tickLblPos val="nextTo"/>
        <c:crossAx val="1697217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144654088050316"/>
          <c:y val="0.34220861281228737"/>
          <c:w val="0.1759745951567375"/>
          <c:h val="0.1901782832701468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Arial Narrow" panose="020B0606020202030204" pitchFamily="34" charset="0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61960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8422" tIns="69211" rIns="138422" bIns="69211" numCol="1" anchor="t" anchorCtr="0" compatLnSpc="1">
            <a:prstTxWarp prst="textNoShape">
              <a:avLst/>
            </a:prstTxWarp>
          </a:bodyPr>
          <a:lstStyle>
            <a:lvl1pPr>
              <a:defRPr sz="18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8101013" y="0"/>
            <a:ext cx="61960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8422" tIns="69211" rIns="138422" bIns="69211" numCol="1" anchor="t" anchorCtr="0" compatLnSpc="1">
            <a:prstTxWarp prst="textNoShape">
              <a:avLst/>
            </a:prstTxWarp>
          </a:bodyPr>
          <a:lstStyle>
            <a:lvl1pPr algn="r">
              <a:defRPr sz="18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61960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8422" tIns="69211" rIns="138422" bIns="69211" numCol="1" anchor="b" anchorCtr="0" compatLnSpc="1">
            <a:prstTxWarp prst="textNoShape">
              <a:avLst/>
            </a:prstTxWarp>
          </a:bodyPr>
          <a:lstStyle>
            <a:lvl1pPr>
              <a:defRPr sz="18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8101013" y="9431338"/>
            <a:ext cx="61960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8422" tIns="69211" rIns="138422" bIns="69211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fld id="{48E9A703-0230-4711-B5FE-0F20C69BAC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4100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196013" cy="496888"/>
          </a:xfrm>
          <a:prstGeom prst="rect">
            <a:avLst/>
          </a:prstGeom>
        </p:spPr>
        <p:txBody>
          <a:bodyPr vert="horz" lIns="138422" tIns="69211" rIns="138422" bIns="69211" rtlCol="0"/>
          <a:lstStyle>
            <a:lvl1pPr algn="l"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8097838" y="0"/>
            <a:ext cx="6196012" cy="496888"/>
          </a:xfrm>
          <a:prstGeom prst="rect">
            <a:avLst/>
          </a:prstGeom>
        </p:spPr>
        <p:txBody>
          <a:bodyPr vert="horz" lIns="138422" tIns="69211" rIns="138422" bIns="69211" rtlCol="0"/>
          <a:lstStyle>
            <a:lvl1pPr algn="r">
              <a:defRPr sz="1800"/>
            </a:lvl1pPr>
          </a:lstStyle>
          <a:p>
            <a:pPr>
              <a:defRPr/>
            </a:pPr>
            <a:fld id="{DFAC1A6B-8EC5-4D74-8A9C-F438CDC15072}" type="datetimeFigureOut">
              <a:rPr lang="en-US"/>
              <a:pPr>
                <a:defRPr/>
              </a:pPr>
              <a:t>3/21/2017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667250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8422" tIns="69211" rIns="138422" bIns="69211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430338" y="4716463"/>
            <a:ext cx="11436350" cy="4467225"/>
          </a:xfrm>
          <a:prstGeom prst="rect">
            <a:avLst/>
          </a:prstGeom>
        </p:spPr>
        <p:txBody>
          <a:bodyPr vert="horz" lIns="138422" tIns="69211" rIns="138422" bIns="6921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6196013" cy="496888"/>
          </a:xfrm>
          <a:prstGeom prst="rect">
            <a:avLst/>
          </a:prstGeom>
        </p:spPr>
        <p:txBody>
          <a:bodyPr vert="horz" lIns="138422" tIns="69211" rIns="138422" bIns="69211" rtlCol="0" anchor="b"/>
          <a:lstStyle>
            <a:lvl1pPr algn="l"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8097838" y="9429750"/>
            <a:ext cx="6196012" cy="496888"/>
          </a:xfrm>
          <a:prstGeom prst="rect">
            <a:avLst/>
          </a:prstGeom>
        </p:spPr>
        <p:txBody>
          <a:bodyPr vert="horz" lIns="138422" tIns="69211" rIns="138422" bIns="69211" rtlCol="0" anchor="b"/>
          <a:lstStyle>
            <a:lvl1pPr algn="r">
              <a:defRPr sz="1800"/>
            </a:lvl1pPr>
          </a:lstStyle>
          <a:p>
            <a:pPr>
              <a:defRPr/>
            </a:pPr>
            <a:fld id="{1824069F-116B-43D9-A488-3E20CBF3B8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8028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dirty="0" smtClean="0"/>
          </a:p>
        </p:txBody>
      </p:sp>
    </p:spTree>
    <p:extLst>
      <p:ext uri="{BB962C8B-B14F-4D97-AF65-F5344CB8AC3E}">
        <p14:creationId xmlns:p14="http://schemas.microsoft.com/office/powerpoint/2010/main" val="17786666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ru-RU" dirty="0" smtClean="0"/>
              <a:t>У погледу географске дистрибуције робне размјене Републике Српске </a:t>
            </a:r>
            <a:r>
              <a:rPr lang="sr-Cyrl-CS" dirty="0" smtClean="0"/>
              <a:t>у</a:t>
            </a:r>
            <a:r>
              <a:rPr lang="sr-Cyrl-CS" baseline="0" dirty="0" smtClean="0"/>
              <a:t> периоду </a:t>
            </a:r>
            <a:r>
              <a:rPr lang="sr-Cyrl-BA" dirty="0" smtClean="0"/>
              <a:t>јануар</a:t>
            </a:r>
            <a:r>
              <a:rPr lang="sr-Cyrl-BA" baseline="0" dirty="0" smtClean="0"/>
              <a:t> - фебруар</a:t>
            </a:r>
            <a:r>
              <a:rPr lang="sr-Cyrl-BA" dirty="0" smtClean="0"/>
              <a:t> </a:t>
            </a:r>
            <a:r>
              <a:rPr lang="ru-RU" dirty="0" smtClean="0"/>
              <a:t>2017</a:t>
            </a:r>
            <a:r>
              <a:rPr lang="sr-Cyrl-CS" dirty="0" smtClean="0"/>
              <a:t>. </a:t>
            </a:r>
            <a:r>
              <a:rPr lang="ru-RU" dirty="0" smtClean="0"/>
              <a:t>године у извозу највише учествује Италија са 16,6%, затим Хрватска са </a:t>
            </a:r>
            <a:r>
              <a:rPr lang="sr-Cyrl-BA" dirty="0" smtClean="0"/>
              <a:t>14</a:t>
            </a:r>
            <a:r>
              <a:rPr lang="ru-RU" dirty="0" smtClean="0"/>
              <a:t>,9% и Словенија са 9,4%. </a:t>
            </a:r>
            <a:r>
              <a:rPr lang="sr-Cyrl-CS" dirty="0" smtClean="0"/>
              <a:t>У</a:t>
            </a:r>
            <a:r>
              <a:rPr lang="ru-RU" dirty="0" smtClean="0"/>
              <a:t> истом периоду у структури увоза највише учествује Србија са 15,8%, Италија са 12,2% и Русија са 11,8%.</a:t>
            </a:r>
            <a:endParaRPr lang="en-US" dirty="0" smtClean="0"/>
          </a:p>
          <a:p>
            <a:endParaRPr lang="en-US" dirty="0" smtClean="0"/>
          </a:p>
          <a:p>
            <a:pPr algn="just"/>
            <a:r>
              <a:rPr lang="ru-RU" dirty="0" smtClean="0"/>
              <a:t>Посматрајући земље са највећим учешћем у обиму робне размјене са Републиком Српском,</a:t>
            </a:r>
            <a:r>
              <a:rPr lang="ru-RU" baseline="0" dirty="0" smtClean="0"/>
              <a:t> </a:t>
            </a:r>
            <a:r>
              <a:rPr lang="ru-RU" dirty="0" smtClean="0"/>
              <a:t>највећа покривеност увоза извозом </a:t>
            </a:r>
            <a:r>
              <a:rPr lang="sr-Cyrl-CS" dirty="0" smtClean="0"/>
              <a:t>у</a:t>
            </a:r>
            <a:r>
              <a:rPr lang="sr-Cyrl-CS" baseline="0" dirty="0" smtClean="0"/>
              <a:t> периоду </a:t>
            </a:r>
            <a:r>
              <a:rPr lang="sr-Cyrl-BA" dirty="0" smtClean="0"/>
              <a:t>јануар</a:t>
            </a:r>
            <a:r>
              <a:rPr lang="sr-Cyrl-BA" baseline="0" dirty="0" smtClean="0"/>
              <a:t> - фебруар</a:t>
            </a:r>
            <a:r>
              <a:rPr lang="sr-Cyrl-BA" dirty="0" smtClean="0"/>
              <a:t> </a:t>
            </a:r>
            <a:r>
              <a:rPr lang="ru-RU" dirty="0" smtClean="0"/>
              <a:t>2017</a:t>
            </a:r>
            <a:r>
              <a:rPr lang="sr-Cyrl-CS" dirty="0" smtClean="0"/>
              <a:t>. </a:t>
            </a:r>
            <a:r>
              <a:rPr lang="ru-RU" dirty="0" smtClean="0"/>
              <a:t>године остварена је са Црном Гором и износила је 397</a:t>
            </a:r>
            <a:r>
              <a:rPr lang="en-US" dirty="0" smtClean="0"/>
              <a:t>,</a:t>
            </a:r>
            <a:r>
              <a:rPr lang="sr-Cyrl-BA" dirty="0" smtClean="0"/>
              <a:t>2</a:t>
            </a:r>
            <a:r>
              <a:rPr lang="ru-RU" dirty="0" smtClean="0"/>
              <a:t>%, док је најмања покривеност остварена са </a:t>
            </a:r>
            <a:r>
              <a:rPr lang="sr-Cyrl-BA" dirty="0" smtClean="0"/>
              <a:t>Кином 4</a:t>
            </a:r>
            <a:r>
              <a:rPr lang="ru-RU" dirty="0" smtClean="0"/>
              <a:t>,6%.</a:t>
            </a:r>
            <a:endParaRPr lang="en-US" dirty="0" smtClean="0"/>
          </a:p>
          <a:p>
            <a:pPr algn="just"/>
            <a:r>
              <a:rPr lang="ru-RU" dirty="0" smtClean="0"/>
              <a:t>        </a:t>
            </a:r>
            <a:endParaRPr lang="en-US" dirty="0" smtClean="0"/>
          </a:p>
          <a:p>
            <a:pPr algn="just"/>
            <a:r>
              <a:rPr lang="ru-RU" dirty="0" smtClean="0"/>
              <a:t>У</a:t>
            </a:r>
            <a:r>
              <a:rPr lang="sr-Cyrl-CS" baseline="0" dirty="0" smtClean="0"/>
              <a:t> периоду </a:t>
            </a:r>
            <a:r>
              <a:rPr lang="sr-Cyrl-BA" dirty="0" smtClean="0"/>
              <a:t>јануар</a:t>
            </a:r>
            <a:r>
              <a:rPr lang="sr-Cyrl-BA" baseline="0" dirty="0" smtClean="0"/>
              <a:t> - фебруар</a:t>
            </a:r>
            <a:r>
              <a:rPr lang="sr-Cyrl-BA" dirty="0" smtClean="0"/>
              <a:t> </a:t>
            </a:r>
            <a:r>
              <a:rPr lang="ru-RU" dirty="0" smtClean="0"/>
              <a:t>2017</a:t>
            </a:r>
            <a:r>
              <a:rPr lang="sr-Cyrl-CS" dirty="0" smtClean="0"/>
              <a:t>. </a:t>
            </a:r>
            <a:r>
              <a:rPr lang="ru-RU" dirty="0" smtClean="0"/>
              <a:t>године, према економским групацијама земаља, највише се извозило у земље Европске уније (28</a:t>
            </a:r>
            <a:r>
              <a:rPr lang="ru-RU" baseline="0" dirty="0" smtClean="0"/>
              <a:t> чланица) </a:t>
            </a:r>
            <a:r>
              <a:rPr lang="ru-RU" dirty="0" smtClean="0"/>
              <a:t>368 </a:t>
            </a:r>
            <a:r>
              <a:rPr lang="sr-Cyrl-CS" dirty="0" smtClean="0"/>
              <a:t>милиона</a:t>
            </a:r>
            <a:r>
              <a:rPr lang="ru-RU" dirty="0" smtClean="0"/>
              <a:t> КМ, док се највише увозило такође из земаља Европске уније (28</a:t>
            </a:r>
            <a:r>
              <a:rPr lang="ru-RU" baseline="0" dirty="0" smtClean="0"/>
              <a:t> чланица)</a:t>
            </a:r>
            <a:r>
              <a:rPr lang="ru-RU" dirty="0" smtClean="0"/>
              <a:t> 321 </a:t>
            </a:r>
            <a:r>
              <a:rPr lang="sr-Cyrl-CS" dirty="0" smtClean="0"/>
              <a:t>милион</a:t>
            </a:r>
            <a:r>
              <a:rPr lang="ru-RU" dirty="0" smtClean="0"/>
              <a:t> КМ.</a:t>
            </a:r>
            <a:endParaRPr lang="en-US" dirty="0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B5C0FB3-89A4-44A6-AD8F-869DEF52ABCA}" type="slidenum">
              <a:rPr lang="en-US" smtClean="0"/>
              <a:pPr/>
              <a:t>10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179124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dirty="0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91D39E6-68D7-47DB-A353-AEFD6BF01170}" type="slidenum">
              <a:rPr lang="en-US" smtClean="0"/>
              <a:pPr/>
              <a:t>11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5044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росјечна мјесечна нето плата</a:t>
            </a:r>
            <a:r>
              <a:rPr lang="sr-Cyrl-C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запослених у Републици Српској,</a:t>
            </a:r>
            <a:r>
              <a:rPr lang="sr-Cyrl-C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исплаћена у фебруару 2017. године износи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ла је</a:t>
            </a:r>
            <a:r>
              <a:rPr lang="sr-Cyrl-BA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848 КМ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а п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росјечна мјесечна бруто плата 1 358 КМ.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односу на фебруар 2016.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одине</a:t>
            </a:r>
            <a:r>
              <a:rPr lang="sr-Latn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просјечна нето плата исплаћена у фебруару 2017. реално је већа за 0,3%, док је у односу на јануар 2017. године реално већа за 3,9%.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F4F3C36-7EB8-4F0F-AAA7-50A07D0DC948}" type="slidenum">
              <a:rPr lang="en-US" smtClean="0"/>
              <a:pPr/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82168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 повећања просјечне нето плате исплаћене у фебруару 2017. године у односу на јануар 2017. дошло је углавном због великог броја субјеката који у јануару нису имали исплату, а сада имају и који притом имају висок просјек плате и запошљавају значајан број радника.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Посматрано по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подручјима, у фебруару 2017. године, највиша просјечна нето плата исплаћена је у подручју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Финансијске дјелатности и дјелатности осигурања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износила је 1 286 КМ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Са друге стране,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најнижа просјечна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нето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плата у фебруару 2017. исплаћена је у подручју</a:t>
            </a:r>
            <a:r>
              <a:rPr lang="sr-Cyrl-C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Административне и помоћне услужне дјелатности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540 КМ.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фебруару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2017. године, у односу на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јануар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2017, номинални 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аст нето плате забиљежен је у подручјима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C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Информације и комуникације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55,0</a:t>
            </a:r>
            <a:r>
              <a:rPr lang="sr-Cyrl-C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%,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Образовање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18,0% и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Производња и снабдијевање електричном енергијом, гасом, паром и климатизација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4,8%.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Смањење плате, у н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оминалном износу, забиљежено је у подручјима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Пословање некретнинама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4,1%,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Грађевинарство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,6% и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Саобраћај и складиштење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2,4%.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A42AF50-1051-4240-8140-56599BFBC63E}" type="slidenum">
              <a:rPr lang="en-US" smtClean="0"/>
              <a:pPr/>
              <a:t>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80753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Цијене производа и услуга које се користе за личну потрошњу у Републици Српској, мјерене индексом потрошачких цијена, у фебр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уару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2017. године у односу на претходни мјесец, у просјеку су више за 0,1%</a:t>
            </a:r>
            <a:r>
              <a:rPr lang="sr-Latn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док су на годишњем нивоу, у просјеку више за 0,8%.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endParaRPr lang="sr-Cyrl-BA" dirty="0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5DFFE43-E8A3-4D69-853A-9FC219EC3023}" type="slidenum">
              <a:rPr lang="en-US" smtClean="0"/>
              <a:pPr/>
              <a:t>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885253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 12 главних одјељака производа и услуга, више цијене забиљежене су у три, ниже цијене у шест, док су цијене у три одјељка, у просјеку остале непромијењене.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Највећи раст цијена у фебруару забиљежен је у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одјељку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Храна и безалкохолна пића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(0,8%) усљед виших (сезонских) цијена у групи воће од 7,3% и поврће од 5,3%, као и усљед виших набавних цијена у групама остали прехрамбени производи од 0,8%, уља и масноће од 0,7% и безалкохолна пића од 0,7%. Повећање у одјељку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Превоз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забиљежено је у групи услуге превоза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 1,7%, усљед повећања цијен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градског превоза, а у одјељку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Здравство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више цијене од 0,2% посљедица су виших набавних цијена у групи фармацеутски производи.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одјељцима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Становање, Комуникације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Образовање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цијене су, у просјеку остале непромијењене.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Највећи пад цијена у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фебруару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забиљежен је у одјељку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Одјећа и обућа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(1,5%) усљед наставка сезоне снижених и акцијских цијена,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затим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одјељку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Остала добра и услуге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(0,7%)  и то у групи производи за личну хигијену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1,9%, док су у одјељку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Намјештај и покућство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(0,5%) ниже цијене забиљежене у групи производи за чишћење и одржавање куће од 1,3%. Ниже цијене у фебруару забиљежене су још у одјељку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Рекреација и Култура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(0,4%), у одјељку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Алкохолна пића и дуван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(0,2%) као и у одјељку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Ресторани и хотели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(0,1%).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0A83F56-B6D4-4514-9CB2-46B1127FCB69}" type="slidenum">
              <a:rPr lang="en-US" smtClean="0"/>
              <a:pPr/>
              <a:t>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77020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Cyrl-C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Календарски прилагођена</a:t>
            </a:r>
            <a:r>
              <a:rPr lang="sr-Cyrl-BA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индустријска производња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фебруару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2017. године у поређењу са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фебруаром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2016.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већа је за 3,9%. У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подручју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Вађењ</a:t>
            </a:r>
            <a:r>
              <a:rPr lang="sr-Cyrl-C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руда и камена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остварен је раст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од 7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,6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 и у подручјима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Прерађивачка индустрија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Производња и снабдијевање електричном енергијом, гасом, паром и климатизацији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BA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раст од 4,7%.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Посматрано према главним индустријским групама по основу економске намјене производа,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производња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капиталних производа у фебруару 2017.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одине у поређењу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фебруаром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2016</a:t>
            </a:r>
            <a:r>
              <a:rPr lang="sr-Latn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већа је за 12,5%, енергије за 11,9% и интермедијарних производа за 1,2%, док је производња нетрајних производа за широку потрошњу мања за 6</a:t>
            </a:r>
            <a:r>
              <a:rPr lang="bs-Latn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 и трајних производа за широку потрошњу за 11,3%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9870D9A-6979-453F-A562-15938E283DBE}" type="slidenum">
              <a:rPr lang="en-US" smtClean="0"/>
              <a:pPr/>
              <a:t>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015024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Број запослених у индустрији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фебруару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2017. године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односу на 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просјечан мјесечни број запослених у 201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одини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већи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је за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односу на исти мјесец прошле године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за 3,4% и 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односу на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јануар 2017.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године за 0,4%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Број запослених у индустрији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периоду јануар –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фебруар 2017. године, у односу на исти период прошле године,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већи је за 3,5%. У истом периоду у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подручју </a:t>
            </a:r>
            <a:r>
              <a:rPr lang="sr-Cyrl-C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Вађења руда и камена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sr-Cyrl-C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подручју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Прерађивачка индустрија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остварен је раст од 3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,7% и у подручју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Производња и снабдијевање електричном енергијом, гасом, паром и климатизацији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раст од 2,3%.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D1531F1-78AB-4797-841C-4D846279D360}" type="slidenum">
              <a:rPr lang="en-US" smtClean="0"/>
              <a:pPr/>
              <a:t>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793945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sr-Cyrl-CS" dirty="0" smtClean="0"/>
              <a:t>Према подацима статистике спољне трговине у</a:t>
            </a:r>
            <a:r>
              <a:rPr lang="sr-Cyrl-CS" baseline="0" dirty="0" smtClean="0"/>
              <a:t> периоду </a:t>
            </a:r>
            <a:r>
              <a:rPr lang="sr-Cyrl-BA" dirty="0" smtClean="0"/>
              <a:t>јануар</a:t>
            </a:r>
            <a:r>
              <a:rPr lang="sr-Cyrl-BA" baseline="0" dirty="0" smtClean="0"/>
              <a:t> - фебруар</a:t>
            </a:r>
            <a:r>
              <a:rPr lang="sr-Cyrl-BA" dirty="0" smtClean="0"/>
              <a:t> </a:t>
            </a:r>
            <a:r>
              <a:rPr lang="ru-RU" dirty="0" smtClean="0"/>
              <a:t>2017</a:t>
            </a:r>
            <a:r>
              <a:rPr lang="sr-Cyrl-CS" dirty="0" smtClean="0"/>
              <a:t>. године </a:t>
            </a:r>
            <a:r>
              <a:rPr lang="ru-RU" b="0" dirty="0" smtClean="0"/>
              <a:t>обим робне размјене </a:t>
            </a:r>
            <a:r>
              <a:rPr lang="ru-RU" dirty="0" smtClean="0"/>
              <a:t>Републике</a:t>
            </a:r>
            <a:r>
              <a:rPr lang="ru-RU" baseline="0" dirty="0" smtClean="0"/>
              <a:t> </a:t>
            </a:r>
            <a:r>
              <a:rPr lang="ru-RU" dirty="0" smtClean="0"/>
              <a:t>Српске са иностранством износио</a:t>
            </a:r>
            <a:r>
              <a:rPr lang="ru-RU" baseline="0" dirty="0" smtClean="0"/>
              <a:t> је око</a:t>
            </a:r>
            <a:r>
              <a:rPr lang="en-US" b="0" dirty="0" smtClean="0"/>
              <a:t> </a:t>
            </a:r>
            <a:r>
              <a:rPr lang="sr-Cyrl-BA" b="0" dirty="0" smtClean="0"/>
              <a:t>милијарду и 94</a:t>
            </a:r>
            <a:r>
              <a:rPr lang="sr-Latn-BA" b="0" dirty="0" smtClean="0"/>
              <a:t> </a:t>
            </a:r>
            <a:r>
              <a:rPr lang="sr-Cyrl-CS" b="0" dirty="0" smtClean="0"/>
              <a:t>милион</a:t>
            </a:r>
            <a:r>
              <a:rPr lang="sr-Latn-BA" b="0" dirty="0" smtClean="0"/>
              <a:t>a</a:t>
            </a:r>
            <a:r>
              <a:rPr lang="ru-RU" b="0" dirty="0" smtClean="0"/>
              <a:t> КМ</a:t>
            </a:r>
            <a:r>
              <a:rPr lang="ru-RU" dirty="0" smtClean="0"/>
              <a:t>, од чега се на извоз</a:t>
            </a:r>
            <a:r>
              <a:rPr lang="en-US" baseline="0" dirty="0" smtClean="0"/>
              <a:t> </a:t>
            </a:r>
            <a:r>
              <a:rPr lang="ru-RU" dirty="0" smtClean="0"/>
              <a:t>односи</a:t>
            </a:r>
            <a:r>
              <a:rPr lang="en-US" dirty="0" smtClean="0"/>
              <a:t> </a:t>
            </a:r>
            <a:r>
              <a:rPr lang="sr-Cyrl-BA" b="0" dirty="0" smtClean="0"/>
              <a:t>477 </a:t>
            </a:r>
            <a:r>
              <a:rPr lang="sr-Cyrl-BA" dirty="0" smtClean="0"/>
              <a:t>милиона </a:t>
            </a:r>
            <a:r>
              <a:rPr lang="ru-RU" dirty="0" smtClean="0"/>
              <a:t>КМ, а на увоз </a:t>
            </a:r>
            <a:r>
              <a:rPr lang="sr-Cyrl-BA" baseline="0" dirty="0" smtClean="0"/>
              <a:t>617 </a:t>
            </a:r>
            <a:r>
              <a:rPr lang="sr-Cyrl-CS" dirty="0" smtClean="0"/>
              <a:t>милиона </a:t>
            </a:r>
            <a:r>
              <a:rPr lang="ru-RU" dirty="0" smtClean="0"/>
              <a:t>КМ.</a:t>
            </a:r>
            <a:r>
              <a:rPr lang="en-US" dirty="0" smtClean="0"/>
              <a:t> </a:t>
            </a:r>
            <a:endParaRPr lang="sr-Latn-BA" dirty="0" smtClean="0"/>
          </a:p>
          <a:p>
            <a:pPr algn="just" eaLnBrk="1" hangingPunct="1">
              <a:spcBef>
                <a:spcPct val="0"/>
              </a:spcBef>
            </a:pPr>
            <a:r>
              <a:rPr lang="ru-RU" dirty="0" smtClean="0"/>
              <a:t>У оквиру укупно остварене робне размјене Републике Српске са иностранством </a:t>
            </a:r>
            <a:r>
              <a:rPr lang="sr-Cyrl-CS" dirty="0" smtClean="0"/>
              <a:t>у</a:t>
            </a:r>
            <a:r>
              <a:rPr lang="sr-Cyrl-CS" baseline="0" dirty="0" smtClean="0"/>
              <a:t> периоду </a:t>
            </a:r>
            <a:r>
              <a:rPr lang="sr-Cyrl-BA" dirty="0" smtClean="0"/>
              <a:t>јануар</a:t>
            </a:r>
            <a:r>
              <a:rPr lang="sr-Cyrl-BA" baseline="0" dirty="0" smtClean="0"/>
              <a:t> - фебруар</a:t>
            </a:r>
            <a:r>
              <a:rPr lang="sr-Cyrl-BA" dirty="0" smtClean="0"/>
              <a:t> </a:t>
            </a:r>
            <a:r>
              <a:rPr lang="ru-RU" dirty="0" smtClean="0"/>
              <a:t>2017</a:t>
            </a:r>
            <a:r>
              <a:rPr lang="sr-Cyrl-CS" dirty="0" smtClean="0"/>
              <a:t>. </a:t>
            </a:r>
            <a:r>
              <a:rPr lang="ru-RU" dirty="0" smtClean="0"/>
              <a:t>године, проценат покривеност увоза извозом била је </a:t>
            </a:r>
            <a:r>
              <a:rPr lang="sr-Cyrl-BA" dirty="0" smtClean="0"/>
              <a:t>77</a:t>
            </a:r>
            <a:r>
              <a:rPr lang="ru-RU" dirty="0" smtClean="0"/>
              <a:t>,3%. </a:t>
            </a:r>
            <a:endParaRPr lang="en-US" dirty="0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E5FE853-CF14-46C9-AEB5-AD5291B5865F}" type="slidenum">
              <a:rPr lang="en-US" smtClean="0"/>
              <a:pPr/>
              <a:t>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307079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ru-RU" dirty="0" smtClean="0"/>
              <a:t>Посматрајући по мјесецима, извоз у </a:t>
            </a:r>
            <a:r>
              <a:rPr lang="sr-Cyrl-BA" dirty="0" smtClean="0"/>
              <a:t>фебруару</a:t>
            </a:r>
            <a:r>
              <a:rPr lang="sr-Cyrl-BA" baseline="0" dirty="0" smtClean="0"/>
              <a:t> </a:t>
            </a:r>
            <a:r>
              <a:rPr lang="ru-RU" dirty="0" smtClean="0"/>
              <a:t>2017. године у односу на </a:t>
            </a:r>
            <a:r>
              <a:rPr lang="sr-Cyrl-BA" dirty="0" smtClean="0"/>
              <a:t>јануар </a:t>
            </a:r>
            <a:r>
              <a:rPr lang="ru-RU" dirty="0" smtClean="0"/>
              <a:t>2017. године повећан је за</a:t>
            </a:r>
            <a:r>
              <a:rPr lang="ru-RU" baseline="0" dirty="0" smtClean="0"/>
              <a:t> </a:t>
            </a:r>
            <a:r>
              <a:rPr lang="sr-Latn-BA" baseline="0" dirty="0" smtClean="0"/>
              <a:t>1</a:t>
            </a:r>
            <a:r>
              <a:rPr lang="sr-Cyrl-BA" baseline="0" dirty="0" smtClean="0"/>
              <a:t>0</a:t>
            </a:r>
            <a:r>
              <a:rPr lang="ru-RU" dirty="0" smtClean="0"/>
              <a:t>,5%, док је у односу на </a:t>
            </a:r>
            <a:r>
              <a:rPr lang="sr-Cyrl-BA" dirty="0" smtClean="0"/>
              <a:t>фебруар </a:t>
            </a:r>
            <a:r>
              <a:rPr lang="ru-RU" dirty="0" smtClean="0"/>
              <a:t>2016. године повећан за 18,</a:t>
            </a:r>
            <a:r>
              <a:rPr lang="sr-Latn-BA" dirty="0" smtClean="0"/>
              <a:t>3</a:t>
            </a:r>
            <a:r>
              <a:rPr lang="ru-RU" dirty="0" smtClean="0"/>
              <a:t>%. Увоз је у </a:t>
            </a:r>
            <a:r>
              <a:rPr lang="sr-Cyrl-BA" dirty="0" smtClean="0"/>
              <a:t>фебруару</a:t>
            </a:r>
            <a:r>
              <a:rPr lang="sr-Cyrl-BA" baseline="0" dirty="0" smtClean="0"/>
              <a:t> </a:t>
            </a:r>
            <a:r>
              <a:rPr lang="ru-RU" dirty="0" smtClean="0"/>
              <a:t>2017. године у односу на </a:t>
            </a:r>
            <a:r>
              <a:rPr lang="sr-Cyrl-BA" dirty="0" smtClean="0"/>
              <a:t>јануар </a:t>
            </a:r>
            <a:r>
              <a:rPr lang="ru-RU" dirty="0" smtClean="0"/>
              <a:t>2017. године повећан за </a:t>
            </a:r>
            <a:r>
              <a:rPr lang="sr-Latn-BA" dirty="0" smtClean="0"/>
              <a:t>5</a:t>
            </a:r>
            <a:r>
              <a:rPr lang="sr-Cyrl-BA" dirty="0" smtClean="0"/>
              <a:t>1,5</a:t>
            </a:r>
            <a:r>
              <a:rPr lang="ru-RU" dirty="0" smtClean="0"/>
              <a:t>%, док је у односу на </a:t>
            </a:r>
            <a:r>
              <a:rPr lang="sr-Cyrl-BA" dirty="0" smtClean="0"/>
              <a:t>фебруар </a:t>
            </a:r>
            <a:r>
              <a:rPr lang="ru-RU" dirty="0" smtClean="0"/>
              <a:t>2016. године повећан за </a:t>
            </a:r>
            <a:r>
              <a:rPr lang="sr-Cyrl-BA" dirty="0" smtClean="0"/>
              <a:t>12</a:t>
            </a:r>
            <a:r>
              <a:rPr lang="ru-RU" dirty="0" smtClean="0"/>
              <a:t>,5%.</a:t>
            </a:r>
            <a:endParaRPr lang="en-US" dirty="0" smtClean="0"/>
          </a:p>
          <a:p>
            <a:pPr algn="just" eaLnBrk="1" hangingPunct="1">
              <a:spcBef>
                <a:spcPct val="0"/>
              </a:spcBef>
            </a:pPr>
            <a:endParaRPr lang="en-US" dirty="0" smtClean="0"/>
          </a:p>
          <a:p>
            <a:pPr algn="just" eaLnBrk="1" hangingPunct="1">
              <a:spcBef>
                <a:spcPct val="0"/>
              </a:spcBef>
            </a:pPr>
            <a:r>
              <a:rPr lang="ru-RU" dirty="0" smtClean="0"/>
              <a:t>Посматрано по групама производа, </a:t>
            </a:r>
            <a:r>
              <a:rPr lang="sr-Cyrl-CS" dirty="0" smtClean="0"/>
              <a:t>у</a:t>
            </a:r>
            <a:r>
              <a:rPr lang="sr-Cyrl-CS" baseline="0" dirty="0" smtClean="0"/>
              <a:t> периоду </a:t>
            </a:r>
            <a:r>
              <a:rPr lang="sr-Cyrl-BA" dirty="0" smtClean="0"/>
              <a:t>јануар</a:t>
            </a:r>
            <a:r>
              <a:rPr lang="sr-Cyrl-BA" baseline="0" dirty="0" smtClean="0"/>
              <a:t> - фебруар</a:t>
            </a:r>
            <a:r>
              <a:rPr lang="sr-Cyrl-BA" dirty="0" smtClean="0"/>
              <a:t> </a:t>
            </a:r>
            <a:r>
              <a:rPr lang="ru-RU" dirty="0" smtClean="0"/>
              <a:t>2017. године </a:t>
            </a:r>
            <a:r>
              <a:rPr lang="sr-Cyrl-BA" dirty="0" smtClean="0"/>
              <a:t>у структури извоза </a:t>
            </a:r>
            <a:r>
              <a:rPr lang="ru-RU" dirty="0" smtClean="0"/>
              <a:t>највише учествују </a:t>
            </a:r>
            <a:r>
              <a:rPr lang="sr-Latn-BA" dirty="0" smtClean="0"/>
              <a:t>e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лектрична енергија</a:t>
            </a:r>
            <a:r>
              <a:rPr lang="sr-Latn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</a:t>
            </a:r>
            <a:r>
              <a:rPr lang="sr-Cyrl-BA" dirty="0" smtClean="0"/>
              <a:t>,9%</a:t>
            </a:r>
            <a:r>
              <a:rPr lang="ru-RU" dirty="0" smtClean="0"/>
              <a:t>, </a:t>
            </a:r>
            <a:r>
              <a:rPr lang="sr-Cyrl-BA" dirty="0" smtClean="0"/>
              <a:t>затим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вјештачки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корунд, алуминијум оксид и алуминијум хидроксид 6</a:t>
            </a:r>
            <a:r>
              <a:rPr lang="sr-Cyrl-BA" dirty="0" smtClean="0"/>
              <a:t>,2%</a:t>
            </a:r>
            <a:r>
              <a:rPr lang="en-US" dirty="0" smtClean="0"/>
              <a:t> </a:t>
            </a:r>
            <a:r>
              <a:rPr lang="sr-Cyrl-BA" dirty="0" smtClean="0"/>
              <a:t>и</a:t>
            </a:r>
            <a:r>
              <a:rPr lang="sr-Latn-BA" dirty="0" smtClean="0"/>
              <a:t> </a:t>
            </a:r>
            <a:r>
              <a:rPr lang="sr-Cyrl-BA" dirty="0" smtClean="0"/>
              <a:t>дијелови обуће</a:t>
            </a:r>
            <a:r>
              <a:rPr lang="sr-Latn-BA" dirty="0" smtClean="0"/>
              <a:t> </a:t>
            </a:r>
            <a:r>
              <a:rPr lang="sr-Cyrl-BA" baseline="0" dirty="0" smtClean="0"/>
              <a:t>5</a:t>
            </a:r>
            <a:r>
              <a:rPr lang="sr-Cyrl-BA" dirty="0" smtClean="0"/>
              <a:t>,0%.</a:t>
            </a:r>
            <a:r>
              <a:rPr lang="sr-Cyrl-BA" baseline="0" dirty="0" smtClean="0"/>
              <a:t> </a:t>
            </a:r>
            <a:r>
              <a:rPr lang="ru-RU" dirty="0" smtClean="0"/>
              <a:t>У структури увоза, највише учествује </a:t>
            </a:r>
            <a:r>
              <a:rPr lang="sr-Cyrl-BA" dirty="0" smtClean="0"/>
              <a:t>н</a:t>
            </a:r>
            <a:r>
              <a:rPr lang="ru-RU" dirty="0" smtClean="0"/>
              <a:t>афт</a:t>
            </a:r>
            <a:r>
              <a:rPr lang="sr-Cyrl-BA" dirty="0" smtClean="0"/>
              <a:t>а и </a:t>
            </a:r>
            <a:r>
              <a:rPr lang="ru-RU" dirty="0" smtClean="0"/>
              <a:t>уља добијена од битуменозних минерала</a:t>
            </a:r>
            <a:r>
              <a:rPr lang="sr-Cyrl-BA" dirty="0" smtClean="0"/>
              <a:t> (</a:t>
            </a:r>
            <a:r>
              <a:rPr lang="ru-RU" dirty="0" smtClean="0"/>
              <a:t>сиров</a:t>
            </a:r>
            <a:r>
              <a:rPr lang="sr-Cyrl-BA" dirty="0" smtClean="0"/>
              <a:t>а)</a:t>
            </a:r>
            <a:r>
              <a:rPr lang="sr-Cyrl-BA" baseline="0" dirty="0" smtClean="0"/>
              <a:t> 10</a:t>
            </a:r>
            <a:r>
              <a:rPr lang="sr-Cyrl-BA" dirty="0" smtClean="0"/>
              <a:t>,8%, потом слиједе лијекови 3,8</a:t>
            </a:r>
            <a:r>
              <a:rPr lang="ru-RU" dirty="0" smtClean="0"/>
              <a:t>%</a:t>
            </a:r>
            <a:r>
              <a:rPr lang="en-US" dirty="0" smtClean="0"/>
              <a:t> </a:t>
            </a:r>
            <a:r>
              <a:rPr lang="sr-Cyrl-BA" dirty="0" smtClean="0"/>
              <a:t>и дијелови обуће</a:t>
            </a:r>
            <a:r>
              <a:rPr lang="sr-Latn-BA" dirty="0" smtClean="0"/>
              <a:t> </a:t>
            </a:r>
            <a:r>
              <a:rPr lang="sr-Latn-BA" baseline="0" dirty="0" smtClean="0"/>
              <a:t>2</a:t>
            </a:r>
            <a:r>
              <a:rPr lang="ru-RU" dirty="0" smtClean="0"/>
              <a:t>,</a:t>
            </a:r>
            <a:r>
              <a:rPr lang="sr-Cyrl-BA" dirty="0" smtClean="0"/>
              <a:t>0%</a:t>
            </a:r>
            <a:r>
              <a:rPr lang="en-US" dirty="0" smtClean="0"/>
              <a:t>.</a:t>
            </a:r>
            <a:endParaRPr lang="bs-Latn-BA" dirty="0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5F85985-CA68-4D1E-831B-1ED84413927D}" type="slidenum">
              <a:rPr lang="en-US" smtClean="0"/>
              <a:pPr/>
              <a:t>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00028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F2E47E-6E09-4C5C-885B-C74247B5752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8298AF-912D-4A91-8360-3ED68D237D0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0B72F-A198-4B1F-A33D-8637774A793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BA2F13-36F6-421E-A38E-73043756C79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E417CE-96E1-493C-AD39-EB0418A9BFD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ABB18D-8E6E-4081-9881-E433AE88C51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CE8949-6482-4DAD-8708-FB30AB45D84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4A423D-B345-4740-B4BA-A1C7AC96B96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CCA9DC-0F26-4BE9-B174-3D70FE5048A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2B660B-B779-4A24-9029-D00D2E37112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59D7DD-C12A-4EA9-8498-CBCF932BD24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0D23CD3-DA52-4F4C-938F-96067A12354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52" name="Rectangle 20"/>
          <p:cNvSpPr>
            <a:spLocks noChangeArrowheads="1"/>
          </p:cNvSpPr>
          <p:nvPr/>
        </p:nvSpPr>
        <p:spPr bwMode="auto">
          <a:xfrm>
            <a:off x="1500188" y="2143125"/>
            <a:ext cx="7315200" cy="3637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Cyrl-CS" sz="3200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Cyrl-CS" sz="3600" b="1" dirty="0">
                <a:solidFill>
                  <a:srgbClr val="495778"/>
                </a:solidFill>
                <a:latin typeface="Arial Narrow" pitchFamily="34" charset="0"/>
              </a:rPr>
              <a:t>КОНФЕРЕНЦИЈА ЗА </a:t>
            </a:r>
            <a:r>
              <a:rPr lang="sr-Cyrl-RS" sz="3600" b="1" dirty="0" smtClean="0">
                <a:solidFill>
                  <a:srgbClr val="495778"/>
                </a:solidFill>
                <a:latin typeface="Arial Narrow" pitchFamily="34" charset="0"/>
              </a:rPr>
              <a:t>НОВИНАРЕ</a:t>
            </a:r>
            <a:endParaRPr lang="sr-Latn-CS" sz="3600" b="1" dirty="0">
              <a:solidFill>
                <a:srgbClr val="495778"/>
              </a:solidFill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Cyrl-CS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Latn-CS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Cyrl-CS" sz="2000" b="1" dirty="0">
                <a:solidFill>
                  <a:srgbClr val="495778"/>
                </a:solidFill>
                <a:latin typeface="Arial Narrow" pitchFamily="34" charset="0"/>
              </a:rPr>
              <a:t>Др Радмила Чичковић</a:t>
            </a:r>
            <a:r>
              <a:rPr lang="sr-Latn-CS" sz="2000" dirty="0">
                <a:solidFill>
                  <a:srgbClr val="495778"/>
                </a:solidFill>
                <a:latin typeface="Arial Narrow" pitchFamily="34" charset="0"/>
              </a:rPr>
              <a:t>,</a:t>
            </a:r>
            <a:r>
              <a:rPr lang="en-US" sz="2000" dirty="0">
                <a:solidFill>
                  <a:srgbClr val="495778"/>
                </a:solidFill>
                <a:latin typeface="Arial Narrow" pitchFamily="34" charset="0"/>
              </a:rPr>
              <a:t> 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Cyrl-CS" sz="2000" dirty="0" smtClean="0">
                <a:solidFill>
                  <a:srgbClr val="495778"/>
                </a:solidFill>
                <a:latin typeface="Arial Narrow" pitchFamily="34" charset="0"/>
              </a:rPr>
              <a:t>директор Републичког </a:t>
            </a:r>
            <a:r>
              <a:rPr lang="sr-Cyrl-CS" sz="2000" dirty="0">
                <a:solidFill>
                  <a:srgbClr val="495778"/>
                </a:solidFill>
                <a:latin typeface="Arial Narrow" pitchFamily="34" charset="0"/>
              </a:rPr>
              <a:t>завода за статистику</a:t>
            </a:r>
            <a:endParaRPr lang="en-US" sz="2000" dirty="0">
              <a:solidFill>
                <a:srgbClr val="495778"/>
              </a:solidFill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Latn-CS" sz="1600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Latn-CS" sz="1600" dirty="0">
                <a:solidFill>
                  <a:srgbClr val="495778"/>
                </a:solidFill>
              </a:rPr>
              <a:t> </a:t>
            </a:r>
          </a:p>
        </p:txBody>
      </p:sp>
      <p:sp>
        <p:nvSpPr>
          <p:cNvPr id="2053" name="Rectangle 6"/>
          <p:cNvSpPr>
            <a:spLocks noChangeArrowheads="1"/>
          </p:cNvSpPr>
          <p:nvPr/>
        </p:nvSpPr>
        <p:spPr bwMode="auto">
          <a:xfrm>
            <a:off x="3622508" y="1341438"/>
            <a:ext cx="2634055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sr-Cyrl-CS" sz="2800" dirty="0">
              <a:solidFill>
                <a:srgbClr val="495778"/>
              </a:solidFill>
            </a:endParaRPr>
          </a:p>
          <a:p>
            <a:pPr algn="ctr"/>
            <a:r>
              <a:rPr lang="en-US" sz="3400" dirty="0" smtClean="0">
                <a:solidFill>
                  <a:schemeClr val="tx2"/>
                </a:solidFill>
                <a:latin typeface="Arial Narrow" pitchFamily="34" charset="0"/>
              </a:rPr>
              <a:t>2</a:t>
            </a:r>
            <a:r>
              <a:rPr lang="sr-Latn-BA" sz="3400" dirty="0" smtClean="0">
                <a:solidFill>
                  <a:schemeClr val="tx2"/>
                </a:solidFill>
                <a:latin typeface="Arial Narrow" pitchFamily="34" charset="0"/>
              </a:rPr>
              <a:t>2</a:t>
            </a:r>
            <a:r>
              <a:rPr lang="sr-Cyrl-CS" sz="3400" dirty="0" smtClean="0">
                <a:solidFill>
                  <a:schemeClr val="tx2"/>
                </a:solidFill>
                <a:latin typeface="Arial Narrow" pitchFamily="34" charset="0"/>
              </a:rPr>
              <a:t>.</a:t>
            </a:r>
            <a:r>
              <a:rPr lang="en-US" sz="3400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BA" sz="3400" dirty="0" smtClean="0">
                <a:solidFill>
                  <a:srgbClr val="495778"/>
                </a:solidFill>
                <a:latin typeface="Arial Narrow" pitchFamily="34" charset="0"/>
              </a:rPr>
              <a:t>март </a:t>
            </a:r>
            <a:r>
              <a:rPr lang="sr-Cyrl-CS" sz="3400" dirty="0" smtClean="0">
                <a:solidFill>
                  <a:srgbClr val="495778"/>
                </a:solidFill>
                <a:latin typeface="Arial Narrow" pitchFamily="34" charset="0"/>
              </a:rPr>
              <a:t>2017</a:t>
            </a:r>
            <a:r>
              <a:rPr lang="sr-Cyrl-BA" sz="3400" dirty="0" smtClean="0">
                <a:solidFill>
                  <a:srgbClr val="495778"/>
                </a:solidFill>
                <a:latin typeface="Arial Narrow" pitchFamily="34" charset="0"/>
              </a:rPr>
              <a:t>.</a:t>
            </a:r>
            <a:endParaRPr lang="en-US" sz="3400" dirty="0">
              <a:latin typeface="Arial Narrow" pitchFamily="34" charset="0"/>
            </a:endParaRPr>
          </a:p>
        </p:txBody>
      </p:sp>
      <p:pic>
        <p:nvPicPr>
          <p:cNvPr id="2054" name="Picture 7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347026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/>
          <p:nvPr/>
        </p:nvPicPr>
        <p:blipFill>
          <a:blip r:embed="rId3" cstate="print"/>
          <a:srcRect t="23566" b="42453"/>
          <a:stretch>
            <a:fillRect/>
          </a:stretch>
        </p:blipFill>
        <p:spPr bwMode="auto">
          <a:xfrm>
            <a:off x="1117600" y="4845050"/>
            <a:ext cx="8026400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dirty="0">
                <a:solidFill>
                  <a:srgbClr val="495778"/>
                </a:solidFill>
                <a:latin typeface="Arial Narrow" pitchFamily="34" charset="0"/>
              </a:rPr>
              <a:t>СТАТИСТИКА СПОЉНЕ ТРГОВИНЕ</a:t>
            </a:r>
            <a:endParaRPr lang="en-US" sz="2000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4099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Rectangle 29"/>
          <p:cNvSpPr>
            <a:spLocks noChangeArrowheads="1"/>
          </p:cNvSpPr>
          <p:nvPr/>
        </p:nvSpPr>
        <p:spPr bwMode="auto">
          <a:xfrm rot="-5400000">
            <a:off x="-2199481" y="3445669"/>
            <a:ext cx="64817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>
                <a:solidFill>
                  <a:srgbClr val="C8E6E6"/>
                </a:solidFill>
                <a:cs typeface="Tahoma" pitchFamily="34" charset="0"/>
              </a:rPr>
              <a:t>Републички завод за статистику</a:t>
            </a:r>
            <a:endParaRPr lang="en-US">
              <a:solidFill>
                <a:srgbClr val="C8E6E6"/>
              </a:solidFill>
              <a:cs typeface="Tahoma" pitchFamily="34" charset="0"/>
            </a:endParaRPr>
          </a:p>
        </p:txBody>
      </p:sp>
      <p:sp>
        <p:nvSpPr>
          <p:cNvPr id="410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4103" name="TextBox 9"/>
          <p:cNvSpPr txBox="1">
            <a:spLocks noChangeArrowheads="1"/>
          </p:cNvSpPr>
          <p:nvPr/>
        </p:nvSpPr>
        <p:spPr bwMode="auto">
          <a:xfrm>
            <a:off x="1547664" y="692696"/>
            <a:ext cx="54006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ЈАНУАР</a:t>
            </a:r>
            <a:r>
              <a:rPr lang="sr-Cyrl-BA" sz="24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Latn-BA" sz="24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- </a:t>
            </a:r>
            <a:r>
              <a:rPr lang="sr-Cyrl-BA" sz="24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ФЕБРУАР 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2017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4104" name="TextBox 10"/>
          <p:cNvSpPr txBox="1">
            <a:spLocks noChangeArrowheads="1"/>
          </p:cNvSpPr>
          <p:nvPr/>
        </p:nvSpPr>
        <p:spPr bwMode="auto">
          <a:xfrm>
            <a:off x="1403648" y="1916832"/>
            <a:ext cx="748982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И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талија 16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,6%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односно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79 милиона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КМ</a:t>
            </a:r>
          </a:p>
          <a:p>
            <a:pPr>
              <a:buFont typeface="Arial" charset="0"/>
              <a:buChar char="•"/>
            </a:pPr>
            <a:r>
              <a:rPr lang="en-US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Хрватска 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14,9%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односно 7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 милион КМ</a:t>
            </a:r>
            <a:endParaRPr lang="sr-Cyrl-CS" sz="2200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sr-Cyrl-CS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 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Словенија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9,4%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односно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45 милиона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КМ</a:t>
            </a:r>
            <a:endParaRPr lang="sr-Cyrl-CS" sz="2200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endParaRPr lang="sr-Cyrl-BA" dirty="0">
              <a:solidFill>
                <a:srgbClr val="495778"/>
              </a:solidFill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endParaRPr lang="sr-Cyrl-BA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sr-Cyrl-BA" dirty="0">
                <a:solidFill>
                  <a:srgbClr val="495778"/>
                </a:solidFill>
                <a:cs typeface="Tahoma" pitchFamily="34" charset="0"/>
              </a:rPr>
              <a:t>   </a:t>
            </a:r>
            <a:endParaRPr lang="en-US" dirty="0">
              <a:solidFill>
                <a:srgbClr val="495778"/>
              </a:solidFill>
              <a:cs typeface="Tahoma" pitchFamily="34" charset="0"/>
            </a:endParaRPr>
          </a:p>
        </p:txBody>
      </p:sp>
      <p:sp>
        <p:nvSpPr>
          <p:cNvPr id="4105" name="TextBox 8"/>
          <p:cNvSpPr txBox="1">
            <a:spLocks noChangeArrowheads="1"/>
          </p:cNvSpPr>
          <p:nvPr/>
        </p:nvSpPr>
        <p:spPr bwMode="auto">
          <a:xfrm>
            <a:off x="1835696" y="1484784"/>
            <a:ext cx="98456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Cyrl-CS" sz="2000" b="1" dirty="0">
                <a:solidFill>
                  <a:srgbClr val="FF0000"/>
                </a:solidFill>
                <a:latin typeface="Arial Narrow" pitchFamily="34" charset="0"/>
              </a:rPr>
              <a:t>ИЗВОЗ:</a:t>
            </a:r>
            <a:endParaRPr lang="en-US" sz="20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4106" name="TextBox 10"/>
          <p:cNvSpPr txBox="1">
            <a:spLocks noChangeArrowheads="1"/>
          </p:cNvSpPr>
          <p:nvPr/>
        </p:nvSpPr>
        <p:spPr bwMode="auto">
          <a:xfrm>
            <a:off x="1475656" y="3068960"/>
            <a:ext cx="7489825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BA" sz="2400" dirty="0">
                <a:solidFill>
                  <a:srgbClr val="495778"/>
                </a:solidFill>
                <a:cs typeface="Tahoma" pitchFamily="34" charset="0"/>
              </a:rPr>
              <a:t>  </a:t>
            </a:r>
          </a:p>
          <a:p>
            <a:pPr>
              <a:buFont typeface="Arial" charset="0"/>
              <a:buChar char="•"/>
            </a:pPr>
            <a:r>
              <a:rPr lang="sr-Cyrl-BA" sz="2400" dirty="0">
                <a:solidFill>
                  <a:srgbClr val="495778"/>
                </a:solidFill>
                <a:cs typeface="Tahoma" pitchFamily="34" charset="0"/>
              </a:rPr>
              <a:t> </a:t>
            </a:r>
            <a:r>
              <a:rPr lang="sr-Cyrl-BA" sz="2400" dirty="0" smtClean="0">
                <a:solidFill>
                  <a:srgbClr val="495778"/>
                </a:solidFill>
                <a:cs typeface="Tahoma" pitchFamily="34" charset="0"/>
              </a:rPr>
              <a:t> 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Србија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15,8%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односно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98 милиона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КМ</a:t>
            </a:r>
          </a:p>
          <a:p>
            <a:pPr>
              <a:buFont typeface="Arial" charset="0"/>
              <a:buChar char="•"/>
            </a:pP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 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Италија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12,2%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односно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75 милиона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КМ</a:t>
            </a:r>
            <a:endParaRPr lang="sr-Cyrl-CS" sz="2200" dirty="0">
              <a:solidFill>
                <a:srgbClr val="495778"/>
              </a:solidFill>
              <a:latin typeface="Arial Narrow" pitchFamily="34" charset="0"/>
              <a:cs typeface="Angsana New" pitchFamily="18" charset="-34"/>
            </a:endParaRPr>
          </a:p>
          <a:p>
            <a:pPr>
              <a:buFont typeface="Arial" charset="0"/>
              <a:buChar char="•"/>
            </a:pP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  Русија 11,8%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односно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73 милиона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КМ</a:t>
            </a:r>
            <a:endParaRPr lang="sr-Cyrl-CS" sz="2200" dirty="0">
              <a:solidFill>
                <a:srgbClr val="495778"/>
              </a:solidFill>
              <a:latin typeface="Arial Narrow" pitchFamily="34" charset="0"/>
              <a:cs typeface="Angsana New" pitchFamily="18" charset="-34"/>
            </a:endParaRPr>
          </a:p>
          <a:p>
            <a:pPr>
              <a:buFont typeface="Arial" charset="0"/>
              <a:buChar char="•"/>
            </a:pPr>
            <a:endParaRPr lang="sr-Cyrl-BA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sr-Cyrl-BA" dirty="0">
                <a:solidFill>
                  <a:srgbClr val="495778"/>
                </a:solidFill>
                <a:cs typeface="Tahoma" pitchFamily="34" charset="0"/>
              </a:rPr>
              <a:t>   </a:t>
            </a:r>
            <a:endParaRPr lang="en-US" dirty="0">
              <a:solidFill>
                <a:srgbClr val="495778"/>
              </a:solidFill>
              <a:cs typeface="Tahoma" pitchFamily="34" charset="0"/>
            </a:endParaRPr>
          </a:p>
        </p:txBody>
      </p:sp>
      <p:sp>
        <p:nvSpPr>
          <p:cNvPr id="4107" name="TextBox 10"/>
          <p:cNvSpPr txBox="1">
            <a:spLocks noChangeArrowheads="1"/>
          </p:cNvSpPr>
          <p:nvPr/>
        </p:nvSpPr>
        <p:spPr bwMode="auto">
          <a:xfrm>
            <a:off x="1907704" y="3068960"/>
            <a:ext cx="9048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CS" sz="2000" b="1" dirty="0">
                <a:solidFill>
                  <a:srgbClr val="FF0000"/>
                </a:solidFill>
                <a:latin typeface="Arial Narrow" pitchFamily="34" charset="0"/>
              </a:rPr>
              <a:t>УВОЗ:</a:t>
            </a:r>
            <a:endParaRPr lang="en-US" sz="20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13" name="Picture 9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222996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Rectangle 20"/>
          <p:cNvSpPr>
            <a:spLocks noChangeArrowheads="1"/>
          </p:cNvSpPr>
          <p:nvPr/>
        </p:nvSpPr>
        <p:spPr bwMode="auto">
          <a:xfrm>
            <a:off x="1500188" y="2143125"/>
            <a:ext cx="7315200" cy="325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Cyrl-CS" sz="3200" b="1" dirty="0">
              <a:solidFill>
                <a:srgbClr val="495778"/>
              </a:solidFill>
            </a:endParaRPr>
          </a:p>
          <a:p>
            <a:pPr algn="ctr"/>
            <a:r>
              <a:rPr lang="en-US" sz="3400" dirty="0" smtClean="0">
                <a:solidFill>
                  <a:schemeClr val="tx2"/>
                </a:solidFill>
                <a:latin typeface="Arial Narrow" pitchFamily="34" charset="0"/>
              </a:rPr>
              <a:t>2</a:t>
            </a:r>
            <a:r>
              <a:rPr lang="sr-Cyrl-BA" sz="3400" dirty="0" smtClean="0">
                <a:solidFill>
                  <a:schemeClr val="tx2"/>
                </a:solidFill>
                <a:latin typeface="Arial Narrow" pitchFamily="34" charset="0"/>
              </a:rPr>
              <a:t>2</a:t>
            </a:r>
            <a:r>
              <a:rPr lang="sr-Cyrl-CS" sz="3400" dirty="0" smtClean="0">
                <a:solidFill>
                  <a:schemeClr val="tx2"/>
                </a:solidFill>
                <a:latin typeface="Arial Narrow" pitchFamily="34" charset="0"/>
              </a:rPr>
              <a:t>.</a:t>
            </a:r>
            <a:r>
              <a:rPr lang="en-US" sz="3400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BA" sz="3400" dirty="0" smtClean="0">
                <a:solidFill>
                  <a:srgbClr val="495778"/>
                </a:solidFill>
                <a:latin typeface="Arial Narrow" pitchFamily="34" charset="0"/>
              </a:rPr>
              <a:t>март</a:t>
            </a:r>
            <a:r>
              <a:rPr lang="en-US" sz="3400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CS" sz="3400" dirty="0" smtClean="0">
                <a:solidFill>
                  <a:srgbClr val="495778"/>
                </a:solidFill>
                <a:latin typeface="Arial Narrow" pitchFamily="34" charset="0"/>
              </a:rPr>
              <a:t>2017</a:t>
            </a:r>
            <a:r>
              <a:rPr lang="sr-Cyrl-BA" sz="3400" dirty="0" smtClean="0">
                <a:solidFill>
                  <a:srgbClr val="495778"/>
                </a:solidFill>
                <a:latin typeface="Arial Narrow" pitchFamily="34" charset="0"/>
              </a:rPr>
              <a:t>.</a:t>
            </a:r>
            <a:endParaRPr lang="en-US" sz="3400" dirty="0" smtClean="0"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Cyrl-CS" sz="3400" b="1" dirty="0" smtClean="0">
                <a:solidFill>
                  <a:srgbClr val="495778"/>
                </a:solidFill>
                <a:latin typeface="Arial Narrow" pitchFamily="34" charset="0"/>
              </a:rPr>
              <a:t>КОНФЕРЕНЦИЈА </a:t>
            </a:r>
            <a:r>
              <a:rPr lang="sr-Cyrl-CS" sz="3400" b="1" dirty="0">
                <a:solidFill>
                  <a:srgbClr val="495778"/>
                </a:solidFill>
                <a:latin typeface="Arial Narrow" pitchFamily="34" charset="0"/>
              </a:rPr>
              <a:t>ЗА </a:t>
            </a:r>
            <a:r>
              <a:rPr lang="sr-Cyrl-CS" sz="3400" b="1" dirty="0" smtClean="0">
                <a:solidFill>
                  <a:srgbClr val="495778"/>
                </a:solidFill>
                <a:latin typeface="Arial Narrow" pitchFamily="34" charset="0"/>
              </a:rPr>
              <a:t>НОВИНАРЕ</a:t>
            </a:r>
            <a:endParaRPr lang="sr-Latn-CS" sz="3400" b="1" dirty="0">
              <a:solidFill>
                <a:srgbClr val="495778"/>
              </a:solidFill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Cyrl-CS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Latn-CS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Latn-CS" sz="1600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Latn-CS" sz="1600" dirty="0">
                <a:solidFill>
                  <a:srgbClr val="495778"/>
                </a:solidFill>
              </a:rPr>
              <a:t> </a:t>
            </a:r>
          </a:p>
        </p:txBody>
      </p:sp>
      <p:pic>
        <p:nvPicPr>
          <p:cNvPr id="22533" name="Picture 5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Rad1.JPG"/>
          <p:cNvPicPr/>
          <p:nvPr/>
        </p:nvPicPr>
        <p:blipFill>
          <a:blip r:embed="rId3" cstate="print"/>
          <a:srcRect t="50690" b="14639"/>
          <a:stretch>
            <a:fillRect/>
          </a:stretch>
        </p:blipFill>
        <p:spPr>
          <a:xfrm>
            <a:off x="951865" y="4839335"/>
            <a:ext cx="8192135" cy="20186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 smtClean="0">
                <a:solidFill>
                  <a:srgbClr val="495778"/>
                </a:solidFill>
                <a:latin typeface="Arial Narrow" pitchFamily="34" charset="0"/>
              </a:rPr>
              <a:t>СТАТИСТИКА РАДА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9219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22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9223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9224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9225" name="TextBox 12"/>
          <p:cNvSpPr txBox="1">
            <a:spLocks noChangeArrowheads="1"/>
          </p:cNvSpPr>
          <p:nvPr/>
        </p:nvSpPr>
        <p:spPr bwMode="auto">
          <a:xfrm>
            <a:off x="2916238" y="4365625"/>
            <a:ext cx="184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200"/>
          </a:p>
        </p:txBody>
      </p:sp>
      <p:pic>
        <p:nvPicPr>
          <p:cNvPr id="9227" name="Picture 14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8" name="Rectangle 13"/>
          <p:cNvSpPr>
            <a:spLocks noChangeArrowheads="1"/>
          </p:cNvSpPr>
          <p:nvPr/>
        </p:nvSpPr>
        <p:spPr bwMode="auto">
          <a:xfrm>
            <a:off x="1613222" y="1556792"/>
            <a:ext cx="7488237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sr-Latn-CS" sz="2400" dirty="0" smtClean="0">
              <a:solidFill>
                <a:srgbClr val="495778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Просјечна </a:t>
            </a:r>
            <a:r>
              <a:rPr lang="sr-Cyrl-BA" sz="2600" dirty="0">
                <a:solidFill>
                  <a:srgbClr val="495778"/>
                </a:solidFill>
                <a:latin typeface="Arial Narrow" pitchFamily="34" charset="0"/>
              </a:rPr>
              <a:t>мјесечна нето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плата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</a:rPr>
              <a:t>8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48</a:t>
            </a: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</a:rPr>
              <a:t>КМ</a:t>
            </a:r>
            <a:endParaRPr lang="sr-Latn-CS" sz="2600" b="1" dirty="0" smtClean="0">
              <a:solidFill>
                <a:srgbClr val="495778"/>
              </a:solidFill>
              <a:latin typeface="Arial Narrow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sr-Cyrl-BA" sz="2600" b="1" dirty="0">
              <a:solidFill>
                <a:srgbClr val="495778"/>
              </a:solidFill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sr-Cyrl-BA" sz="2600" dirty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  Просјечна </a:t>
            </a:r>
            <a:r>
              <a:rPr lang="sr-Cyrl-BA" sz="2600" dirty="0">
                <a:solidFill>
                  <a:srgbClr val="495778"/>
                </a:solidFill>
                <a:latin typeface="Arial Narrow" pitchFamily="34" charset="0"/>
              </a:rPr>
              <a:t>мјесечна бруто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плата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1 358 КМ</a:t>
            </a:r>
          </a:p>
          <a:p>
            <a:pPr>
              <a:buFont typeface="Arial" pitchFamily="34" charset="0"/>
              <a:buChar char="•"/>
            </a:pPr>
            <a:endParaRPr lang="sr-Cyrl-BA" sz="2600" b="1" dirty="0">
              <a:solidFill>
                <a:srgbClr val="495778"/>
              </a:solidFill>
              <a:latin typeface="Arial Narrow" pitchFamily="34" charset="0"/>
            </a:endParaRPr>
          </a:p>
          <a:p>
            <a:endParaRPr lang="sr-Cyrl-BA" sz="2600" dirty="0" smtClean="0">
              <a:solidFill>
                <a:srgbClr val="495778"/>
              </a:solidFill>
              <a:latin typeface="Arial Narrow" pitchFamily="34" charset="0"/>
            </a:endParaRPr>
          </a:p>
        </p:txBody>
      </p:sp>
      <p:sp>
        <p:nvSpPr>
          <p:cNvPr id="15" name="TextBox 13"/>
          <p:cNvSpPr txBox="1">
            <a:spLocks noChangeArrowheads="1"/>
          </p:cNvSpPr>
          <p:nvPr/>
        </p:nvSpPr>
        <p:spPr bwMode="auto">
          <a:xfrm>
            <a:off x="1475656" y="620688"/>
            <a:ext cx="22012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ФЕБРУАР 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7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 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1464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Rad1.JPG"/>
          <p:cNvPicPr/>
          <p:nvPr/>
        </p:nvPicPr>
        <p:blipFill>
          <a:blip r:embed="rId3" cstate="print"/>
          <a:srcRect t="50690" b="14639"/>
          <a:stretch>
            <a:fillRect/>
          </a:stretch>
        </p:blipFill>
        <p:spPr>
          <a:xfrm>
            <a:off x="951865" y="4829175"/>
            <a:ext cx="8192135" cy="20186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 smtClean="0">
                <a:solidFill>
                  <a:srgbClr val="495778"/>
                </a:solidFill>
                <a:latin typeface="Arial Narrow" pitchFamily="34" charset="0"/>
              </a:rPr>
              <a:t>СТАТИСТИКА РАДА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10243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67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4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0246" name="Rectangle 13"/>
          <p:cNvSpPr>
            <a:spLocks noChangeArrowheads="1"/>
          </p:cNvSpPr>
          <p:nvPr/>
        </p:nvSpPr>
        <p:spPr bwMode="auto">
          <a:xfrm>
            <a:off x="1447482" y="4196348"/>
            <a:ext cx="72009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Cyrl-BA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Графикон 1. </a:t>
            </a:r>
            <a:r>
              <a:rPr lang="sr-Cyrl-CS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П</a:t>
            </a:r>
            <a:r>
              <a:rPr lang="ru-RU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росјечн</a:t>
            </a:r>
            <a:r>
              <a:rPr lang="en-US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e</a:t>
            </a:r>
            <a:r>
              <a:rPr lang="ru-RU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нето плат</a:t>
            </a:r>
            <a:r>
              <a:rPr lang="en-US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e</a:t>
            </a:r>
            <a:r>
              <a:rPr lang="ru-RU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запослених по мјесецима</a:t>
            </a:r>
            <a:endParaRPr lang="en-US" sz="1600" dirty="0">
              <a:solidFill>
                <a:schemeClr val="tx2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10247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0248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0249" name="TextBox 12"/>
          <p:cNvSpPr txBox="1">
            <a:spLocks noChangeArrowheads="1"/>
          </p:cNvSpPr>
          <p:nvPr/>
        </p:nvSpPr>
        <p:spPr bwMode="auto">
          <a:xfrm>
            <a:off x="2916238" y="4365625"/>
            <a:ext cx="184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200"/>
          </a:p>
        </p:txBody>
      </p:sp>
      <p:pic>
        <p:nvPicPr>
          <p:cNvPr id="10250" name="Picture 14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6627019" y="721459"/>
            <a:ext cx="572765" cy="343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bs-Cyrl-B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КМ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822073229"/>
              </p:ext>
            </p:extLst>
          </p:nvPr>
        </p:nvGraphicFramePr>
        <p:xfrm>
          <a:off x="2627784" y="97983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6" name="Picture 1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627784" y="3036597"/>
            <a:ext cx="4504690" cy="46101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ijene6.jpg"/>
          <p:cNvPicPr/>
          <p:nvPr/>
        </p:nvPicPr>
        <p:blipFill>
          <a:blip r:embed="rId3" cstate="print"/>
          <a:srcRect t="37751" b="24681"/>
          <a:stretch>
            <a:fillRect/>
          </a:stretch>
        </p:blipFill>
        <p:spPr>
          <a:xfrm>
            <a:off x="1195070" y="4843780"/>
            <a:ext cx="7948930" cy="20142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>
                <a:solidFill>
                  <a:srgbClr val="495778"/>
                </a:solidFill>
                <a:latin typeface="Arial Narrow" pitchFamily="34" charset="0"/>
              </a:rPr>
              <a:t>СТАТИСТИКА ЦИЈЕНА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12292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29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2295" name="Rectangle 13"/>
          <p:cNvSpPr>
            <a:spLocks noChangeArrowheads="1"/>
          </p:cNvSpPr>
          <p:nvPr/>
        </p:nvSpPr>
        <p:spPr bwMode="auto">
          <a:xfrm>
            <a:off x="1403350" y="1773238"/>
            <a:ext cx="795655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BA" sz="2200" dirty="0">
                <a:solidFill>
                  <a:srgbClr val="495778"/>
                </a:solidFill>
                <a:cs typeface="Tahoma" pitchFamily="34" charset="0"/>
              </a:rPr>
              <a:t> </a:t>
            </a:r>
            <a:endParaRPr lang="en-US" sz="2200" dirty="0">
              <a:solidFill>
                <a:srgbClr val="495778"/>
              </a:solidFill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sr-Cyrl-BA" sz="2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Мјесечна </a:t>
            </a:r>
            <a:r>
              <a:rPr lang="sr-Cyrl-BA" sz="2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инфлација 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0,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</a:t>
            </a:r>
          </a:p>
          <a:p>
            <a:endParaRPr lang="en-US" sz="26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</a:t>
            </a:r>
            <a:r>
              <a:rPr lang="x-none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Г</a:t>
            </a: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одишња </a:t>
            </a:r>
            <a:r>
              <a:rPr lang="sr-Cyrl-CS" sz="2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инфлација </a:t>
            </a: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(</a:t>
            </a:r>
            <a:r>
              <a:rPr lang="sr-Latn-BA" sz="2600" dirty="0" smtClean="0">
                <a:solidFill>
                  <a:srgbClr val="495778"/>
                </a:solidFill>
                <a:latin typeface="Arial Narrow" pitchFamily="34" charset="0"/>
              </a:rPr>
              <a:t>II</a:t>
            </a:r>
            <a:r>
              <a:rPr lang="sr-Latn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</a:t>
            </a:r>
            <a:r>
              <a:rPr lang="sr-Latn-BA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7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/</a:t>
            </a:r>
            <a:r>
              <a:rPr lang="sr-Latn-BA" sz="2600" dirty="0">
                <a:solidFill>
                  <a:srgbClr val="495778"/>
                </a:solidFill>
                <a:latin typeface="Arial Narrow" pitchFamily="34" charset="0"/>
              </a:rPr>
              <a:t>II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</a:t>
            </a:r>
            <a:r>
              <a:rPr lang="sr-Latn-BA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6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.) </a:t>
            </a:r>
            <a:r>
              <a:rPr lang="sr-Latn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0,8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</a:t>
            </a:r>
            <a:endParaRPr lang="sr-Cyrl-BA" sz="26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endParaRPr lang="sr-Cyrl-BA" sz="2200" dirty="0">
              <a:solidFill>
                <a:srgbClr val="495778"/>
              </a:solidFill>
              <a:latin typeface="Cambria" pitchFamily="18" charset="0"/>
            </a:endParaRPr>
          </a:p>
          <a:p>
            <a:r>
              <a:rPr lang="sr-Cyrl-CS" sz="2200" b="1" dirty="0">
                <a:solidFill>
                  <a:srgbClr val="495778"/>
                </a:solidFill>
                <a:latin typeface="Cambria" pitchFamily="18" charset="0"/>
              </a:rPr>
              <a:t>   </a:t>
            </a:r>
            <a:r>
              <a:rPr lang="sr-Cyrl-CS" sz="2200" b="1" dirty="0">
                <a:solidFill>
                  <a:srgbClr val="495778"/>
                </a:solidFill>
                <a:cs typeface="Tahoma" pitchFamily="34" charset="0"/>
              </a:rPr>
              <a:t> </a:t>
            </a:r>
            <a:endParaRPr lang="en-US" sz="2200" b="1" dirty="0">
              <a:solidFill>
                <a:srgbClr val="495778"/>
              </a:solidFill>
              <a:latin typeface="Cambria" pitchFamily="18" charset="0"/>
            </a:endParaRPr>
          </a:p>
          <a:p>
            <a:pPr>
              <a:buFont typeface="Arial" charset="0"/>
              <a:buChar char="•"/>
            </a:pPr>
            <a:endParaRPr lang="ru-RU" sz="2200" b="1" dirty="0">
              <a:solidFill>
                <a:srgbClr val="495778"/>
              </a:solidFill>
            </a:endParaRPr>
          </a:p>
        </p:txBody>
      </p:sp>
      <p:pic>
        <p:nvPicPr>
          <p:cNvPr id="12296" name="Picture 8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1475656" y="692696"/>
            <a:ext cx="22012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sz="24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ФЕБРУАР </a:t>
            </a:r>
            <a:r>
              <a:rPr lang="ru-RU" sz="24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</a:t>
            </a:r>
            <a:r>
              <a:rPr lang="sr-Cyrl-BA" sz="24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7</a:t>
            </a:r>
            <a:r>
              <a:rPr lang="ru-RU" sz="24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 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ijene6.jpg"/>
          <p:cNvPicPr/>
          <p:nvPr/>
        </p:nvPicPr>
        <p:blipFill>
          <a:blip r:embed="rId3" cstate="print"/>
          <a:srcRect t="37751" b="24681"/>
          <a:stretch>
            <a:fillRect/>
          </a:stretch>
        </p:blipFill>
        <p:spPr>
          <a:xfrm>
            <a:off x="1195070" y="4843780"/>
            <a:ext cx="7948930" cy="20142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>
                <a:solidFill>
                  <a:srgbClr val="495778"/>
                </a:solidFill>
                <a:latin typeface="Arial Narrow" pitchFamily="34" charset="0"/>
              </a:rPr>
              <a:t>СТАТИСТИКА ЦИЈЕНА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13316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31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3319" name="TextBox 15"/>
          <p:cNvSpPr txBox="1">
            <a:spLocks noChangeArrowheads="1"/>
          </p:cNvSpPr>
          <p:nvPr/>
        </p:nvSpPr>
        <p:spPr bwMode="auto">
          <a:xfrm>
            <a:off x="1403648" y="908720"/>
            <a:ext cx="8137525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CS" sz="2000" b="1" dirty="0">
                <a:solidFill>
                  <a:srgbClr val="495778"/>
                </a:solidFill>
                <a:cs typeface="Tahoma" pitchFamily="34" charset="0"/>
              </a:rPr>
              <a:t>     </a:t>
            </a:r>
            <a:endParaRPr lang="en-US" sz="2000" b="1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sr-Cyrl-CS" sz="2400" b="1" dirty="0" smtClean="0">
                <a:solidFill>
                  <a:srgbClr val="495778"/>
                </a:solidFill>
              </a:rPr>
              <a:t> </a:t>
            </a:r>
            <a:endParaRPr lang="sr-Cyrl-CS" sz="2400" b="1" dirty="0">
              <a:solidFill>
                <a:srgbClr val="495778"/>
              </a:solidFill>
            </a:endParaRPr>
          </a:p>
          <a:p>
            <a:endParaRPr lang="sr-Cyrl-CS" sz="2000" b="1" dirty="0">
              <a:solidFill>
                <a:srgbClr val="495778"/>
              </a:solidFill>
            </a:endParaRPr>
          </a:p>
          <a:p>
            <a:endParaRPr lang="sr-Cyrl-CS" sz="2000" b="1" dirty="0">
              <a:solidFill>
                <a:srgbClr val="495778"/>
              </a:solidFill>
            </a:endParaRPr>
          </a:p>
          <a:p>
            <a:endParaRPr lang="sr-Cyrl-CS" sz="2000" b="1" dirty="0">
              <a:solidFill>
                <a:srgbClr val="495778"/>
              </a:solidFill>
            </a:endParaRPr>
          </a:p>
          <a:p>
            <a:endParaRPr lang="sr-Cyrl-BA" sz="2000" b="1" dirty="0">
              <a:solidFill>
                <a:srgbClr val="495778"/>
              </a:solidFill>
            </a:endParaRPr>
          </a:p>
          <a:p>
            <a:r>
              <a:rPr lang="sr-Cyrl-BA" sz="2400" b="1" i="1" dirty="0">
                <a:solidFill>
                  <a:srgbClr val="495778"/>
                </a:solidFill>
                <a:cs typeface="Tahoma" pitchFamily="34" charset="0"/>
              </a:rPr>
              <a:t>  </a:t>
            </a:r>
            <a:endParaRPr lang="en-US" sz="2400" b="1" i="1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en-US" sz="2000" b="1" dirty="0">
                <a:solidFill>
                  <a:srgbClr val="495778"/>
                </a:solidFill>
                <a:cs typeface="Tahoma" pitchFamily="34" charset="0"/>
              </a:rPr>
              <a:t>   </a:t>
            </a:r>
            <a:endParaRPr lang="sr-Cyrl-BA" sz="2400" b="1" dirty="0">
              <a:solidFill>
                <a:srgbClr val="495778"/>
              </a:solidFill>
              <a:cs typeface="Tahoma" pitchFamily="34" charset="0"/>
            </a:endParaRPr>
          </a:p>
          <a:p>
            <a:endParaRPr lang="en-US" dirty="0"/>
          </a:p>
        </p:txBody>
      </p:sp>
      <p:pic>
        <p:nvPicPr>
          <p:cNvPr id="13321" name="Picture 9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2" name="Rectangle 9"/>
          <p:cNvSpPr>
            <a:spLocks noChangeArrowheads="1"/>
          </p:cNvSpPr>
          <p:nvPr/>
        </p:nvSpPr>
        <p:spPr bwMode="auto">
          <a:xfrm>
            <a:off x="1476375" y="1554381"/>
            <a:ext cx="7488113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BA" sz="30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раст цијена</a:t>
            </a:r>
          </a:p>
          <a:p>
            <a:pPr>
              <a:buFont typeface="Arial" charset="0"/>
              <a:buChar char="•"/>
            </a:pPr>
            <a:r>
              <a:rPr lang="sr-Cyrl-BA" sz="2400" dirty="0" smtClean="0">
                <a:solidFill>
                  <a:srgbClr val="495778"/>
                </a:solidFill>
                <a:latin typeface="Arial Narrow" pitchFamily="34" charset="0"/>
              </a:rPr>
              <a:t>  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Одјељак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BA" sz="2600" i="1" dirty="0" smtClean="0">
                <a:solidFill>
                  <a:srgbClr val="495778"/>
                </a:solidFill>
                <a:latin typeface="Arial Narrow" pitchFamily="34" charset="0"/>
              </a:rPr>
              <a:t>Храна и безалкохолна пића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0,8% </a:t>
            </a:r>
          </a:p>
          <a:p>
            <a:endParaRPr lang="sr-Cyrl-BA" sz="2600" b="1" i="1" dirty="0" smtClean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endParaRPr lang="sr-Cyrl-BA" sz="2600" b="1" i="1" dirty="0" smtClean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r>
              <a:rPr lang="sr-Cyrl-BA" sz="30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пад </a:t>
            </a:r>
            <a:r>
              <a:rPr lang="sr-Cyrl-CS" sz="3000" b="1" dirty="0" smtClean="0">
                <a:solidFill>
                  <a:srgbClr val="495778"/>
                </a:solidFill>
                <a:latin typeface="Arial Narrow" pitchFamily="34" charset="0"/>
              </a:rPr>
              <a:t>цијена</a:t>
            </a:r>
            <a:endParaRPr lang="sr-Cyrl-BA" sz="3000" dirty="0" smtClean="0">
              <a:solidFill>
                <a:srgbClr val="495778"/>
              </a:solidFill>
              <a:latin typeface="Arial Narrow" pitchFamily="34" charset="0"/>
            </a:endParaRPr>
          </a:p>
          <a:p>
            <a:pPr>
              <a:buFont typeface="Arial" charset="0"/>
              <a:buChar char="•"/>
            </a:pP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   Одјељак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BA" sz="2600" i="1" dirty="0" smtClean="0">
                <a:solidFill>
                  <a:srgbClr val="495778"/>
                </a:solidFill>
                <a:latin typeface="Arial Narrow" pitchFamily="34" charset="0"/>
              </a:rPr>
              <a:t>Одјећа и обућа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1,5%</a:t>
            </a:r>
          </a:p>
          <a:p>
            <a:endParaRPr lang="sr-Cyrl-BA" sz="2400" b="1" dirty="0">
              <a:solidFill>
                <a:srgbClr val="495778"/>
              </a:solidFill>
            </a:endParaRPr>
          </a:p>
          <a:p>
            <a:endParaRPr lang="sr-Cyrl-BA" sz="2400" b="1" dirty="0">
              <a:solidFill>
                <a:srgbClr val="495778"/>
              </a:solidFill>
            </a:endParaRPr>
          </a:p>
        </p:txBody>
      </p:sp>
      <p:sp>
        <p:nvSpPr>
          <p:cNvPr id="13323" name="Rectangle 10"/>
          <p:cNvSpPr>
            <a:spLocks noChangeArrowheads="1"/>
          </p:cNvSpPr>
          <p:nvPr/>
        </p:nvSpPr>
        <p:spPr bwMode="auto">
          <a:xfrm>
            <a:off x="1475656" y="2852936"/>
            <a:ext cx="741737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endParaRPr lang="sr-Cyrl-BA" sz="2000" b="1" dirty="0" smtClean="0">
              <a:solidFill>
                <a:srgbClr val="495778"/>
              </a:solidFill>
            </a:endParaRPr>
          </a:p>
          <a:p>
            <a:endParaRPr lang="en-US" sz="2400" b="1" dirty="0">
              <a:solidFill>
                <a:srgbClr val="495778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75656" y="692696"/>
            <a:ext cx="22012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sz="24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ФЕБРУАР </a:t>
            </a:r>
            <a:r>
              <a:rPr lang="ru-RU" sz="24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</a:t>
            </a:r>
            <a:r>
              <a:rPr lang="sr-Cyrl-BA" sz="24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7</a:t>
            </a:r>
            <a:r>
              <a:rPr lang="ru-RU" sz="24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 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Industrija2.jpg"/>
          <p:cNvPicPr/>
          <p:nvPr/>
        </p:nvPicPr>
        <p:blipFill>
          <a:blip r:embed="rId3" cstate="print"/>
          <a:srcRect t="32191" b="31684"/>
          <a:stretch>
            <a:fillRect/>
          </a:stretch>
        </p:blipFill>
        <p:spPr>
          <a:xfrm>
            <a:off x="1212851" y="4840187"/>
            <a:ext cx="7931149" cy="20135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>
                <a:solidFill>
                  <a:srgbClr val="495778"/>
                </a:solidFill>
                <a:latin typeface="Arial Narrow" panose="020B0606020202030204" pitchFamily="34" charset="0"/>
              </a:rPr>
              <a:t>СТАТИСТИКА ИНДУСТРИЈЕ</a:t>
            </a:r>
            <a:endParaRPr lang="en-US" sz="2000" b="1" dirty="0">
              <a:solidFill>
                <a:srgbClr val="495778"/>
              </a:solidFill>
              <a:latin typeface="Arial Narrow" panose="020B0606020202030204" pitchFamily="34" charset="0"/>
            </a:endParaRPr>
          </a:p>
        </p:txBody>
      </p:sp>
      <p:pic>
        <p:nvPicPr>
          <p:cNvPr id="15364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5367" name="Rectangle 8"/>
          <p:cNvSpPr>
            <a:spLocks noChangeArrowheads="1"/>
          </p:cNvSpPr>
          <p:nvPr/>
        </p:nvSpPr>
        <p:spPr bwMode="auto">
          <a:xfrm>
            <a:off x="1547664" y="476672"/>
            <a:ext cx="691832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2800" b="1" dirty="0" smtClean="0">
              <a:solidFill>
                <a:srgbClr val="495778"/>
              </a:solidFill>
              <a:cs typeface="Tahoma" pitchFamily="34" charset="0"/>
            </a:endParaRPr>
          </a:p>
          <a:p>
            <a:endParaRPr lang="en-US" sz="2800" b="1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ru-RU" sz="2800" dirty="0" smtClean="0">
                <a:solidFill>
                  <a:srgbClr val="495778"/>
                </a:solidFill>
                <a:cs typeface="Tahoma" pitchFamily="34" charset="0"/>
              </a:rPr>
              <a:t> </a:t>
            </a:r>
            <a:endParaRPr lang="en-US" sz="2800" dirty="0">
              <a:solidFill>
                <a:srgbClr val="495778"/>
              </a:solidFill>
              <a:cs typeface="Tahoma" pitchFamily="34" charset="0"/>
            </a:endParaRPr>
          </a:p>
        </p:txBody>
      </p:sp>
      <p:sp>
        <p:nvSpPr>
          <p:cNvPr id="15368" name="TextBox 10"/>
          <p:cNvSpPr txBox="1">
            <a:spLocks noChangeArrowheads="1"/>
          </p:cNvSpPr>
          <p:nvPr/>
        </p:nvSpPr>
        <p:spPr bwMode="auto">
          <a:xfrm>
            <a:off x="1412355" y="980728"/>
            <a:ext cx="7408117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endParaRPr lang="sr-Latn-CS" sz="2000" b="1" dirty="0" smtClean="0">
              <a:solidFill>
                <a:srgbClr val="495778"/>
              </a:solidFill>
              <a:cs typeface="Tahoma" pitchFamily="34" charset="0"/>
            </a:endParaRPr>
          </a:p>
          <a:p>
            <a:pPr algn="just">
              <a:spcAft>
                <a:spcPts val="1200"/>
              </a:spcAft>
            </a:pPr>
            <a:endParaRPr lang="sr-Cyrl-CS" sz="2000" b="1" dirty="0" smtClean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sr-Cyrl-CS" sz="3200" dirty="0">
                <a:solidFill>
                  <a:schemeClr val="tx2"/>
                </a:solidFill>
                <a:latin typeface="Arial Narrow" panose="020B0606020202030204" pitchFamily="34" charset="0"/>
              </a:rPr>
              <a:t>Календарски прилагођена индустријска производња </a:t>
            </a:r>
            <a:r>
              <a:rPr lang="sr-Cyrl-CS" sz="32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(</a:t>
            </a:r>
            <a:r>
              <a:rPr lang="sr-Latn-BA" sz="3200" dirty="0" smtClean="0">
                <a:solidFill>
                  <a:srgbClr val="495778"/>
                </a:solidFill>
                <a:latin typeface="Arial Narrow" pitchFamily="34" charset="0"/>
              </a:rPr>
              <a:t>II</a:t>
            </a:r>
            <a:r>
              <a:rPr lang="sr-Latn-BA" sz="32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  <a:r>
              <a:rPr lang="sr-Latn-BA" sz="3200" dirty="0">
                <a:solidFill>
                  <a:schemeClr val="tx2"/>
                </a:solidFill>
                <a:latin typeface="Arial Narrow" panose="020B0606020202030204" pitchFamily="34" charset="0"/>
              </a:rPr>
              <a:t>20</a:t>
            </a:r>
            <a:r>
              <a:rPr lang="sr-Cyrl-CS" sz="32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1</a:t>
            </a:r>
            <a:r>
              <a:rPr lang="sr-Cyrl-BA" sz="32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7</a:t>
            </a:r>
            <a:r>
              <a:rPr lang="sr-Latn-BA" sz="32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/</a:t>
            </a:r>
            <a:r>
              <a:rPr lang="sr-Latn-BA" sz="3200" dirty="0" smtClean="0">
                <a:solidFill>
                  <a:srgbClr val="495778"/>
                </a:solidFill>
                <a:latin typeface="Arial Narrow" pitchFamily="34" charset="0"/>
              </a:rPr>
              <a:t>II</a:t>
            </a:r>
            <a:r>
              <a:rPr lang="en-US" sz="32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  <a:r>
              <a:rPr lang="ru-RU" sz="32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201</a:t>
            </a:r>
            <a:r>
              <a:rPr lang="sr-Cyrl-BA" sz="32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6</a:t>
            </a:r>
            <a:r>
              <a:rPr lang="en-US" sz="32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.</a:t>
            </a:r>
            <a:r>
              <a:rPr lang="hr-HR" sz="3200" dirty="0">
                <a:solidFill>
                  <a:schemeClr val="tx2"/>
                </a:solidFill>
                <a:latin typeface="Arial Narrow" panose="020B0606020202030204" pitchFamily="34" charset="0"/>
              </a:rPr>
              <a:t>)</a:t>
            </a:r>
            <a:r>
              <a:rPr lang="sr-Cyrl-CS" sz="3200" dirty="0"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  <a:r>
              <a:rPr lang="sr-Cyrl-CS" sz="32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већа 3,9%</a:t>
            </a:r>
            <a:endParaRPr lang="en-US" sz="3200" dirty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algn="just">
              <a:spcAft>
                <a:spcPts val="600"/>
              </a:spcAft>
            </a:pPr>
            <a:endParaRPr lang="sr-Latn-BA" sz="2800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 algn="just">
              <a:spcAft>
                <a:spcPts val="600"/>
              </a:spcAft>
            </a:pPr>
            <a:endParaRPr lang="ru-RU" sz="2400" b="1" dirty="0">
              <a:solidFill>
                <a:srgbClr val="495778"/>
              </a:solidFill>
              <a:cs typeface="Tahoma" pitchFamily="34" charset="0"/>
            </a:endParaRPr>
          </a:p>
          <a:p>
            <a:endParaRPr lang="en-US" sz="2400" dirty="0">
              <a:solidFill>
                <a:srgbClr val="495778"/>
              </a:solidFill>
              <a:cs typeface="Tahoma" pitchFamily="34" charset="0"/>
            </a:endParaRPr>
          </a:p>
        </p:txBody>
      </p:sp>
      <p:pic>
        <p:nvPicPr>
          <p:cNvPr id="15369" name="Picture 9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1328387" y="648127"/>
            <a:ext cx="60115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ИНДЕКС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ИНДУСТРИЈСКЕ ПРОИЗВОДЊЕ</a:t>
            </a:r>
            <a:endParaRPr lang="en-US" sz="2600" dirty="0">
              <a:latin typeface="Arial Narrow" pitchFamily="34" charset="0"/>
            </a:endParaRPr>
          </a:p>
        </p:txBody>
      </p:sp>
      <p:sp>
        <p:nvSpPr>
          <p:cNvPr id="11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3539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>
                <a:solidFill>
                  <a:srgbClr val="495778"/>
                </a:solidFill>
                <a:latin typeface="Arial Narrow" panose="020B0606020202030204" pitchFamily="34" charset="0"/>
              </a:rPr>
              <a:t>СТАТИСТИКА ИНДУСТРИЈЕ</a:t>
            </a:r>
            <a:endParaRPr lang="en-US" sz="2000" b="1" dirty="0">
              <a:solidFill>
                <a:srgbClr val="495778"/>
              </a:solidFill>
              <a:latin typeface="Arial Narrow" panose="020B0606020202030204" pitchFamily="34" charset="0"/>
            </a:endParaRPr>
          </a:p>
        </p:txBody>
      </p:sp>
      <p:pic>
        <p:nvPicPr>
          <p:cNvPr id="17412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pic>
        <p:nvPicPr>
          <p:cNvPr id="17417" name="Picture 9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1" name="Rectangle 12"/>
          <p:cNvSpPr>
            <a:spLocks noChangeArrowheads="1"/>
          </p:cNvSpPr>
          <p:nvPr/>
        </p:nvSpPr>
        <p:spPr bwMode="auto">
          <a:xfrm>
            <a:off x="1691680" y="2060848"/>
            <a:ext cx="6769100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Latn-BA" sz="3200" b="1" dirty="0" smtClean="0">
                <a:solidFill>
                  <a:srgbClr val="495778"/>
                </a:solidFill>
                <a:latin typeface="Arial Narrow" pitchFamily="34" charset="0"/>
              </a:rPr>
              <a:t>II </a:t>
            </a:r>
            <a:r>
              <a:rPr lang="sr-Latn-CS" sz="32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201</a:t>
            </a:r>
            <a:r>
              <a:rPr lang="sr-Cyrl-BA" sz="32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7</a:t>
            </a:r>
            <a:r>
              <a:rPr lang="sr-Latn-CS" sz="32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/</a:t>
            </a:r>
            <a:r>
              <a:rPr lang="sr-Latn-BA" sz="3200" b="1" dirty="0">
                <a:solidFill>
                  <a:srgbClr val="495778"/>
                </a:solidFill>
                <a:latin typeface="Arial Narrow" pitchFamily="34" charset="0"/>
              </a:rPr>
              <a:t>II</a:t>
            </a:r>
            <a:r>
              <a:rPr lang="en-US" sz="32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 201</a:t>
            </a:r>
            <a:r>
              <a:rPr lang="sr-Cyrl-CS" sz="32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6</a:t>
            </a:r>
            <a:r>
              <a:rPr lang="en-US" sz="32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.</a:t>
            </a:r>
            <a:endParaRPr lang="ru-RU" sz="3200" b="1" dirty="0">
              <a:solidFill>
                <a:srgbClr val="495778"/>
              </a:solidFill>
              <a:latin typeface="Arial Narrow" panose="020B0606020202030204" pitchFamily="34" charset="0"/>
              <a:cs typeface="Tahoma" pitchFamily="34" charset="0"/>
            </a:endParaRPr>
          </a:p>
          <a:p>
            <a:endParaRPr lang="en-US" sz="3200" dirty="0">
              <a:cs typeface="Tahoma" pitchFamily="34" charset="0"/>
            </a:endParaRPr>
          </a:p>
          <a:p>
            <a:r>
              <a:rPr lang="ru-RU" sz="3200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Број </a:t>
            </a:r>
            <a:r>
              <a:rPr lang="ru-RU" sz="3200" dirty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запослених у индустрији </a:t>
            </a:r>
            <a:r>
              <a:rPr lang="sr-Cyrl-CS" sz="32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већи</a:t>
            </a:r>
            <a:r>
              <a:rPr lang="ru-RU" sz="32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 </a:t>
            </a:r>
            <a:r>
              <a:rPr lang="sr-Cyrl-BA" sz="32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3</a:t>
            </a:r>
            <a:r>
              <a:rPr lang="ru-RU" sz="32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,</a:t>
            </a:r>
            <a:r>
              <a:rPr lang="sr-Cyrl-BA" sz="32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4</a:t>
            </a:r>
            <a:r>
              <a:rPr lang="ru-RU" sz="32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%</a:t>
            </a:r>
          </a:p>
          <a:p>
            <a:endParaRPr lang="ru-RU" sz="3200" b="1" dirty="0" smtClean="0">
              <a:solidFill>
                <a:srgbClr val="495778"/>
              </a:solidFill>
              <a:cs typeface="Tahoma" pitchFamily="34" charset="0"/>
            </a:endParaRPr>
          </a:p>
          <a:p>
            <a:endParaRPr lang="en-US" sz="2400" b="1" dirty="0">
              <a:solidFill>
                <a:srgbClr val="495778"/>
              </a:solidFill>
              <a:cs typeface="Tahoma" pitchFamily="34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547813" y="765175"/>
            <a:ext cx="691832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ЗАПОСЛЕН</a:t>
            </a:r>
            <a:r>
              <a:rPr lang="x-none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И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У ИНДУСТРИЈИ</a:t>
            </a:r>
            <a:r>
              <a:rPr lang="ru-RU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endParaRPr lang="en-US" sz="2600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  <p:pic>
        <p:nvPicPr>
          <p:cNvPr id="12" name="Picture 11" descr="Industrija2.jpg"/>
          <p:cNvPicPr/>
          <p:nvPr/>
        </p:nvPicPr>
        <p:blipFill>
          <a:blip r:embed="rId5" cstate="print"/>
          <a:srcRect t="32191" b="31684"/>
          <a:stretch>
            <a:fillRect/>
          </a:stretch>
        </p:blipFill>
        <p:spPr>
          <a:xfrm>
            <a:off x="1212851" y="4840187"/>
            <a:ext cx="7931149" cy="2013585"/>
          </a:xfrm>
          <a:prstGeom prst="rect">
            <a:avLst/>
          </a:prstGeom>
        </p:spPr>
      </p:pic>
      <p:sp>
        <p:nvSpPr>
          <p:cNvPr id="10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4710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0" descr="Spoljna-cargo-2.jpg"/>
          <p:cNvPicPr>
            <a:picLocks noChangeAspect="1" noChangeArrowheads="1"/>
          </p:cNvPicPr>
          <p:nvPr/>
        </p:nvPicPr>
        <p:blipFill>
          <a:blip r:embed="rId3" cstate="print"/>
          <a:srcRect t="21281" b="41447"/>
          <a:stretch>
            <a:fillRect/>
          </a:stretch>
        </p:blipFill>
        <p:spPr bwMode="auto">
          <a:xfrm>
            <a:off x="1116013" y="4941888"/>
            <a:ext cx="8027987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dirty="0">
                <a:solidFill>
                  <a:srgbClr val="495778"/>
                </a:solidFill>
                <a:latin typeface="Arial Narrow" pitchFamily="34" charset="0"/>
              </a:rPr>
              <a:t>СТАТИСТИКА СПОЉНЕ ТРГОВИНЕ</a:t>
            </a:r>
            <a:endParaRPr lang="en-US" sz="2000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2052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Rectangle 29"/>
          <p:cNvSpPr>
            <a:spLocks noChangeArrowheads="1"/>
          </p:cNvSpPr>
          <p:nvPr/>
        </p:nvSpPr>
        <p:spPr bwMode="auto">
          <a:xfrm rot="-5400000">
            <a:off x="-2199481" y="3445669"/>
            <a:ext cx="64817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>
                <a:solidFill>
                  <a:srgbClr val="C8E6E6"/>
                </a:solidFill>
                <a:cs typeface="Tahoma" pitchFamily="34" charset="0"/>
              </a:rPr>
              <a:t>Републички завод за статистику</a:t>
            </a:r>
            <a:endParaRPr lang="en-US">
              <a:solidFill>
                <a:srgbClr val="C8E6E6"/>
              </a:solidFill>
              <a:cs typeface="Tahoma" pitchFamily="34" charset="0"/>
            </a:endParaRPr>
          </a:p>
        </p:txBody>
      </p:sp>
      <p:sp>
        <p:nvSpPr>
          <p:cNvPr id="205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2056" name="TextBox 11"/>
          <p:cNvSpPr txBox="1">
            <a:spLocks noChangeArrowheads="1"/>
          </p:cNvSpPr>
          <p:nvPr/>
        </p:nvSpPr>
        <p:spPr bwMode="auto">
          <a:xfrm>
            <a:off x="1619250" y="3645024"/>
            <a:ext cx="6841182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2600" dirty="0">
                <a:solidFill>
                  <a:srgbClr val="064488"/>
                </a:solidFill>
                <a:latin typeface="Arial Narrow" pitchFamily="34" charset="0"/>
              </a:rPr>
              <a:t>  </a:t>
            </a:r>
            <a:r>
              <a:rPr lang="ru-RU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Покривеност </a:t>
            </a:r>
            <a:r>
              <a:rPr lang="ru-RU" sz="2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увоза </a:t>
            </a:r>
            <a:r>
              <a:rPr lang="ru-RU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извозом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77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,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3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</a:t>
            </a:r>
            <a:endParaRPr lang="ru-RU" sz="26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endParaRPr lang="en-US" sz="2400" dirty="0">
              <a:solidFill>
                <a:srgbClr val="495778"/>
              </a:solidFill>
              <a:latin typeface="Cambria" pitchFamily="18" charset="0"/>
            </a:endParaRPr>
          </a:p>
        </p:txBody>
      </p:sp>
      <p:sp>
        <p:nvSpPr>
          <p:cNvPr id="2057" name="TextBox 13"/>
          <p:cNvSpPr txBox="1">
            <a:spLocks noChangeArrowheads="1"/>
          </p:cNvSpPr>
          <p:nvPr/>
        </p:nvSpPr>
        <p:spPr bwMode="auto">
          <a:xfrm>
            <a:off x="1475656" y="764704"/>
            <a:ext cx="34403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ЈАНУАР</a:t>
            </a:r>
            <a:r>
              <a:rPr lang="sr-Latn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- 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ФЕБРУАР 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2017. 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2058" name="TextBox 14"/>
          <p:cNvSpPr txBox="1">
            <a:spLocks noChangeArrowheads="1"/>
          </p:cNvSpPr>
          <p:nvPr/>
        </p:nvSpPr>
        <p:spPr bwMode="auto">
          <a:xfrm>
            <a:off x="1259632" y="1268760"/>
            <a:ext cx="7884368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Обим </a:t>
            </a:r>
            <a:r>
              <a:rPr lang="ru-RU" sz="24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робне размјене Р</a:t>
            </a:r>
            <a:r>
              <a:rPr lang="sr-Cyrl-BA" sz="24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епублике </a:t>
            </a:r>
            <a:r>
              <a:rPr lang="ru-RU" sz="24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С</a:t>
            </a:r>
            <a:r>
              <a:rPr lang="sr-Cyrl-BA" sz="24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рпске</a:t>
            </a:r>
            <a:r>
              <a:rPr lang="ru-RU" sz="24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са </a:t>
            </a:r>
            <a:r>
              <a:rPr lang="ru-RU" sz="24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иностранством           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милијарда и 9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4</a:t>
            </a:r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C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милион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а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КМ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r>
              <a:rPr lang="en-US" sz="2200" dirty="0">
                <a:solidFill>
                  <a:srgbClr val="495778"/>
                </a:solidFill>
                <a:cs typeface="Tahoma" pitchFamily="34" charset="0"/>
              </a:rPr>
              <a:t>         </a:t>
            </a:r>
            <a:endParaRPr lang="ru-RU" sz="2200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ru-RU" sz="2200" dirty="0">
                <a:solidFill>
                  <a:srgbClr val="495778"/>
                </a:solidFill>
                <a:cs typeface="Tahoma" pitchFamily="34" charset="0"/>
              </a:rPr>
              <a:t> </a:t>
            </a:r>
            <a:r>
              <a:rPr lang="ru-RU" sz="2400" b="1" dirty="0">
                <a:solidFill>
                  <a:srgbClr val="495778"/>
                </a:solidFill>
                <a:cs typeface="Tahoma" pitchFamily="34" charset="0"/>
              </a:rPr>
              <a:t>       </a:t>
            </a:r>
            <a:r>
              <a:rPr lang="ru-RU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ИЗВОЗ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477 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милиона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ru-RU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КМ</a:t>
            </a:r>
          </a:p>
          <a:p>
            <a:r>
              <a:rPr lang="ru-RU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       </a:t>
            </a:r>
            <a:r>
              <a:rPr lang="sr-Cyrl-BA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ru-RU" sz="2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УВОЗ  </a:t>
            </a:r>
            <a:r>
              <a:rPr lang="ru-RU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617 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милиона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ru-RU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КМ</a:t>
            </a:r>
          </a:p>
          <a:p>
            <a:endParaRPr lang="en-US" sz="2400" dirty="0">
              <a:solidFill>
                <a:srgbClr val="495778"/>
              </a:solidFill>
              <a:cs typeface="Tahoma" pitchFamily="34" charset="0"/>
            </a:endParaRPr>
          </a:p>
        </p:txBody>
      </p:sp>
      <p:pic>
        <p:nvPicPr>
          <p:cNvPr id="12" name="Picture 9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15890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dirty="0">
                <a:solidFill>
                  <a:srgbClr val="495778"/>
                </a:solidFill>
                <a:latin typeface="Arial Narrow" pitchFamily="34" charset="0"/>
              </a:rPr>
              <a:t>СТАТИСТИКА СПОЉНЕ ТРГОВИНЕ</a:t>
            </a:r>
            <a:endParaRPr lang="en-US" sz="2000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3075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Rectangle 29"/>
          <p:cNvSpPr>
            <a:spLocks noChangeArrowheads="1"/>
          </p:cNvSpPr>
          <p:nvPr/>
        </p:nvSpPr>
        <p:spPr bwMode="auto">
          <a:xfrm rot="-5400000">
            <a:off x="-2199481" y="3445669"/>
            <a:ext cx="64817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>
                <a:solidFill>
                  <a:srgbClr val="C8E6E6"/>
                </a:solidFill>
                <a:cs typeface="Tahoma" pitchFamily="34" charset="0"/>
              </a:rPr>
              <a:t>Републички завод за статистику</a:t>
            </a:r>
            <a:endParaRPr lang="en-US">
              <a:solidFill>
                <a:srgbClr val="C8E6E6"/>
              </a:solidFill>
              <a:cs typeface="Tahoma" pitchFamily="34" charset="0"/>
            </a:endParaRPr>
          </a:p>
        </p:txBody>
      </p:sp>
      <p:sp>
        <p:nvSpPr>
          <p:cNvPr id="307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3079" name="TextBox 11"/>
          <p:cNvSpPr txBox="1">
            <a:spLocks noChangeArrowheads="1"/>
          </p:cNvSpPr>
          <p:nvPr/>
        </p:nvSpPr>
        <p:spPr bwMode="auto">
          <a:xfrm>
            <a:off x="3203848" y="5174867"/>
            <a:ext cx="331271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Cyrl-CS" sz="1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Графикон </a:t>
            </a:r>
            <a:r>
              <a:rPr lang="sr-Cyrl-CS" sz="1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2. </a:t>
            </a:r>
            <a:r>
              <a:rPr lang="sr-Cyrl-CS" sz="1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Из</a:t>
            </a:r>
            <a:r>
              <a:rPr lang="ru-RU" sz="1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воз и </a:t>
            </a:r>
            <a:r>
              <a:rPr lang="sr-Cyrl-CS" sz="1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у</a:t>
            </a:r>
            <a:r>
              <a:rPr lang="ru-RU" sz="1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воз по </a:t>
            </a:r>
            <a:r>
              <a:rPr lang="ru-RU" sz="1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мјесецима</a:t>
            </a:r>
            <a:endParaRPr lang="en-US" sz="1600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308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3081" name="TextBox 12"/>
          <p:cNvSpPr txBox="1">
            <a:spLocks noChangeArrowheads="1"/>
          </p:cNvSpPr>
          <p:nvPr/>
        </p:nvSpPr>
        <p:spPr bwMode="auto">
          <a:xfrm>
            <a:off x="3315463" y="4837864"/>
            <a:ext cx="57606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CS" sz="1200" dirty="0" smtClean="0">
                <a:solidFill>
                  <a:srgbClr val="064488"/>
                </a:solidFill>
                <a:latin typeface="Arial Narrow" pitchFamily="34" charset="0"/>
              </a:rPr>
              <a:t>2016</a:t>
            </a:r>
            <a:r>
              <a:rPr lang="sr-Cyrl-CS" sz="1600" dirty="0" smtClean="0">
                <a:solidFill>
                  <a:srgbClr val="064488"/>
                </a:solidFill>
                <a:latin typeface="Arial Narrow" pitchFamily="34" charset="0"/>
              </a:rPr>
              <a:t>.</a:t>
            </a:r>
            <a:endParaRPr lang="en-US" sz="1600" dirty="0">
              <a:solidFill>
                <a:srgbClr val="064488"/>
              </a:solidFill>
              <a:latin typeface="Arial Narrow" pitchFamily="34" charset="0"/>
            </a:endParaRPr>
          </a:p>
        </p:txBody>
      </p:sp>
      <p:sp>
        <p:nvSpPr>
          <p:cNvPr id="3082" name="TextBox 13"/>
          <p:cNvSpPr txBox="1">
            <a:spLocks noChangeArrowheads="1"/>
          </p:cNvSpPr>
          <p:nvPr/>
        </p:nvSpPr>
        <p:spPr bwMode="auto">
          <a:xfrm>
            <a:off x="6012160" y="4839415"/>
            <a:ext cx="720080" cy="335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CS" sz="1200" dirty="0" smtClean="0">
                <a:solidFill>
                  <a:srgbClr val="064488"/>
                </a:solidFill>
                <a:latin typeface="Arial Narrow" pitchFamily="34" charset="0"/>
              </a:rPr>
              <a:t>2017</a:t>
            </a:r>
            <a:r>
              <a:rPr lang="sr-Cyrl-CS" sz="1600" dirty="0" smtClean="0">
                <a:solidFill>
                  <a:srgbClr val="064488"/>
                </a:solidFill>
                <a:latin typeface="Arial Narrow" pitchFamily="34" charset="0"/>
              </a:rPr>
              <a:t>.</a:t>
            </a:r>
            <a:endParaRPr lang="en-US" sz="1600" dirty="0">
              <a:solidFill>
                <a:srgbClr val="064488"/>
              </a:solidFill>
              <a:latin typeface="Arial Narrow" pitchFamily="34" charset="0"/>
            </a:endParaRPr>
          </a:p>
        </p:txBody>
      </p:sp>
      <p:sp>
        <p:nvSpPr>
          <p:cNvPr id="3083" name="TextBox 14"/>
          <p:cNvSpPr txBox="1">
            <a:spLocks noChangeArrowheads="1"/>
          </p:cNvSpPr>
          <p:nvPr/>
        </p:nvSpPr>
        <p:spPr bwMode="auto">
          <a:xfrm>
            <a:off x="2195736" y="1556792"/>
            <a:ext cx="68159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Cyrl-CS" sz="1200" dirty="0" smtClean="0">
                <a:solidFill>
                  <a:srgbClr val="064488"/>
                </a:solidFill>
                <a:latin typeface="Arial Narrow" pitchFamily="34" charset="0"/>
              </a:rPr>
              <a:t>хиљ. </a:t>
            </a:r>
            <a:r>
              <a:rPr lang="sr-Cyrl-CS" sz="1200" dirty="0">
                <a:solidFill>
                  <a:srgbClr val="064488"/>
                </a:solidFill>
                <a:latin typeface="Arial Narrow" pitchFamily="34" charset="0"/>
              </a:rPr>
              <a:t>КМ</a:t>
            </a:r>
            <a:endParaRPr lang="en-US" sz="1200" dirty="0">
              <a:solidFill>
                <a:srgbClr val="064488"/>
              </a:solidFill>
              <a:latin typeface="Arial Narrow" pitchFamily="34" charset="0"/>
            </a:endParaRPr>
          </a:p>
        </p:txBody>
      </p:sp>
      <p:pic>
        <p:nvPicPr>
          <p:cNvPr id="13" name="Picture 9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9795614"/>
              </p:ext>
            </p:extLst>
          </p:nvPr>
        </p:nvGraphicFramePr>
        <p:xfrm>
          <a:off x="2346960" y="1833791"/>
          <a:ext cx="5609416" cy="3005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765907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14544</TotalTime>
  <Words>1216</Words>
  <Application>Microsoft Office PowerPoint</Application>
  <PresentationFormat>On-screen Show (4:3)</PresentationFormat>
  <Paragraphs>141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Angsana New</vt:lpstr>
      <vt:lpstr>Arial</vt:lpstr>
      <vt:lpstr>Arial Narrow</vt:lpstr>
      <vt:lpstr>Calibri</vt:lpstr>
      <vt:lpstr>Cambria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RZS RS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Vladan Sibinovic</dc:creator>
  <cp:lastModifiedBy>Ognjen Ignjic</cp:lastModifiedBy>
  <cp:revision>2216</cp:revision>
  <dcterms:created xsi:type="dcterms:W3CDTF">2004-12-13T09:54:15Z</dcterms:created>
  <dcterms:modified xsi:type="dcterms:W3CDTF">2017-03-21T14:10:35Z</dcterms:modified>
</cp:coreProperties>
</file>