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368" r:id="rId2"/>
    <p:sldId id="374" r:id="rId3"/>
    <p:sldId id="375" r:id="rId4"/>
    <p:sldId id="364" r:id="rId5"/>
    <p:sldId id="303" r:id="rId6"/>
    <p:sldId id="265" r:id="rId7"/>
    <p:sldId id="266" r:id="rId8"/>
    <p:sldId id="369" r:id="rId9"/>
    <p:sldId id="370" r:id="rId10"/>
    <p:sldId id="371" r:id="rId11"/>
    <p:sldId id="372" r:id="rId12"/>
    <p:sldId id="373" r:id="rId13"/>
    <p:sldId id="376" r:id="rId14"/>
    <p:sldId id="377" r:id="rId15"/>
    <p:sldId id="329" r:id="rId16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2" d="100"/>
          <a:sy n="72" d="100"/>
        </p:scale>
        <p:origin x="28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ojcevicsa\Desktop\SANJA\SPOLJNA%20TRGOVINA\za%20medije\Prezentacija,%20od%20avg2011\prezentacija%202017\nov%202017\za%20Graf%20I-XI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</c:v>
                  </c:pt>
                  <c:pt idx="1">
                    <c:v>XII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</c:lvl>
                <c:lvl>
                  <c:pt idx="0">
                    <c:v>2016</c:v>
                  </c:pt>
                  <c:pt idx="2">
                    <c:v>2017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839</c:v>
                </c:pt>
                <c:pt idx="1">
                  <c:v>835</c:v>
                </c:pt>
                <c:pt idx="2">
                  <c:v>815</c:v>
                </c:pt>
                <c:pt idx="3">
                  <c:v>848</c:v>
                </c:pt>
                <c:pt idx="4">
                  <c:v>828</c:v>
                </c:pt>
                <c:pt idx="5">
                  <c:v>821</c:v>
                </c:pt>
                <c:pt idx="6">
                  <c:v>837</c:v>
                </c:pt>
                <c:pt idx="7">
                  <c:v>828</c:v>
                </c:pt>
                <c:pt idx="8">
                  <c:v>830</c:v>
                </c:pt>
                <c:pt idx="9">
                  <c:v>832</c:v>
                </c:pt>
                <c:pt idx="10">
                  <c:v>830</c:v>
                </c:pt>
                <c:pt idx="11">
                  <c:v>831</c:v>
                </c:pt>
                <c:pt idx="12">
                  <c:v>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AE-4709-89E8-F0DCD6830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503184"/>
        <c:axId val="272361640"/>
      </c:lineChart>
      <c:catAx>
        <c:axId val="273503184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72361640"/>
        <c:crosses val="autoZero"/>
        <c:auto val="1"/>
        <c:lblAlgn val="ctr"/>
        <c:lblOffset val="100"/>
        <c:noMultiLvlLbl val="0"/>
      </c:catAx>
      <c:valAx>
        <c:axId val="272361640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735031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 panose="020B0606020202030204" pitchFamily="34" charset="0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zaNov2017!$A$2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zaNov2017!$B$1:$N$1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zaNov2017!$B$2:$N$2</c:f>
              <c:numCache>
                <c:formatCode>General</c:formatCode>
                <c:ptCount val="13"/>
                <c:pt idx="0">
                  <c:v>413271</c:v>
                </c:pt>
                <c:pt idx="1">
                  <c:v>454746</c:v>
                </c:pt>
                <c:pt idx="2">
                  <c:v>245819</c:v>
                </c:pt>
                <c:pt idx="3">
                  <c:v>373425</c:v>
                </c:pt>
                <c:pt idx="4">
                  <c:v>394414</c:v>
                </c:pt>
                <c:pt idx="5">
                  <c:v>439183</c:v>
                </c:pt>
                <c:pt idx="6">
                  <c:v>393181</c:v>
                </c:pt>
                <c:pt idx="7">
                  <c:v>488287</c:v>
                </c:pt>
                <c:pt idx="8">
                  <c:v>428685</c:v>
                </c:pt>
                <c:pt idx="9">
                  <c:v>378637</c:v>
                </c:pt>
                <c:pt idx="10">
                  <c:v>433725</c:v>
                </c:pt>
                <c:pt idx="11">
                  <c:v>435284</c:v>
                </c:pt>
                <c:pt idx="12">
                  <c:v>466295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6-476D-A04A-E4A5E19B9092}"/>
            </c:ext>
          </c:extLst>
        </c:ser>
        <c:ser>
          <c:idx val="1"/>
          <c:order val="1"/>
          <c:tx>
            <c:strRef>
              <c:f>zaNov2017!$A$3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zaNov2017!$B$1:$N$1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zaNov2017!$B$3:$N$3</c:f>
              <c:numCache>
                <c:formatCode>0</c:formatCode>
                <c:ptCount val="13"/>
                <c:pt idx="0">
                  <c:v>267945</c:v>
                </c:pt>
                <c:pt idx="1">
                  <c:v>260835</c:v>
                </c:pt>
                <c:pt idx="2">
                  <c:v>227176</c:v>
                </c:pt>
                <c:pt idx="3">
                  <c:v>250752</c:v>
                </c:pt>
                <c:pt idx="4">
                  <c:v>301184</c:v>
                </c:pt>
                <c:pt idx="5">
                  <c:v>267764</c:v>
                </c:pt>
                <c:pt idx="6">
                  <c:v>291269</c:v>
                </c:pt>
                <c:pt idx="7">
                  <c:v>294340</c:v>
                </c:pt>
                <c:pt idx="8">
                  <c:v>308052</c:v>
                </c:pt>
                <c:pt idx="9">
                  <c:v>272558</c:v>
                </c:pt>
                <c:pt idx="10">
                  <c:v>322500</c:v>
                </c:pt>
                <c:pt idx="11">
                  <c:v>315282</c:v>
                </c:pt>
                <c:pt idx="12">
                  <c:v>330353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6-476D-A04A-E4A5E19B9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224008"/>
        <c:axId val="175224392"/>
      </c:lineChart>
      <c:catAx>
        <c:axId val="17522400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75224392"/>
        <c:crosses val="autoZero"/>
        <c:auto val="1"/>
        <c:lblAlgn val="ctr"/>
        <c:lblOffset val="100"/>
        <c:noMultiLvlLbl val="0"/>
      </c:catAx>
      <c:valAx>
        <c:axId val="175224392"/>
        <c:scaling>
          <c:orientation val="minMax"/>
        </c:scaling>
        <c:delete val="0"/>
        <c:axPos val="l"/>
        <c:majorGridlines/>
        <c:numFmt formatCode="# 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2"/>
                </a:solidFill>
              </a:defRPr>
            </a:pPr>
            <a:endParaRPr lang="en-US"/>
          </a:p>
        </c:txPr>
        <c:crossAx val="175224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0.73029</cdr:y>
    </cdr:from>
    <cdr:to>
      <cdr:x>0.98528</cdr:x>
      <cdr:y>0.91143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858645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22-Dec-17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7 милијарди и 658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3</a:t>
            </a:r>
            <a:r>
              <a:rPr lang="sr-Latn-BA" dirty="0" smtClean="0"/>
              <a:t> </a:t>
            </a:r>
            <a:r>
              <a:rPr lang="sr-Cyrl-BA" baseline="0" dirty="0" smtClean="0"/>
              <a:t>милијард</a:t>
            </a:r>
            <a:r>
              <a:rPr lang="sr-Latn-BA" baseline="0" dirty="0" smtClean="0"/>
              <a:t>e</a:t>
            </a:r>
            <a:r>
              <a:rPr lang="sr-Cyrl-BA" baseline="0" dirty="0" smtClean="0"/>
              <a:t> 181 </a:t>
            </a:r>
            <a:r>
              <a:rPr lang="sr-Cyrl-BA" dirty="0" smtClean="0"/>
              <a:t>милион </a:t>
            </a:r>
            <a:r>
              <a:rPr lang="ru-RU" dirty="0" smtClean="0"/>
              <a:t>КМ, а на увоз </a:t>
            </a:r>
            <a:r>
              <a:rPr lang="sr-Cyrl-BA" dirty="0" smtClean="0"/>
              <a:t>4</a:t>
            </a:r>
            <a:r>
              <a:rPr lang="ru-RU" dirty="0" smtClean="0"/>
              <a:t> </a:t>
            </a:r>
            <a:r>
              <a:rPr lang="sr-Cyrl-BA" baseline="0" dirty="0" smtClean="0"/>
              <a:t>милијарде 477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</a:t>
            </a:r>
            <a:r>
              <a:rPr lang="sr-Cyrl-BA" dirty="0" smtClean="0"/>
              <a:t>71</a:t>
            </a:r>
            <a:r>
              <a:rPr lang="ru-RU" dirty="0" smtClean="0"/>
              <a:t>,1%, што представља највећу покривеност</a:t>
            </a:r>
            <a:r>
              <a:rPr lang="ru-RU" baseline="0" dirty="0" smtClean="0"/>
              <a:t> у историји Републике Српске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r-Latn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610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новембру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2017. године повећан је за</a:t>
            </a:r>
            <a:r>
              <a:rPr lang="ru-RU" baseline="0" dirty="0" smtClean="0"/>
              <a:t> 4</a:t>
            </a:r>
            <a:r>
              <a:rPr lang="ru-RU" dirty="0" smtClean="0"/>
              <a:t>,8%,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2016. године повећан за </a:t>
            </a:r>
            <a:r>
              <a:rPr lang="sr-Cyrl-BA" dirty="0" smtClean="0"/>
              <a:t>23</a:t>
            </a:r>
            <a:r>
              <a:rPr lang="ru-RU" dirty="0" smtClean="0"/>
              <a:t>,3%. Увоз је у </a:t>
            </a:r>
            <a:r>
              <a:rPr lang="sr-Cyrl-BA" baseline="0" dirty="0" smtClean="0"/>
              <a:t>новембру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2017. године повећан за 7</a:t>
            </a:r>
            <a:r>
              <a:rPr lang="sr-Cyrl-BA" dirty="0" smtClean="0"/>
              <a:t>,1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2016. године повећан за 12,8%.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,0%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BA" dirty="0" smtClean="0"/>
              <a:t>,5%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BA" baseline="0" dirty="0" smtClean="0"/>
              <a:t>5</a:t>
            </a:r>
            <a:r>
              <a:rPr lang="sr-Cyrl-BA" dirty="0" smtClean="0"/>
              <a:t>,2%.</a:t>
            </a:r>
            <a:r>
              <a:rPr lang="sr-Cyrl-BA" baseline="0" dirty="0" smtClean="0"/>
              <a:t>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12</a:t>
            </a:r>
            <a:r>
              <a:rPr lang="sr-Cyrl-BA" dirty="0" smtClean="0"/>
              <a:t>,7%, потом слиједе лијекови 3,6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аутомобили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намењена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sr-Cyrl-BA" dirty="0" smtClean="0"/>
          </a:p>
          <a:p>
            <a:pPr algn="just" eaLnBrk="1" hangingPunct="1">
              <a:spcBef>
                <a:spcPct val="0"/>
              </a:spcBef>
            </a:pPr>
            <a:endParaRPr lang="sr-Cyrl-BA" dirty="0" smtClean="0"/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Посматрајући подручја Класификације дјелатности, у периоду јануар-новембар 2017. највеће учешће у извозу РС има подручје Прерађивачка индустрија 84,2% и повећано је за 16,9% у односу на исти период 2016; затим слиједи Производња и снабдијевање електричном енергијом, гасом, паром и климатизација 7,0% и повећано је за 257,4% и Пољопривреда, шумарство и риболов 4,7% и повећано је за 5,4%.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наведеном периоду 2017, у увозу РС највеће учешће има Прерађивачка индустрија 79,6% и повећано је за 10,9% у односу на исти период 2016; затим слиједи Вађење руда и камена 13,8% и повећано је 26,9% и Пољопривреда, шумарство и риболов 5,0% и повећано је за 0,2%.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 eaLnBrk="1" hangingPunct="1">
              <a:spcBef>
                <a:spcPct val="0"/>
              </a:spcBef>
            </a:pP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955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15,</a:t>
            </a:r>
            <a:r>
              <a:rPr lang="sr-Cyrl-BA" dirty="0" smtClean="0"/>
              <a:t>4</a:t>
            </a:r>
            <a:r>
              <a:rPr lang="ru-RU" dirty="0" smtClean="0"/>
              <a:t>%, затим Хрватска са </a:t>
            </a:r>
            <a:r>
              <a:rPr lang="sr-Cyrl-BA" dirty="0" smtClean="0"/>
              <a:t>1</a:t>
            </a:r>
            <a:r>
              <a:rPr lang="sr-Latn-BA" dirty="0" smtClean="0"/>
              <a:t>3</a:t>
            </a:r>
            <a:r>
              <a:rPr lang="ru-RU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 и Србија са 12,</a:t>
            </a:r>
            <a:r>
              <a:rPr lang="en-US" dirty="0" smtClean="0"/>
              <a:t>3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Latn-BA" dirty="0" smtClean="0"/>
              <a:t>7</a:t>
            </a:r>
            <a:r>
              <a:rPr lang="ru-RU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%, Русија са 13,8% и Италија са 1</a:t>
            </a:r>
            <a:r>
              <a:rPr lang="sr-Latn-BA" dirty="0" smtClean="0"/>
              <a:t>1</a:t>
            </a:r>
            <a:r>
              <a:rPr lang="ru-RU" dirty="0" smtClean="0"/>
              <a:t>,</a:t>
            </a:r>
            <a:r>
              <a:rPr lang="en-US" dirty="0" smtClean="0"/>
              <a:t>4</a:t>
            </a:r>
            <a:r>
              <a:rPr lang="ru-RU" dirty="0" smtClean="0"/>
              <a:t>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486</a:t>
            </a:r>
            <a:r>
              <a:rPr lang="en-US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5</a:t>
            </a:r>
            <a:r>
              <a:rPr lang="ru-RU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%.</a:t>
            </a:r>
            <a:endParaRPr lang="sr-Cyrl-BA" dirty="0" smtClean="0"/>
          </a:p>
          <a:p>
            <a:pPr algn="just"/>
            <a:endParaRPr lang="sr-Cyrl-BA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2 милијарде 318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 </a:t>
            </a:r>
            <a:r>
              <a:rPr lang="ru-RU" dirty="0" smtClean="0"/>
              <a:t>2 милијарде 227</a:t>
            </a:r>
            <a:r>
              <a:rPr lang="sr-Cyrl-BA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 Дакле,</a:t>
            </a:r>
            <a:r>
              <a:rPr lang="ru-RU" baseline="0" dirty="0" smtClean="0"/>
              <a:t> Републике Српска са ЕУ у првих 11 мјесеци ове године има суфицит од 91 милиона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667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обзиром на то да је</a:t>
            </a:r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година на измаку, вијеме је да полако и подвучемо линију, и видимо који су то резултати нашег рада. </a:t>
            </a: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2017. години Завод је обиљжио 25 година постојања и рада. Ових </a:t>
            </a:r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четврт вијека симболизује раст и развој једне битне институције Рерпублике Српске, симболизује жељу ка напредовању и усавршавању, тежњу да сваког дана будемо бољи у односу на дан раније, да будемо ближи нашим корисницима, као и да понудимо што више података и истраживања. То су вриједности које су уткане у нашу институцију. </a:t>
            </a:r>
            <a:endParaRPr lang="sr-Latn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Latn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Закључно са данашњим даном, Завод је објавио 410 различитих саопштења, билтена, посебних публикација, а до краја године објавићемо још њих 12. Поређења ради, током 2016. године, Завод је објавио 391 публикацију. </a:t>
            </a: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214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Посебно бих нагласила једну</a:t>
            </a:r>
            <a:r>
              <a:rPr lang="sr-Latn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нову публикацију</a:t>
            </a:r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„Градови и општине Републике Српске“. Ради се о издању, које је објављено прије два дана и које нуди све битне податке из друштвеног и економског живота градова и општина Републике Српске. Сматрамо да смо на тај начин нашим корисницима понудили вриједну публикацију путем које на једном мјесту могу да виде које су то сличности и разлике градова и општина од Новог Града до Требиња. Ту ћете пронаћи податке о платама, броју становника, буџетима локалних самоуправа, животној средини, култури, туризму, социјалној заштити и још много тога. Свакако, публикација која ће привући пажњу наших корисника. </a:t>
            </a: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 су и наше већ традиционалне публикације, „Статистички Годишњак“, „Ово је Република Српска“, који су такође недавно објављени, а за седам дана ћемо обајвити, такође, једну специфичну публикацију „Жене и мушкарци у Републици  Српској“.</a:t>
            </a: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Позивамо кориснике, али и вас медије, да користите још више огроман број статистичких податке које имамо, јер се ту налазе основе за још много неиспричаних прича.</a:t>
            </a: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4903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предузетничкој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евидентирано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263 476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што је највише у историји Републике Српске. У поређењу са истим мјесецом претходне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број запослених повећан је за 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475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што представља раст од 2,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односу на март  2017.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повећан за 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2,2%.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38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221 685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41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предузетнике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њих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годишњим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просјецима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2017.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порастао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2,9%,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9,4%, а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одсто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септембар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18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броја 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17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050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новембру 2017.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832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1 334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нето плата исплаћена у новембру 2017.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октобар 2017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реално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за 0,2%.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новембру 2017. године, највиша просјечна нето плата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1 316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новембру 2017.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544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године, у односу на октобар 2017,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1,3%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3,0%,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здравствене заштите и социјалног рада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1,5% и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1,3%.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b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новембру 2017. године у односу на претходни  мјесец, у просјеку су ниже за 0,1%</a:t>
            </a:r>
            <a:r>
              <a:rPr lang="sr-Latn-BA" sz="1200" b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b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нивоу, у просјеку више за 0,3%.</a:t>
            </a:r>
            <a:endParaRPr lang="en-US" sz="1200" b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седам, ниже цијене у једном, док су цијене у четири одјељка,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новембру забиљежен је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покућство, 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 0,4%).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цијене забиљежене су у групи производи за чишћење и одржавање куће од 1,2%,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више цијене од 0,5% забиљежене су у групи медицински производи, док је повећање од 1,3%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забиљежено у групи горива и мазива.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цијене забиљежене су у групи производи за одржавање личне хигијене од 0,6%, а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више цијене забиљежене су у групи опрема за обраду података од 2,0%. Више цијене у новембру забиљежене су још и 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(0,1%)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Становање,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 цијене у новембру забиљежене су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(0,7%) усљед нижих (сезонских) цијена у групи воће од 3,8% и поврће од 2,5%, затим усљед нижих набавних и акцијских цијена артикала у групама шећер, џем, мед и слични производи од 1,7%, и уља и масноће од 1,2%.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у поређењу 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4,3%.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7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4,0%, док је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2,0%. 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у поређењу 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3,2%.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22,5%,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19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4,6%.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endParaRPr lang="sr-Cyrl-B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Републици Српској у првих једанаест мјесеци 2017. године остварен је раст индустријске производње од 1,7%, у односу на исти период прошле године. Од 28 области које доприносе кретању индекса индустријске производње, осам области чини 73,42% удјела у структури бруто додате вриједности укупне индустрије.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је остварен у области производње производа од коже, прије свега обуће, од 9,2%, која има учешће у бруто додатој вриједности (БДВ) укупне индутрије од 4,69%. Један од значајних енергената у Републици Српској су рафинисани нафтни производи са учешћем у БДВ од 5,56%. Производња ових производа у првих једанаест мјесеци 2017. године у односу на исти период у 2016. године већа је за 10,2%. Област производње готових металних производа, осим машина и опреме, са учешћем у БДВ од 5,83%, у периоду за првих једанаест мјесеци 2017. године у односу на исти период 2016. године остварила је већу производњу за 17,5%.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 производње електричне енергије има највећи утицај на кретање укупне индустријске производње у РС са учешћем у БДВ од 27,37%. Производња електричне енергије у првих једанаест мјесеци 2017. у односу на исти период 2016. године мања је за 8,3%. На смањење је утицао ремонт термоелектране, који је био у априлу и мају.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5,3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3,4%, док је 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мањи за 0,1%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новембар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4,1%. У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 од 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,3%,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,5%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3,2%.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22563" y="1341438"/>
            <a:ext cx="343395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децембар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b="1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Историјска покривеност</a:t>
            </a:r>
            <a:endParaRPr lang="en-US" sz="2600" b="1" dirty="0">
              <a:solidFill>
                <a:srgbClr val="FF0000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72275" y="681638"/>
            <a:ext cx="367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Latn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sr-Cyrl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2017.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34481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седам милијарди 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658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chemeClr val="tx2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три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милијард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181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четири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милијард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477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61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059485" y="5589240"/>
            <a:ext cx="4752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315463" y="4837864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2016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839415"/>
            <a:ext cx="720080" cy="3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2017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5937045" y="1695291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031519"/>
              </p:ext>
            </p:extLst>
          </p:nvPr>
        </p:nvGraphicFramePr>
        <p:xfrm>
          <a:off x="2381250" y="1833791"/>
          <a:ext cx="5431110" cy="306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622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Cyrl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sr-Cyrl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2017.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,4%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491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Хрватска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421 милион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0025" y="2910334"/>
            <a:ext cx="74898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774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13,8%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619 милион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</a:p>
          <a:p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</a:t>
            </a:r>
            <a:r>
              <a:rPr lang="sr-Cyrl-CS" sz="2200" b="1" dirty="0" smtClean="0">
                <a:solidFill>
                  <a:srgbClr val="FF0000"/>
                </a:solidFill>
                <a:latin typeface="Arial Narrow" pitchFamily="34" charset="0"/>
                <a:cs typeface="Angsana New" pitchFamily="18" charset="-34"/>
              </a:rPr>
              <a:t>Суцифит са ЕУ 91 милиона КМ</a:t>
            </a:r>
            <a:endParaRPr lang="sr-Cyrl-BA" b="1" dirty="0" smtClean="0">
              <a:solidFill>
                <a:srgbClr val="FF0000"/>
              </a:solidFill>
              <a:cs typeface="Tahoma" pitchFamily="34" charset="0"/>
            </a:endParaRPr>
          </a:p>
          <a:p>
            <a:r>
              <a:rPr lang="sr-Cyrl-BA" dirty="0" smtClean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875540" y="2973514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49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25 година постојања и рада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раст, напредовање, усавршавање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10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публикациј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</a:t>
            </a: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ЗАВОД У 2017.</a:t>
            </a:r>
            <a:endParaRPr lang="en-US" sz="2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21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226067" y="2060848"/>
            <a:ext cx="723471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Прво издање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Од Новог Града до</a:t>
            </a:r>
          </a:p>
          <a:p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Требиња</a:t>
            </a: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„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Градови и општине Републике Српске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“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0" y="1622684"/>
            <a:ext cx="3889955" cy="5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3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децембар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ХВАЛА НА ПАЖЊИ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Број запослених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263 476</a:t>
            </a: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IX 2017/IX 2016.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+2,5</a:t>
            </a:r>
            <a:r>
              <a:rPr lang="sr-Latn-BA" sz="2600" b="1" dirty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IX 2017/III 2017 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+2,2%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BA" sz="2600" b="1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sr-Cyrl-BA" sz="2600" b="1" dirty="0" smtClean="0">
                <a:solidFill>
                  <a:srgbClr val="FF0000"/>
                </a:solidFill>
                <a:latin typeface="Arial Narrow" pitchFamily="34" charset="0"/>
              </a:rPr>
              <a:t>Највише у историји Републике Српске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4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3" y="1556792"/>
            <a:ext cx="713524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У пословним субјектима запослено 221 685 лица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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2017/</a:t>
            </a: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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2016.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+2,9%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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2017/</a:t>
            </a: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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2012.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+9,4%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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2017/</a:t>
            </a: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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2007.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+0,9%</a:t>
            </a:r>
            <a:endParaRPr lang="sr-Latn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5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32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1 334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03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32240" y="858053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214670"/>
              </p:ext>
            </p:extLst>
          </p:nvPr>
        </p:nvGraphicFramePr>
        <p:xfrm>
          <a:off x="2627784" y="1106909"/>
          <a:ext cx="4572000" cy="254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XI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.)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 algn="just"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Одјељци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Намјештај и покућство,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Здравство, </a:t>
            </a:r>
            <a:endParaRPr lang="sr-Cyrl-BA" sz="2600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Превоз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 0,4%</a:t>
            </a:r>
            <a:endParaRPr lang="sr-Cyrl-BA" sz="2600" b="1" i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0,7%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XI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/XI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Десезонирана 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индустријска производња 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XI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/X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XI 20</a:t>
            </a:r>
            <a:r>
              <a:rPr lang="sr-Cyrl-C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/XI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Latn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14957</TotalTime>
  <Words>2163</Words>
  <Application>Microsoft Office PowerPoint</Application>
  <PresentationFormat>On-screen Show (4:3)</PresentationFormat>
  <Paragraphs>202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Angsana New</vt:lpstr>
      <vt:lpstr>Arial</vt:lpstr>
      <vt:lpstr>Arial Narrow</vt:lpstr>
      <vt:lpstr>Calibri</vt:lpstr>
      <vt:lpstr>Cambria</vt:lpstr>
      <vt:lpstr>Symbol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2238</cp:revision>
  <dcterms:created xsi:type="dcterms:W3CDTF">2004-12-13T09:54:15Z</dcterms:created>
  <dcterms:modified xsi:type="dcterms:W3CDTF">2017-12-22T08:26:55Z</dcterms:modified>
</cp:coreProperties>
</file>