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1" r:id="rId9"/>
    <p:sldId id="372" r:id="rId10"/>
    <p:sldId id="373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70" d="100"/>
          <a:sy n="70" d="100"/>
        </p:scale>
        <p:origin x="22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IX</c:v>
                  </c:pt>
                  <c:pt idx="1">
                    <c:v>X</c:v>
                  </c:pt>
                  <c:pt idx="2">
                    <c:v>XI</c:v>
                  </c:pt>
                  <c:pt idx="3">
                    <c:v>XII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V</c:v>
                  </c:pt>
                  <c:pt idx="9">
                    <c:v>VI</c:v>
                  </c:pt>
                  <c:pt idx="10">
                    <c:v>VII</c:v>
                  </c:pt>
                  <c:pt idx="11">
                    <c:v>VIII</c:v>
                  </c:pt>
                  <c:pt idx="12">
                    <c:v>IX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834</c:v>
                </c:pt>
                <c:pt idx="1">
                  <c:v>824</c:v>
                </c:pt>
                <c:pt idx="2">
                  <c:v>824</c:v>
                </c:pt>
                <c:pt idx="3">
                  <c:v>834</c:v>
                </c:pt>
                <c:pt idx="4">
                  <c:v>816</c:v>
                </c:pt>
                <c:pt idx="5">
                  <c:v>838</c:v>
                </c:pt>
                <c:pt idx="6">
                  <c:v>837</c:v>
                </c:pt>
                <c:pt idx="7">
                  <c:v>832</c:v>
                </c:pt>
                <c:pt idx="8">
                  <c:v>841</c:v>
                </c:pt>
                <c:pt idx="9">
                  <c:v>845</c:v>
                </c:pt>
                <c:pt idx="10">
                  <c:v>838</c:v>
                </c:pt>
                <c:pt idx="11">
                  <c:v>838</c:v>
                </c:pt>
                <c:pt idx="12">
                  <c:v>834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397312"/>
        <c:axId val="200489752"/>
      </c:lineChart>
      <c:catAx>
        <c:axId val="201397312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crossAx val="200489752"/>
        <c:crosses val="autoZero"/>
        <c:auto val="1"/>
        <c:lblAlgn val="ctr"/>
        <c:lblOffset val="100"/>
        <c:noMultiLvlLbl val="0"/>
      </c:catAx>
      <c:valAx>
        <c:axId val="200489752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013973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zaSep2016!$A$2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zaSep2016!$B$1:$N$1</c:f>
              <c:strCache>
                <c:ptCount val="13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  <c:pt idx="12">
                  <c:v>IX</c:v>
                </c:pt>
              </c:strCache>
            </c:strRef>
          </c:cat>
          <c:val>
            <c:numRef>
              <c:f>zaSep2016!$B$2:$N$2</c:f>
              <c:numCache>
                <c:formatCode>General</c:formatCode>
                <c:ptCount val="13"/>
                <c:pt idx="0">
                  <c:v>390273</c:v>
                </c:pt>
                <c:pt idx="1">
                  <c:v>396961</c:v>
                </c:pt>
                <c:pt idx="2">
                  <c:v>363606</c:v>
                </c:pt>
                <c:pt idx="3">
                  <c:v>346357</c:v>
                </c:pt>
                <c:pt idx="4">
                  <c:v>227458</c:v>
                </c:pt>
                <c:pt idx="5">
                  <c:v>330459</c:v>
                </c:pt>
                <c:pt idx="6">
                  <c:v>354355</c:v>
                </c:pt>
                <c:pt idx="7">
                  <c:v>421365</c:v>
                </c:pt>
                <c:pt idx="8">
                  <c:v>315075</c:v>
                </c:pt>
                <c:pt idx="9">
                  <c:v>416233</c:v>
                </c:pt>
                <c:pt idx="10">
                  <c:v>384144</c:v>
                </c:pt>
                <c:pt idx="11">
                  <c:v>355008</c:v>
                </c:pt>
                <c:pt idx="12">
                  <c:v>381709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zaSep2016!$A$3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zaSep2016!$B$1:$N$1</c:f>
              <c:strCache>
                <c:ptCount val="13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  <c:pt idx="12">
                  <c:v>IX</c:v>
                </c:pt>
              </c:strCache>
            </c:strRef>
          </c:cat>
          <c:val>
            <c:numRef>
              <c:f>zaSep2016!$B$3:$N$3</c:f>
              <c:numCache>
                <c:formatCode>0</c:formatCode>
                <c:ptCount val="13"/>
                <c:pt idx="0">
                  <c:v>237597</c:v>
                </c:pt>
                <c:pt idx="1">
                  <c:v>240258</c:v>
                </c:pt>
                <c:pt idx="2">
                  <c:v>228539</c:v>
                </c:pt>
                <c:pt idx="3">
                  <c:v>226207</c:v>
                </c:pt>
                <c:pt idx="4">
                  <c:v>183779</c:v>
                </c:pt>
                <c:pt idx="5">
                  <c:v>211524</c:v>
                </c:pt>
                <c:pt idx="6">
                  <c:v>239782</c:v>
                </c:pt>
                <c:pt idx="7">
                  <c:v>228100</c:v>
                </c:pt>
                <c:pt idx="8">
                  <c:v>234236</c:v>
                </c:pt>
                <c:pt idx="9">
                  <c:v>248861</c:v>
                </c:pt>
                <c:pt idx="10">
                  <c:v>245938</c:v>
                </c:pt>
                <c:pt idx="11">
                  <c:v>229236</c:v>
                </c:pt>
                <c:pt idx="12">
                  <c:v>264900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763440"/>
        <c:axId val="204763832"/>
      </c:lineChart>
      <c:catAx>
        <c:axId val="20476344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04763832"/>
        <c:crosses val="autoZero"/>
        <c:auto val="1"/>
        <c:lblAlgn val="ctr"/>
        <c:lblOffset val="100"/>
        <c:noMultiLvlLbl val="0"/>
      </c:catAx>
      <c:valAx>
        <c:axId val="20476383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04763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0.74977</cdr:y>
    </cdr:from>
    <cdr:to>
      <cdr:x>0.98528</cdr:x>
      <cdr:y>0.91782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056765"/>
          <a:ext cx="4504690" cy="46101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0.8558</cdr:x>
      <cdr:y>0.35581</cdr:y>
    </cdr:from>
    <cdr:to>
      <cdr:x>0.94799</cdr:x>
      <cdr:y>0.42382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5616625" y="1288222"/>
          <a:ext cx="605052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0.8558</cdr:x>
      <cdr:y>0.44252</cdr:y>
    </cdr:from>
    <cdr:to>
      <cdr:x>0.95454</cdr:x>
      <cdr:y>0.51053</cdr:y>
    </cdr:to>
    <cdr:sp macro="" textlink="">
      <cdr:nvSpPr>
        <cdr:cNvPr id="4" name="TextBox 14"/>
        <cdr:cNvSpPr txBox="1"/>
      </cdr:nvSpPr>
      <cdr:spPr>
        <a:xfrm xmlns:a="http://schemas.openxmlformats.org/drawingml/2006/main">
          <a:off x="5616625" y="1602141"/>
          <a:ext cx="648037" cy="2462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</a:t>
            </a:r>
            <a:r>
              <a:rPr lang="ru-RU" baseline="0" dirty="0" smtClean="0"/>
              <a:t> - септембар </a:t>
            </a:r>
            <a:r>
              <a:rPr lang="ru-RU" dirty="0" smtClean="0"/>
              <a:t>2016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17,8%, затим Србија са </a:t>
            </a:r>
            <a:r>
              <a:rPr lang="sr-Cyrl-BA" dirty="0" smtClean="0"/>
              <a:t>12</a:t>
            </a:r>
            <a:r>
              <a:rPr lang="ru-RU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 и Њемачка са 1</a:t>
            </a:r>
            <a:r>
              <a:rPr lang="sr-Latn-BA" dirty="0" smtClean="0"/>
              <a:t>1</a:t>
            </a:r>
            <a:r>
              <a:rPr lang="ru-RU" dirty="0" smtClean="0"/>
              <a:t>,2%.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18,2%, Русија са 12,6% и Италија са 12,5%.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 - </a:t>
            </a:r>
            <a:r>
              <a:rPr lang="ru-RU" baseline="0" dirty="0" smtClean="0"/>
              <a:t>септембар </a:t>
            </a:r>
            <a:r>
              <a:rPr lang="ru-RU" dirty="0" smtClean="0"/>
              <a:t>2016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</a:t>
            </a:r>
            <a:r>
              <a:rPr lang="ru-RU" baseline="0" dirty="0" smtClean="0"/>
              <a:t> </a:t>
            </a:r>
            <a:r>
              <a:rPr lang="ru-RU" dirty="0" smtClean="0"/>
              <a:t>и износи 410</a:t>
            </a:r>
            <a:r>
              <a:rPr lang="en-US" dirty="0" smtClean="0"/>
              <a:t>,</a:t>
            </a:r>
            <a:r>
              <a:rPr lang="sr-Cyrl-BA" dirty="0" smtClean="0"/>
              <a:t>7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3</a:t>
            </a:r>
            <a:r>
              <a:rPr lang="ru-RU" dirty="0" smtClean="0"/>
              <a:t>,5%.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периоду јануар</a:t>
            </a:r>
            <a:r>
              <a:rPr lang="ru-RU" baseline="0" dirty="0" smtClean="0"/>
              <a:t> - септембар </a:t>
            </a:r>
            <a:r>
              <a:rPr lang="ru-RU" dirty="0" smtClean="0"/>
              <a:t>2016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милијарда и 543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милијарда и 612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9266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септембру 2016.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834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1 341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септембар 2015.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септембру 2016. реално је већа за 1,2%, док је у односу на август 2016. године реално мања за 0,6%.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смањења просјечне нето плате у септембру 2016. у односу на август 2016. дошло је углавном због мањег броја плаћених прековремених часова рада у подручјима дјелатности Вађење руда и камена, те Производња и снабдијевање електричном енергијом, гасом, паром и климатизација.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септембру 2016.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износила је 1 299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септембру 2016.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525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септембру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2016. године, 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3,5%,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Финансијске дјелатности и дјелатности осигурања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2,5%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Стручне, научне и техничке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3,4%,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јелатности пружања смјештаја, припреме и послуживања хране, хотелијерство и уоститељство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2,0%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2016. године у односу на претходни мјесец у просјеку су више за 0,1%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су на годишњем нивоу у просјеку ниже за 1,2%.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pPr algn="just"/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пет, ниже цијене у четири, док су цијене у три одјељака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септембру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(3,0%) усљед виших набавних цијена конфекције за нову сезону јесен-зима,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(0,6%) усљед виших набавних цијена енергената за домаћинство у овом периоду, од којих највише у групама угаљ (5,9%) и дрво за огријев (1,1%), затим слиједи одјељак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вишим цијенама у групи горива и мазива (1,3%) и одјељак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којем су више цијене забиљежене у групи фармацеутски производи (0,4%). Нешто блажи раст цијена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одјељцима: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Комуникације,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(0,7%) усљед нижих сезонских цијена у групи путни аранжмани (20,3%), затим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(0,5%) усљед нижих цијена у групама воће (5,2%), уље и масноће (2,2%), поврће (1,1%), безалкохолна пића (0,8%) и месо (0,3%). Ниже цијене забиљежене су и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Намјештај и покућство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 и то у групама теписи и подне облоге (1,1%), производи за редовно одржавање куће (0,7%) и посуђе и прибор за домаћинство (0,4%).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 цијене забиљежене су у групи алкохолна пића (0,5%).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године у поређењу 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14,3%.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43,8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ој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7,0% 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4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енергије у септембру 2016.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већа је за 36</a:t>
            </a:r>
            <a:r>
              <a:rPr lang="bs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капиталних производа за 18,7%, трајних производа за широку потрошњу за 4,6%, нетрајних производа за широку потрошњу за 2,7% и интермедијарних производа за 2,5%.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индустријска 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септембру 2016.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2016.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већа је за 1,6%.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пад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0,6%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3,4%,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 индустрији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раст од 6,7%. 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трајних производа за широку потрошњу у септембру 2016.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већа је за 4,9%, нетрајних производа за широку потрошњу за 1,8%, интермедијарних производа за 1,1% и енергије за 0,1%, док је производња капиталних производа мања за 8,7%.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,4% 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2016.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 за 1,2%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септембар 2016.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0,8%.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,0% и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Вађења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0,6%, 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0,3%.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 - септембар </a:t>
            </a:r>
            <a:r>
              <a:rPr lang="ru-RU" dirty="0" smtClean="0"/>
              <a:t>2016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5 милијарди 272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 </a:t>
            </a:r>
            <a:r>
              <a:rPr lang="sr-Cyrl-BA" dirty="0" smtClean="0"/>
              <a:t>двије </a:t>
            </a:r>
            <a:r>
              <a:rPr lang="ru-RU" dirty="0" smtClean="0"/>
              <a:t>милијарде</a:t>
            </a:r>
            <a:r>
              <a:rPr lang="ru-RU" baseline="0" dirty="0" smtClean="0"/>
              <a:t> 86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3 милијарде 186</a:t>
            </a:r>
            <a:r>
              <a:rPr lang="ru-RU" baseline="0" dirty="0" smtClean="0"/>
              <a:t>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</a:t>
            </a:r>
            <a:r>
              <a:rPr lang="sr-Cyrl-BA" dirty="0" smtClean="0"/>
              <a:t>јануар - септембар </a:t>
            </a:r>
            <a:r>
              <a:rPr lang="ru-RU" dirty="0" smtClean="0"/>
              <a:t>2016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65,5%.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626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септембру </a:t>
            </a:r>
            <a:r>
              <a:rPr lang="ru-RU" dirty="0" smtClean="0"/>
              <a:t>2016. године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2016. године повећан је за</a:t>
            </a:r>
            <a:r>
              <a:rPr lang="ru-RU" baseline="0" dirty="0" smtClean="0"/>
              <a:t> 15</a:t>
            </a:r>
            <a:r>
              <a:rPr lang="ru-RU" dirty="0" smtClean="0"/>
              <a:t>,6%, док је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2015. године повећан за </a:t>
            </a:r>
            <a:r>
              <a:rPr lang="sr-Cyrl-BA" dirty="0" smtClean="0"/>
              <a:t>11</a:t>
            </a:r>
            <a:r>
              <a:rPr lang="ru-RU" dirty="0" smtClean="0"/>
              <a:t>,5%. Увоз је у </a:t>
            </a:r>
            <a:r>
              <a:rPr lang="sr-Cyrl-BA" dirty="0" smtClean="0"/>
              <a:t>септембру </a:t>
            </a:r>
            <a:r>
              <a:rPr lang="ru-RU" dirty="0" smtClean="0"/>
              <a:t>2016. године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2016. године повећан за </a:t>
            </a:r>
            <a:r>
              <a:rPr lang="sr-Cyrl-BA" dirty="0" smtClean="0"/>
              <a:t>7,5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2015. године смањен  за 2,2%.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 </a:t>
            </a:r>
            <a:r>
              <a:rPr lang="ru-RU" baseline="0" dirty="0" smtClean="0"/>
              <a:t>јануар - </a:t>
            </a:r>
            <a:r>
              <a:rPr lang="sr-Cyrl-BA" dirty="0" smtClean="0"/>
              <a:t>септембар </a:t>
            </a:r>
            <a:r>
              <a:rPr lang="ru-RU" dirty="0" smtClean="0"/>
              <a:t>2016.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обрађено дрво</a:t>
            </a:r>
            <a:r>
              <a:rPr lang="sr-Cyrl-BA" baseline="0" dirty="0" smtClean="0"/>
              <a:t> 6</a:t>
            </a:r>
            <a:r>
              <a:rPr lang="sr-Cyrl-BA" dirty="0" smtClean="0"/>
              <a:t>,1%</a:t>
            </a:r>
            <a:r>
              <a:rPr lang="ru-RU" dirty="0" smtClean="0"/>
              <a:t>, </a:t>
            </a:r>
            <a:r>
              <a:rPr lang="sr-Cyrl-BA" dirty="0" smtClean="0"/>
              <a:t>затим дијелови обуће</a:t>
            </a:r>
            <a:r>
              <a:rPr lang="sr-Cyrl-BA" baseline="0" dirty="0" smtClean="0"/>
              <a:t> 5</a:t>
            </a:r>
            <a:r>
              <a:rPr lang="sr-Cyrl-BA" dirty="0" smtClean="0"/>
              <a:t>,3%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sr-Cyrl-BA" baseline="0" dirty="0" smtClean="0"/>
              <a:t>5</a:t>
            </a:r>
            <a:r>
              <a:rPr lang="sr-Cyrl-BA" dirty="0" smtClean="0"/>
              <a:t>,1%.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11</a:t>
            </a:r>
            <a:r>
              <a:rPr lang="sr-Cyrl-BA" dirty="0" smtClean="0"/>
              <a:t>,6%, потом слиједе лијекови 4,2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1</a:t>
            </a:r>
            <a:r>
              <a:rPr lang="ru-RU" dirty="0" smtClean="0"/>
              <a:t>,9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143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495778"/>
                </a:solidFill>
                <a:latin typeface="Arial Narrow" pitchFamily="34" charset="0"/>
              </a:rPr>
              <a:t>Republika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495778"/>
                </a:solidFill>
                <a:latin typeface="Arial Narrow" pitchFamily="34" charset="0"/>
              </a:rPr>
              <a:t>Srpska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Institute of Statistics, Director General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465414" y="1341438"/>
            <a:ext cx="294824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October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2016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338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17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370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257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Germany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233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580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401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398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56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October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2016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341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60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27019" y="72145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260569093"/>
              </p:ext>
            </p:extLst>
          </p:nvPr>
        </p:nvGraphicFramePr>
        <p:xfrm>
          <a:off x="2627784" y="10584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September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2016/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September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Recreation and culture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Working-day adjusted industrial production 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3200" dirty="0" smtClean="0">
                <a:solidFill>
                  <a:srgbClr val="495778"/>
                </a:solidFill>
                <a:latin typeface="Arial Narrow" pitchFamily="34" charset="0"/>
              </a:rPr>
              <a:t>September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32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3200" dirty="0" smtClean="0">
                <a:solidFill>
                  <a:srgbClr val="495778"/>
                </a:solidFill>
                <a:latin typeface="Arial Narrow" pitchFamily="34" charset="0"/>
              </a:rPr>
              <a:t>September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</a:t>
            </a:r>
            <a:r>
              <a:rPr lang="hr-HR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 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14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en-US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014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INDUSTRIAL PRODUCTION INDEX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495778"/>
                </a:solidFill>
                <a:latin typeface="Arial Narrow" pitchFamily="34" charset="0"/>
              </a:rPr>
              <a:t>September </a:t>
            </a:r>
            <a:r>
              <a:rPr lang="sr-Latn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6</a:t>
            </a:r>
            <a:r>
              <a:rPr lang="sr-Latn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3200" b="1" dirty="0" smtClean="0">
                <a:solidFill>
                  <a:srgbClr val="495778"/>
                </a:solidFill>
                <a:latin typeface="Arial Narrow" pitchFamily="34" charset="0"/>
              </a:rPr>
              <a:t>September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endParaRPr lang="ru-RU" sz="32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en-US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sr-Latn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en-US" sz="3200" b="1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higher</a:t>
            </a:r>
            <a:endParaRPr lang="ru-RU" sz="3200" b="1" dirty="0" smtClean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338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65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940" y="637818"/>
            <a:ext cx="40231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–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ive billion and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272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million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two billion and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three billion and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186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49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400942" y="4448230"/>
            <a:ext cx="3313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572806" y="4288486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</a:t>
            </a:r>
            <a:r>
              <a:rPr lang="sr-Latn-BA" sz="1200" dirty="0" smtClean="0">
                <a:solidFill>
                  <a:srgbClr val="064488"/>
                </a:solidFill>
                <a:latin typeface="Arial Narrow" pitchFamily="34" charset="0"/>
              </a:rPr>
              <a:t>5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926413" y="4266379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</a:t>
            </a:r>
            <a:r>
              <a:rPr lang="sr-Latn-BA" sz="1200" dirty="0" smtClean="0">
                <a:solidFill>
                  <a:srgbClr val="064488"/>
                </a:solidFill>
                <a:latin typeface="Arial Narrow" pitchFamily="34" charset="0"/>
              </a:rPr>
              <a:t>6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843808" y="634126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thpus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2904"/>
              </p:ext>
            </p:extLst>
          </p:nvPr>
        </p:nvGraphicFramePr>
        <p:xfrm>
          <a:off x="2267743" y="772626"/>
          <a:ext cx="6562995" cy="362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7187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14519</TotalTime>
  <Words>1154</Words>
  <Application>Microsoft Office PowerPoint</Application>
  <PresentationFormat>On-screen Show (4:3)</PresentationFormat>
  <Paragraphs>147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Jelena Kadnic</cp:lastModifiedBy>
  <cp:revision>2218</cp:revision>
  <dcterms:created xsi:type="dcterms:W3CDTF">2004-12-13T09:54:15Z</dcterms:created>
  <dcterms:modified xsi:type="dcterms:W3CDTF">2016-10-24T07:33:52Z</dcterms:modified>
</cp:coreProperties>
</file>