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80792" autoAdjust="0"/>
  </p:normalViewPr>
  <p:slideViewPr>
    <p:cSldViewPr>
      <p:cViewPr varScale="1">
        <p:scale>
          <a:sx n="94" d="100"/>
          <a:sy n="94" d="100"/>
        </p:scale>
        <p:origin x="22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tojcevicsa\Desktop\SANJA\SPOLJNA%20TRGOVINA\za%20medije\Prezentacija,%20od%20avg2011\prezentacija%202015\dec%202015\za%20Graf%20XII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836</c:v>
                </c:pt>
                <c:pt idx="1">
                  <c:v>812</c:v>
                </c:pt>
                <c:pt idx="2">
                  <c:v>834</c:v>
                </c:pt>
                <c:pt idx="3">
                  <c:v>831</c:v>
                </c:pt>
                <c:pt idx="4">
                  <c:v>835</c:v>
                </c:pt>
                <c:pt idx="5">
                  <c:v>832</c:v>
                </c:pt>
                <c:pt idx="6">
                  <c:v>843</c:v>
                </c:pt>
                <c:pt idx="7">
                  <c:v>834</c:v>
                </c:pt>
                <c:pt idx="8">
                  <c:v>834</c:v>
                </c:pt>
                <c:pt idx="9">
                  <c:v>834</c:v>
                </c:pt>
                <c:pt idx="10">
                  <c:v>824</c:v>
                </c:pt>
                <c:pt idx="11">
                  <c:v>824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659040"/>
        <c:axId val="372436216"/>
      </c:lineChart>
      <c:catAx>
        <c:axId val="42165904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72436216"/>
        <c:crosses val="autoZero"/>
        <c:auto val="1"/>
        <c:lblAlgn val="ctr"/>
        <c:lblOffset val="100"/>
        <c:noMultiLvlLbl val="0"/>
      </c:catAx>
      <c:valAx>
        <c:axId val="372436216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4216590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zaDec2015!$A$2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zaDec2015!$B$1:$N$1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zaDec2015!$B$2:$N$2</c:f>
              <c:numCache>
                <c:formatCode>General</c:formatCode>
                <c:ptCount val="13"/>
                <c:pt idx="0">
                  <c:v>434262</c:v>
                </c:pt>
                <c:pt idx="1">
                  <c:v>225106</c:v>
                </c:pt>
                <c:pt idx="2">
                  <c:v>345525</c:v>
                </c:pt>
                <c:pt idx="3">
                  <c:v>403648</c:v>
                </c:pt>
                <c:pt idx="4">
                  <c:v>355008</c:v>
                </c:pt>
                <c:pt idx="5">
                  <c:v>393112</c:v>
                </c:pt>
                <c:pt idx="6">
                  <c:v>372846</c:v>
                </c:pt>
                <c:pt idx="7">
                  <c:v>442035</c:v>
                </c:pt>
                <c:pt idx="8">
                  <c:v>336534</c:v>
                </c:pt>
                <c:pt idx="9">
                  <c:v>390519</c:v>
                </c:pt>
                <c:pt idx="10">
                  <c:v>397166</c:v>
                </c:pt>
                <c:pt idx="11">
                  <c:v>346318</c:v>
                </c:pt>
                <c:pt idx="12">
                  <c:v>288270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zaDec2015!$A$3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zaDec2015!$B$1:$N$1</c:f>
              <c:strCache>
                <c:ptCount val="13"/>
                <c:pt idx="0">
                  <c:v>XII</c:v>
                </c:pt>
                <c:pt idx="1">
                  <c:v>I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</c:strCache>
            </c:strRef>
          </c:cat>
          <c:val>
            <c:numRef>
              <c:f>zaDec2015!$B$3:$N$3</c:f>
              <c:numCache>
                <c:formatCode>0</c:formatCode>
                <c:ptCount val="13"/>
                <c:pt idx="0">
                  <c:v>206415</c:v>
                </c:pt>
                <c:pt idx="1">
                  <c:v>169816</c:v>
                </c:pt>
                <c:pt idx="2">
                  <c:v>201174</c:v>
                </c:pt>
                <c:pt idx="3">
                  <c:v>214811</c:v>
                </c:pt>
                <c:pt idx="4">
                  <c:v>209561</c:v>
                </c:pt>
                <c:pt idx="5">
                  <c:v>207541</c:v>
                </c:pt>
                <c:pt idx="6">
                  <c:v>238678</c:v>
                </c:pt>
                <c:pt idx="7">
                  <c:v>243048</c:v>
                </c:pt>
                <c:pt idx="8">
                  <c:v>201596</c:v>
                </c:pt>
                <c:pt idx="9">
                  <c:v>237628</c:v>
                </c:pt>
                <c:pt idx="10">
                  <c:v>240795</c:v>
                </c:pt>
                <c:pt idx="11">
                  <c:v>202399</c:v>
                </c:pt>
                <c:pt idx="12">
                  <c:v>146158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621616"/>
        <c:axId val="244622008"/>
      </c:lineChart>
      <c:catAx>
        <c:axId val="24462161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244622008"/>
        <c:crosses val="autoZero"/>
        <c:auto val="1"/>
        <c:lblAlgn val="ctr"/>
        <c:lblOffset val="100"/>
        <c:noMultiLvlLbl val="0"/>
      </c:catAx>
      <c:valAx>
        <c:axId val="2446220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en-US"/>
          </a:p>
        </c:txPr>
        <c:crossAx val="24462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0.73479</cdr:y>
    </cdr:from>
    <cdr:to>
      <cdr:x>1</cdr:x>
      <cdr:y>0.9191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837893"/>
          <a:ext cx="4572000" cy="46101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0.88763</cdr:x>
      <cdr:y>0.34392</cdr:y>
    </cdr:from>
    <cdr:to>
      <cdr:x>1</cdr:x>
      <cdr:y>0.42701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118980" y="1019145"/>
          <a:ext cx="648009" cy="24622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0.88763</cdr:x>
      <cdr:y>0.44615</cdr:y>
    </cdr:from>
    <cdr:to>
      <cdr:x>1</cdr:x>
      <cdr:y>0.52924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118980" y="1322089"/>
          <a:ext cx="648009" cy="24622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</a:t>
            </a:r>
            <a:r>
              <a:rPr lang="en-US" dirty="0" smtClean="0"/>
              <a:t>DECEMBER</a:t>
            </a:r>
            <a:r>
              <a:rPr lang="ru-RU" dirty="0" smtClean="0"/>
              <a:t>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</a:t>
            </a:r>
            <a:r>
              <a:rPr lang="sr-Cyrl-BA" dirty="0" smtClean="0"/>
              <a:t>0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,0% и Њемачка са 10,</a:t>
            </a:r>
            <a:r>
              <a:rPr lang="sr-Cyrl-BA" dirty="0" smtClean="0"/>
              <a:t>7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17,6%, </a:t>
            </a:r>
            <a:r>
              <a:rPr lang="sr-Cyrl-BA" dirty="0" smtClean="0"/>
              <a:t>Русија </a:t>
            </a:r>
            <a:r>
              <a:rPr lang="ru-RU" dirty="0" smtClean="0"/>
              <a:t>са 16,0% и Италија са 12,1%.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</a:t>
            </a:r>
            <a:r>
              <a:rPr lang="en-US" dirty="0" smtClean="0"/>
              <a:t>DECEMBER</a:t>
            </a:r>
            <a:r>
              <a:rPr lang="ru-RU" dirty="0" smtClean="0"/>
              <a:t> 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Latn-BA" dirty="0" smtClean="0"/>
              <a:t>4</a:t>
            </a:r>
            <a:r>
              <a:rPr lang="sr-Cyrl-BA" dirty="0" smtClean="0"/>
              <a:t>62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3</a:t>
            </a:r>
            <a:r>
              <a:rPr lang="ru-RU" dirty="0" smtClean="0"/>
              <a:t>,3%.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</a:t>
            </a:r>
            <a:r>
              <a:rPr lang="en-US" dirty="0" smtClean="0"/>
              <a:t>DECEMBER</a:t>
            </a:r>
            <a:r>
              <a:rPr lang="ru-RU" dirty="0" smtClean="0"/>
              <a:t> 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828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2 милијард</a:t>
            </a:r>
            <a:r>
              <a:rPr lang="sr-Cyrl-BA" dirty="0" smtClean="0"/>
              <a:t>е</a:t>
            </a:r>
            <a:r>
              <a:rPr lang="ru-RU" dirty="0" smtClean="0"/>
              <a:t> </a:t>
            </a:r>
            <a:r>
              <a:rPr lang="sr-Cyrl-BA" dirty="0" smtClean="0"/>
              <a:t>81</a:t>
            </a:r>
            <a:r>
              <a:rPr lang="sr-Latn-BA" dirty="0" smtClean="0"/>
              <a:t> </a:t>
            </a:r>
            <a:r>
              <a:rPr lang="sr-Cyrl-CS" dirty="0" smtClean="0"/>
              <a:t>милион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97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децембру 2015.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децембру 2015. реално је већа за 1,4%, док је у односу на новембар 2015. године, такође, реално већа за 1,4%.</a:t>
            </a:r>
          </a:p>
          <a:p>
            <a:pPr algn="just"/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2015. години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831 КМ,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бруто плата 1 340 КМ.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2015. већа је номинално за 0,7%, а реално за 2,2%.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повећања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просјечне нето плате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децембру 2015. године у односу на новембар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дошло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због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већег броја прековремених часова рада и часова рада на државни празник остварених у подручјима дјелатности Информације и комуникације и Производња и снабдијевање електричном енергијом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која запошљавају значајан број радника.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децембру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износила је 1 259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децембру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521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децембру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новембар 2015,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7,6%,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4,9%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Трговина на велико и на мало, поправка моторних возила и мотоцикала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1,1%,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s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дец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 у односу на претходни мјесец, у просјеку, су ниже за 0,2%, док су на годишњем нивоу, у просјеку, ниже за 1,6%.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четири, док су цијене у шест одјељака, у просјеку, остале непромијењене.</a:t>
            </a: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у децембру,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и то у групи свјеже поврће (8,1%) усљед виших сезонских цијена, те у групи шећер, џем, мед и др. производи (1,0%), усљед виших набавних цијена шећера. Нешто мање повећање забиљежено је код цијена свјеже рибе (0,5%), те у групи млијеко и млијечни производи (0,6%). Због различитих цијена добављача, мање повећање забиљежено је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 у групи фармацеутски производи.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дуван, Становање, Комуникације, Рекреација и култура,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децембр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(3,1%), усљед великог броја сезонских и новогодишњих попуста и других врста снижења,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(1,1%), највише због нижих набавних цијена горива. Ниже цијене забиљежене су још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због већег броја новогодишњих попуста на различитим апаратима и другој опреми за домаћинство,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(0,1%), усљед нижих (акцијских) цијена у групи производи за одржавање личне хигијене.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 индустријска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периоду јануар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 2,7%.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 и 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 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2,7%, док је 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 и снабдијевању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1,0%.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у периоду јануар-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нетрајних производа за широку потрошњу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7,4%, интермедијарних производа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4,4%,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за 2,4% и енергије за 1,0%, док је производња капиталних производа мања за 5,6%.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децембру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прошле године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0,5%, док је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</a:t>
            </a:r>
            <a:r>
              <a:rPr lang="en-US" dirty="0" smtClean="0"/>
              <a:t>DECEMBER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6</a:t>
            </a:r>
            <a:r>
              <a:rPr lang="sr-Cyrl-BA" b="0" dirty="0" smtClean="0"/>
              <a:t> милијарди</a:t>
            </a:r>
            <a:r>
              <a:rPr lang="sr-Cyrl-BA" b="0" baseline="0" dirty="0" smtClean="0"/>
              <a:t> 809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 </a:t>
            </a:r>
            <a:r>
              <a:rPr lang="sr-Cyrl-BA" dirty="0" smtClean="0"/>
              <a:t>2 милијарде 513</a:t>
            </a:r>
            <a:r>
              <a:rPr lang="sr-Latn-BA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4 милијарде 296</a:t>
            </a:r>
            <a:r>
              <a:rPr lang="sr-Latn-BA" dirty="0" smtClean="0"/>
              <a:t>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јануар-</a:t>
            </a:r>
            <a:r>
              <a:rPr lang="en-US" dirty="0" smtClean="0"/>
              <a:t>DECEMBER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износио је 58,5%.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08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децембру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2015. године смањен је за 27,8%, док је у односу на </a:t>
            </a:r>
            <a:r>
              <a:rPr lang="en-US" dirty="0" smtClean="0"/>
              <a:t>DECEMBER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смањен за </a:t>
            </a:r>
            <a:r>
              <a:rPr lang="sr-Cyrl-BA" dirty="0" smtClean="0"/>
              <a:t>29</a:t>
            </a:r>
            <a:r>
              <a:rPr lang="ru-RU" dirty="0" smtClean="0"/>
              <a:t>,2%. Увоз је у </a:t>
            </a:r>
            <a:r>
              <a:rPr lang="sr-Cyrl-BA" dirty="0" smtClean="0"/>
              <a:t>децембру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2015. године смањен за </a:t>
            </a:r>
            <a:r>
              <a:rPr lang="sr-Cyrl-BA" dirty="0" smtClean="0"/>
              <a:t>16,8</a:t>
            </a:r>
            <a:r>
              <a:rPr lang="ru-RU" dirty="0" smtClean="0"/>
              <a:t>%, док је у односу на </a:t>
            </a:r>
            <a:r>
              <a:rPr lang="en-US" dirty="0" smtClean="0"/>
              <a:t>DECEMBER</a:t>
            </a:r>
            <a:r>
              <a:rPr lang="sr-Cyrl-BA" baseline="0" dirty="0" smtClean="0"/>
              <a:t> </a:t>
            </a:r>
            <a:r>
              <a:rPr lang="ru-RU" dirty="0" smtClean="0"/>
              <a:t>2014. године смањен за 33,6%.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</a:t>
            </a:r>
            <a:r>
              <a:rPr lang="en-US" baseline="0" dirty="0" smtClean="0"/>
              <a:t>DECEMBER</a:t>
            </a:r>
            <a:r>
              <a:rPr lang="ru-RU" baseline="0" dirty="0" smtClean="0"/>
              <a:t>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,4%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6,</a:t>
            </a:r>
            <a:r>
              <a:rPr lang="sr-Latn-BA" dirty="0" smtClean="0"/>
              <a:t>3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</a:t>
            </a:r>
            <a:r>
              <a:rPr lang="sr-Latn-BA" dirty="0" smtClean="0"/>
              <a:t>5</a:t>
            </a:r>
            <a:r>
              <a:rPr lang="sr-Cyrl-BA" dirty="0" smtClean="0"/>
              <a:t>%.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14</a:t>
            </a:r>
            <a:r>
              <a:rPr lang="sr-Cyrl-BA" dirty="0" smtClean="0"/>
              <a:t>,8%, потом слиједе лијекови 3,9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Latn-BA" baseline="0" dirty="0" smtClean="0"/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018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50617" y="1484784"/>
            <a:ext cx="321434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January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3430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- DECEMBER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69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754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86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520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8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January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In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03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14168118"/>
              </p:ext>
            </p:extLst>
          </p:nvPr>
        </p:nvGraphicFramePr>
        <p:xfrm>
          <a:off x="2833913" y="1294974"/>
          <a:ext cx="4572000" cy="250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December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December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DECEMBER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624141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                    </a:t>
            </a:r>
          </a:p>
          <a:p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December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January/December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hr-HR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7%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higher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537941" y="2021437"/>
            <a:ext cx="712879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JANUARY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DECEMBER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JANUARY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DECEMBER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3430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619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JANUARY-DECEMBER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451184" y="1416879"/>
            <a:ext cx="71532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endParaRPr lang="en-US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809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513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296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74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3430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04753"/>
            <a:ext cx="64817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Institute of Statistics</a:t>
            </a:r>
            <a:endParaRPr lang="en-US" sz="24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641279" y="4086463"/>
            <a:ext cx="3456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065214" y="3809464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292080" y="3809464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065214" y="746125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98953"/>
              </p:ext>
            </p:extLst>
          </p:nvPr>
        </p:nvGraphicFramePr>
        <p:xfrm>
          <a:off x="2557475" y="1013028"/>
          <a:ext cx="5766989" cy="296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904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14454</TotalTime>
  <Words>1413</Words>
  <Application>Microsoft Office PowerPoint</Application>
  <PresentationFormat>On-screen Show (4:3)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2202</cp:revision>
  <dcterms:created xsi:type="dcterms:W3CDTF">2004-12-13T09:54:15Z</dcterms:created>
  <dcterms:modified xsi:type="dcterms:W3CDTF">2016-01-21T12:06:44Z</dcterms:modified>
</cp:coreProperties>
</file>