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3"/>
  </p:notesMasterIdLst>
  <p:handoutMasterIdLst>
    <p:handoutMasterId r:id="rId14"/>
  </p:handoutMasterIdLst>
  <p:sldIdLst>
    <p:sldId id="368" r:id="rId2"/>
    <p:sldId id="364" r:id="rId3"/>
    <p:sldId id="303" r:id="rId4"/>
    <p:sldId id="265" r:id="rId5"/>
    <p:sldId id="266" r:id="rId6"/>
    <p:sldId id="369" r:id="rId7"/>
    <p:sldId id="370" r:id="rId8"/>
    <p:sldId id="371" r:id="rId9"/>
    <p:sldId id="372" r:id="rId10"/>
    <p:sldId id="373" r:id="rId11"/>
    <p:sldId id="329" r:id="rId12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62985" autoAdjust="0"/>
  </p:normalViewPr>
  <p:slideViewPr>
    <p:cSldViewPr>
      <p:cViewPr varScale="1">
        <p:scale>
          <a:sx n="73" d="100"/>
          <a:sy n="73" d="100"/>
        </p:scale>
        <p:origin x="280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IX</c:v>
                  </c:pt>
                  <c:pt idx="1">
                    <c:v>X</c:v>
                  </c:pt>
                  <c:pt idx="2">
                    <c:v>XI</c:v>
                  </c:pt>
                  <c:pt idx="3">
                    <c:v>XII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V</c:v>
                  </c:pt>
                  <c:pt idx="9">
                    <c:v>VI</c:v>
                  </c:pt>
                  <c:pt idx="10">
                    <c:v>VII</c:v>
                  </c:pt>
                  <c:pt idx="11">
                    <c:v>VIII</c:v>
                  </c:pt>
                  <c:pt idx="12">
                    <c:v>IX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834</c:v>
                </c:pt>
                <c:pt idx="1">
                  <c:v>824</c:v>
                </c:pt>
                <c:pt idx="2">
                  <c:v>824</c:v>
                </c:pt>
                <c:pt idx="3">
                  <c:v>834</c:v>
                </c:pt>
                <c:pt idx="4">
                  <c:v>816</c:v>
                </c:pt>
                <c:pt idx="5">
                  <c:v>838</c:v>
                </c:pt>
                <c:pt idx="6">
                  <c:v>837</c:v>
                </c:pt>
                <c:pt idx="7">
                  <c:v>832</c:v>
                </c:pt>
                <c:pt idx="8">
                  <c:v>841</c:v>
                </c:pt>
                <c:pt idx="9">
                  <c:v>845</c:v>
                </c:pt>
                <c:pt idx="10">
                  <c:v>838</c:v>
                </c:pt>
                <c:pt idx="11">
                  <c:v>838</c:v>
                </c:pt>
                <c:pt idx="12">
                  <c:v>834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290048"/>
        <c:axId val="416573280"/>
      </c:lineChart>
      <c:catAx>
        <c:axId val="415290048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crossAx val="416573280"/>
        <c:crosses val="autoZero"/>
        <c:auto val="1"/>
        <c:lblAlgn val="ctr"/>
        <c:lblOffset val="100"/>
        <c:noMultiLvlLbl val="0"/>
      </c:catAx>
      <c:valAx>
        <c:axId val="416573280"/>
        <c:scaling>
          <c:orientation val="minMax"/>
          <c:max val="900"/>
          <c:min val="6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41529004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01509002675174"/>
          <c:y val="5.1400554097404488E-2"/>
          <c:w val="0.65415652109751343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zaSep2016!$A$2</c:f>
              <c:strCache>
                <c:ptCount val="1"/>
                <c:pt idx="0">
                  <c:v>увоз                   </c:v>
                </c:pt>
              </c:strCache>
            </c:strRef>
          </c:tx>
          <c:marker>
            <c:symbol val="none"/>
          </c:marker>
          <c:cat>
            <c:strRef>
              <c:f>zaSep2016!$B$1:$N$1</c:f>
              <c:strCache>
                <c:ptCount val="13"/>
                <c:pt idx="0">
                  <c:v>IX</c:v>
                </c:pt>
                <c:pt idx="1">
                  <c:v>X</c:v>
                </c:pt>
                <c:pt idx="2">
                  <c:v>XI</c:v>
                </c:pt>
                <c:pt idx="3">
                  <c:v>XII</c:v>
                </c:pt>
                <c:pt idx="4">
                  <c:v>I</c:v>
                </c:pt>
                <c:pt idx="5">
                  <c:v>II</c:v>
                </c:pt>
                <c:pt idx="6">
                  <c:v>III</c:v>
                </c:pt>
                <c:pt idx="7">
                  <c:v>IV</c:v>
                </c:pt>
                <c:pt idx="8">
                  <c:v>V</c:v>
                </c:pt>
                <c:pt idx="9">
                  <c:v>VI</c:v>
                </c:pt>
                <c:pt idx="10">
                  <c:v>VII</c:v>
                </c:pt>
                <c:pt idx="11">
                  <c:v>VIII</c:v>
                </c:pt>
                <c:pt idx="12">
                  <c:v>IX</c:v>
                </c:pt>
              </c:strCache>
            </c:strRef>
          </c:cat>
          <c:val>
            <c:numRef>
              <c:f>zaSep2016!$B$2:$N$2</c:f>
              <c:numCache>
                <c:formatCode>General</c:formatCode>
                <c:ptCount val="13"/>
                <c:pt idx="0">
                  <c:v>390273</c:v>
                </c:pt>
                <c:pt idx="1">
                  <c:v>396961</c:v>
                </c:pt>
                <c:pt idx="2">
                  <c:v>363606</c:v>
                </c:pt>
                <c:pt idx="3">
                  <c:v>346357</c:v>
                </c:pt>
                <c:pt idx="4">
                  <c:v>227458</c:v>
                </c:pt>
                <c:pt idx="5">
                  <c:v>330459</c:v>
                </c:pt>
                <c:pt idx="6">
                  <c:v>354355</c:v>
                </c:pt>
                <c:pt idx="7">
                  <c:v>421365</c:v>
                </c:pt>
                <c:pt idx="8">
                  <c:v>315075</c:v>
                </c:pt>
                <c:pt idx="9">
                  <c:v>416233</c:v>
                </c:pt>
                <c:pt idx="10">
                  <c:v>384144</c:v>
                </c:pt>
                <c:pt idx="11">
                  <c:v>355008</c:v>
                </c:pt>
                <c:pt idx="12">
                  <c:v>381709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zaSep2016!$A$3</c:f>
              <c:strCache>
                <c:ptCount val="1"/>
                <c:pt idx="0">
                  <c:v>извоз</c:v>
                </c:pt>
              </c:strCache>
            </c:strRef>
          </c:tx>
          <c:marker>
            <c:symbol val="none"/>
          </c:marker>
          <c:cat>
            <c:strRef>
              <c:f>zaSep2016!$B$1:$N$1</c:f>
              <c:strCache>
                <c:ptCount val="13"/>
                <c:pt idx="0">
                  <c:v>IX</c:v>
                </c:pt>
                <c:pt idx="1">
                  <c:v>X</c:v>
                </c:pt>
                <c:pt idx="2">
                  <c:v>XI</c:v>
                </c:pt>
                <c:pt idx="3">
                  <c:v>XII</c:v>
                </c:pt>
                <c:pt idx="4">
                  <c:v>I</c:v>
                </c:pt>
                <c:pt idx="5">
                  <c:v>II</c:v>
                </c:pt>
                <c:pt idx="6">
                  <c:v>III</c:v>
                </c:pt>
                <c:pt idx="7">
                  <c:v>IV</c:v>
                </c:pt>
                <c:pt idx="8">
                  <c:v>V</c:v>
                </c:pt>
                <c:pt idx="9">
                  <c:v>VI</c:v>
                </c:pt>
                <c:pt idx="10">
                  <c:v>VII</c:v>
                </c:pt>
                <c:pt idx="11">
                  <c:v>VIII</c:v>
                </c:pt>
                <c:pt idx="12">
                  <c:v>IX</c:v>
                </c:pt>
              </c:strCache>
            </c:strRef>
          </c:cat>
          <c:val>
            <c:numRef>
              <c:f>zaSep2016!$B$3:$N$3</c:f>
              <c:numCache>
                <c:formatCode>0</c:formatCode>
                <c:ptCount val="13"/>
                <c:pt idx="0">
                  <c:v>237597</c:v>
                </c:pt>
                <c:pt idx="1">
                  <c:v>240258</c:v>
                </c:pt>
                <c:pt idx="2">
                  <c:v>228539</c:v>
                </c:pt>
                <c:pt idx="3">
                  <c:v>226207</c:v>
                </c:pt>
                <c:pt idx="4">
                  <c:v>183779</c:v>
                </c:pt>
                <c:pt idx="5">
                  <c:v>211524</c:v>
                </c:pt>
                <c:pt idx="6">
                  <c:v>239782</c:v>
                </c:pt>
                <c:pt idx="7">
                  <c:v>228100</c:v>
                </c:pt>
                <c:pt idx="8">
                  <c:v>234236</c:v>
                </c:pt>
                <c:pt idx="9">
                  <c:v>248861</c:v>
                </c:pt>
                <c:pt idx="10">
                  <c:v>245938</c:v>
                </c:pt>
                <c:pt idx="11">
                  <c:v>229236</c:v>
                </c:pt>
                <c:pt idx="12">
                  <c:v>264900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1650064"/>
        <c:axId val="421650456"/>
      </c:lineChart>
      <c:catAx>
        <c:axId val="421650064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21650456"/>
        <c:crosses val="autoZero"/>
        <c:auto val="1"/>
        <c:lblAlgn val="ctr"/>
        <c:lblOffset val="100"/>
        <c:noMultiLvlLbl val="0"/>
      </c:catAx>
      <c:valAx>
        <c:axId val="421650456"/>
        <c:scaling>
          <c:orientation val="minMax"/>
        </c:scaling>
        <c:delete val="0"/>
        <c:axPos val="l"/>
        <c:majorGridlines/>
        <c:numFmt formatCode="#\ ##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21650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44654088050316"/>
          <c:y val="0.34220861281228737"/>
          <c:w val="0.1759745951567375"/>
          <c:h val="0.1901782832701468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0.74977</cdr:y>
    </cdr:from>
    <cdr:to>
      <cdr:x>0.98528</cdr:x>
      <cdr:y>0.91782</cdr:y>
    </cdr:to>
    <cdr:pic>
      <cdr:nvPicPr>
        <cdr:cNvPr id="2" name="Picture 1"/>
        <cdr:cNvPicPr/>
      </cdr:nvPicPr>
      <cdr:blipFill>
        <a:blip xmlns:a="http://schemas.openxmlformats.org/drawingml/2006/main" xmlns:r="http://schemas.openxmlformats.org/officeDocument/2006/relationships" r:embed="rId1" cstate="print"/>
        <a:stretch xmlns:a="http://schemas.openxmlformats.org/drawingml/2006/main">
          <a:fillRect/>
        </a:stretch>
      </cdr:blipFill>
      <cdr:spPr>
        <a:xfrm xmlns:a="http://schemas.openxmlformats.org/drawingml/2006/main">
          <a:off x="0" y="2056765"/>
          <a:ext cx="4504690" cy="46101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10/21/2016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778666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у периоду јануар</a:t>
            </a:r>
            <a:r>
              <a:rPr lang="ru-RU" baseline="0" dirty="0" smtClean="0"/>
              <a:t> - септембар </a:t>
            </a:r>
            <a:r>
              <a:rPr lang="ru-RU" dirty="0" smtClean="0"/>
              <a:t>2016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17,8%, затим Србија са </a:t>
            </a:r>
            <a:r>
              <a:rPr lang="sr-Cyrl-BA" dirty="0" smtClean="0"/>
              <a:t>12</a:t>
            </a:r>
            <a:r>
              <a:rPr lang="ru-RU" dirty="0" smtClean="0"/>
              <a:t>,</a:t>
            </a:r>
            <a:r>
              <a:rPr lang="sr-Cyrl-BA" dirty="0" smtClean="0"/>
              <a:t>3</a:t>
            </a:r>
            <a:r>
              <a:rPr lang="ru-RU" dirty="0" smtClean="0"/>
              <a:t>% и Њемачка са 1</a:t>
            </a:r>
            <a:r>
              <a:rPr lang="sr-Latn-BA" dirty="0" smtClean="0"/>
              <a:t>1</a:t>
            </a:r>
            <a:r>
              <a:rPr lang="ru-RU" dirty="0" smtClean="0"/>
              <a:t>,2%.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Србија са 18,2%, Русија са 12,6% и Италија са 12,5%.</a:t>
            </a:r>
            <a:endParaRPr lang="en-US" dirty="0" smtClean="0"/>
          </a:p>
          <a:p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у периоду јануар - </a:t>
            </a:r>
            <a:r>
              <a:rPr lang="ru-RU" baseline="0" dirty="0" smtClean="0"/>
              <a:t>септембар </a:t>
            </a:r>
            <a:r>
              <a:rPr lang="ru-RU" dirty="0" smtClean="0"/>
              <a:t>2016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Црном Гором</a:t>
            </a:r>
            <a:r>
              <a:rPr lang="ru-RU" baseline="0" dirty="0" smtClean="0"/>
              <a:t> </a:t>
            </a:r>
            <a:r>
              <a:rPr lang="ru-RU" dirty="0" smtClean="0"/>
              <a:t>и износи 410</a:t>
            </a:r>
            <a:r>
              <a:rPr lang="en-US" dirty="0" smtClean="0"/>
              <a:t>,</a:t>
            </a:r>
            <a:r>
              <a:rPr lang="sr-Cyrl-BA" dirty="0" smtClean="0"/>
              <a:t>7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Кином 3</a:t>
            </a:r>
            <a:r>
              <a:rPr lang="ru-RU" dirty="0" smtClean="0"/>
              <a:t>,5%.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 периоду јануар</a:t>
            </a:r>
            <a:r>
              <a:rPr lang="ru-RU" baseline="0" dirty="0" smtClean="0"/>
              <a:t> - септембар </a:t>
            </a:r>
            <a:r>
              <a:rPr lang="ru-RU" dirty="0" smtClean="0"/>
              <a:t>2016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милијарда и 543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 такође из земаља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милијарда и 612 </a:t>
            </a:r>
            <a:r>
              <a:rPr lang="sr-Cyrl-CS" dirty="0" smtClean="0"/>
              <a:t>милиона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9266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исплаћена у септембру 2016. године износи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 је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834 КМ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бруто плата 1 341 КМ.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септембар 2015.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просјечна нето плата исплаћена у септембру 2016. реално је већа за 1,2%, док је у односу на август 2016. године реално мања за 0,6%.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216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смањења просјечне нето плате у септембру 2016. у односу на август 2016. дошло је углавном због мањег броја плаћених прековремених часова рада у подручјима дјелатности Вађење руда и камена, те Производња и снабдијевање електричном енергијом, гасом, паром и климатизација.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подручјима, у септембру 2016. године, највиша просјечна нето плата исплаћена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Финансијске дјелатности и дјелатности осигурања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износила је 1 299 КМ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најнижа просјечна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плата у септембру 2016. исплаћена је у подручју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Административне и помоћне услужне дјелатности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525 КМ.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септембру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2016. године, у односу 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2016, номинални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аст нето плате забиљежен је у подручјима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Остале услужне дјелатности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3,5%,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Финансијске дјелатности и дјелатности осигурања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2,5%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Стручне, научне и техничке дјелатности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1,5%.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Смањење плате, у 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оминалном износу, забиљежено је у подручјима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3,4%,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јелатности пружања смјештаја, припреме и послуживања хране, хотелијерство и уоститељство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2,0%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1,8%.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075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септембру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2016. године у односу на претходни мјесец у просјеку су више за 0,1%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док су на годишњем нивоу у просјеку ниже за 1,2%.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r-Cyrl-BA" dirty="0" smtClean="0"/>
          </a:p>
          <a:p>
            <a:pPr algn="just"/>
            <a:endParaRPr lang="sr-Cyrl-B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12 главних одјељака производа и услуга, више цијене забиљежене су у пет, ниже цијене у четири, док су цијене у три одјељака у просјеку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раст цијена у септембру забиљежен је 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Одјећа и обућа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(3,0%) усљед виших набавних цијена конфекције за нову сезону јесен-зима, затим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(0,6%) усљед виших набавних цијена енергената за домаћинство у овом периоду, од којих највише у групама угаљ (5,9%) и дрво за огријев (1,1%), затим слиједи одјељак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Превоз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вишим цијенама у групи горива и мазива (1,3%) и одјељак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Здравство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којем су више цијене забиљежене у групи фармацеутски производи (0,4%). Нешто блажи раст цијена забиљежен је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Остала добра и услуге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(0,1%).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одјељцима: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Комуникације, Образовање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Ресторани и хотели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цијене су у просјеку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пад цијена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септембру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забиљежен је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Рекреација и Култура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(0,7%) усљед нижих сезонских цијена у групи путни аранжмани (20,3%), затим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Храна и безалкохолна пића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(0,5%) усљед нижих цијена у групама воће (5,2%), уље и масноће (2,2%), поврће (1,1%), безалкохолна пића (0,8%) и месо (0,3%). Ниже цијене забиљежене су и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Намјештај и покућство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(0,4%) и то у групама теписи и подне облоге (1,1%), производи за редовно одржавање куће (0,7%) и посуђе и прибор за домаћинство (0,4%).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Алкохолна пића и дуван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ниже цијене забиљежене су у групи алкохолна пића (0,5%).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702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индустријска производња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септембру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године у поређењу са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септембром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за 14,3%. 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остварен је раст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43,8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ој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индустриј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раст од 7,0% 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руда и камена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раст од 4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,2%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Посматрано према главним индустријским групама по основу економске намјене производа,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производња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енергије у септембру 2016.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 у поређењу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септембром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већа је за 36</a:t>
            </a:r>
            <a:r>
              <a:rPr lang="bs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%, капиталних производа за 18,7%, трајних производа за широку потрошњу за 4,6%, нетрајних производа за широку потрошњу за 2,7% и интермедијарних производа за 2,5%.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Десезонирана индустријска производња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септембру 2016.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 у поређењу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2016.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већа је за 1,6%. 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забиљежен је пад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0,6% и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пад од 3,4%, док 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Прерађивачкој индустрији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остварен раст од 6,7%. Посматрано према главним индустријским групама по основу економске намјене производа,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производња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трајних производа за широку потрошњу у септембру 2016.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 у поређењу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већа је за 4,9%, нетрајних производа за широку потрошњу за 1,8%, интермедијарних производа за 1,1% и енергије за 0,1%, док је производња капиталних производа мања за 8,7%.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1502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септембру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2016.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просјечан мјесечни број запослених у 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одини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за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односу на исти мјесец прошле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,4% и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односу 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 2016.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 за 1,2%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јануар –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септембар 2016. године, у односу на исти период прошле године,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 је за 0,8%. У истом периоду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 раст од 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,0% и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Вађења руда и камена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од 0,6%, док је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 пад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0,3%.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9394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 периоду</a:t>
            </a:r>
            <a:r>
              <a:rPr lang="sr-Cyrl-CS" baseline="0" dirty="0" smtClean="0"/>
              <a:t> </a:t>
            </a:r>
            <a:r>
              <a:rPr lang="sr-Cyrl-BA" dirty="0" smtClean="0"/>
              <a:t>јануар - септембар </a:t>
            </a:r>
            <a:r>
              <a:rPr lang="ru-RU" dirty="0" smtClean="0"/>
              <a:t>2016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Cyrl-BA" b="0" dirty="0" smtClean="0"/>
              <a:t>5 милијарди 272 </a:t>
            </a:r>
            <a:r>
              <a:rPr lang="sr-Cyrl-CS" b="0" dirty="0" smtClean="0"/>
              <a:t>милиона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 </a:t>
            </a:r>
            <a:r>
              <a:rPr lang="sr-Cyrl-BA" dirty="0" smtClean="0"/>
              <a:t>двије </a:t>
            </a:r>
            <a:r>
              <a:rPr lang="ru-RU" dirty="0" smtClean="0"/>
              <a:t>милијарде</a:t>
            </a:r>
            <a:r>
              <a:rPr lang="ru-RU" baseline="0" dirty="0" smtClean="0"/>
              <a:t> 86 </a:t>
            </a:r>
            <a:r>
              <a:rPr lang="sr-Cyrl-BA" dirty="0" smtClean="0"/>
              <a:t>милиона </a:t>
            </a:r>
            <a:r>
              <a:rPr lang="ru-RU" dirty="0" smtClean="0"/>
              <a:t>КМ, а на увоз 3 милијарде 186</a:t>
            </a:r>
            <a:r>
              <a:rPr lang="ru-RU" baseline="0" dirty="0" smtClean="0"/>
              <a:t> </a:t>
            </a:r>
            <a:r>
              <a:rPr lang="sr-Cyrl-CS" dirty="0" smtClean="0"/>
              <a:t>милиона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r>
              <a:rPr lang="ru-RU" dirty="0" smtClean="0"/>
              <a:t>У оквиру укупно остварене робне размјене Републике Српске са иностранством у периоду </a:t>
            </a:r>
            <a:r>
              <a:rPr lang="sr-Cyrl-BA" dirty="0" smtClean="0"/>
              <a:t>јануар - септембар </a:t>
            </a:r>
            <a:r>
              <a:rPr lang="ru-RU" dirty="0" smtClean="0"/>
              <a:t>2016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 увоза извозом била је 65,5%. </a:t>
            </a: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6265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dirty="0" smtClean="0"/>
              <a:t>септембру </a:t>
            </a:r>
            <a:r>
              <a:rPr lang="ru-RU" dirty="0" smtClean="0"/>
              <a:t>2016. године у односу на </a:t>
            </a:r>
            <a:r>
              <a:rPr lang="sr-Cyrl-BA" dirty="0" smtClean="0"/>
              <a:t>август </a:t>
            </a:r>
            <a:r>
              <a:rPr lang="ru-RU" dirty="0" smtClean="0"/>
              <a:t>2016. године повећан је за</a:t>
            </a:r>
            <a:r>
              <a:rPr lang="ru-RU" baseline="0" dirty="0" smtClean="0"/>
              <a:t> 15</a:t>
            </a:r>
            <a:r>
              <a:rPr lang="ru-RU" dirty="0" smtClean="0"/>
              <a:t>,6%, док је у односу на </a:t>
            </a:r>
            <a:r>
              <a:rPr lang="sr-Cyrl-BA" dirty="0" smtClean="0"/>
              <a:t>септембар </a:t>
            </a:r>
            <a:r>
              <a:rPr lang="ru-RU" dirty="0" smtClean="0"/>
              <a:t>2015. године повећан за </a:t>
            </a:r>
            <a:r>
              <a:rPr lang="sr-Cyrl-BA" dirty="0" smtClean="0"/>
              <a:t>11</a:t>
            </a:r>
            <a:r>
              <a:rPr lang="ru-RU" dirty="0" smtClean="0"/>
              <a:t>,5%. Увоз је у </a:t>
            </a:r>
            <a:r>
              <a:rPr lang="sr-Cyrl-BA" dirty="0" smtClean="0"/>
              <a:t>септембру </a:t>
            </a:r>
            <a:r>
              <a:rPr lang="ru-RU" dirty="0" smtClean="0"/>
              <a:t>2016. године у односу на </a:t>
            </a:r>
            <a:r>
              <a:rPr lang="sr-Cyrl-BA" dirty="0" smtClean="0"/>
              <a:t>август </a:t>
            </a:r>
            <a:r>
              <a:rPr lang="ru-RU" dirty="0" smtClean="0"/>
              <a:t>2016. године повећан за </a:t>
            </a:r>
            <a:r>
              <a:rPr lang="sr-Cyrl-BA" dirty="0" smtClean="0"/>
              <a:t>7,5</a:t>
            </a:r>
            <a:r>
              <a:rPr lang="ru-RU" dirty="0" smtClean="0"/>
              <a:t>%, док је у односу на </a:t>
            </a:r>
            <a:r>
              <a:rPr lang="sr-Cyrl-BA" dirty="0" smtClean="0"/>
              <a:t>септембар </a:t>
            </a:r>
            <a:r>
              <a:rPr lang="ru-RU" dirty="0" smtClean="0"/>
              <a:t>2015. године смањен  за 2,2%.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Посматрано по групама производа, у периоду </a:t>
            </a:r>
            <a:r>
              <a:rPr lang="ru-RU" baseline="0" dirty="0" smtClean="0"/>
              <a:t>јануар - </a:t>
            </a:r>
            <a:r>
              <a:rPr lang="sr-Cyrl-BA" dirty="0" smtClean="0"/>
              <a:t>септембар </a:t>
            </a:r>
            <a:r>
              <a:rPr lang="ru-RU" dirty="0" smtClean="0"/>
              <a:t>2016.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Cyrl-BA" dirty="0" smtClean="0"/>
              <a:t>обрађено дрво</a:t>
            </a:r>
            <a:r>
              <a:rPr lang="sr-Cyrl-BA" baseline="0" dirty="0" smtClean="0"/>
              <a:t> 6</a:t>
            </a:r>
            <a:r>
              <a:rPr lang="sr-Cyrl-BA" dirty="0" smtClean="0"/>
              <a:t>,1%</a:t>
            </a:r>
            <a:r>
              <a:rPr lang="ru-RU" dirty="0" smtClean="0"/>
              <a:t>, </a:t>
            </a:r>
            <a:r>
              <a:rPr lang="sr-Cyrl-BA" dirty="0" smtClean="0"/>
              <a:t>затим дијелови обуће</a:t>
            </a:r>
            <a:r>
              <a:rPr lang="sr-Cyrl-BA" baseline="0" dirty="0" smtClean="0"/>
              <a:t> 5</a:t>
            </a:r>
            <a:r>
              <a:rPr lang="sr-Cyrl-BA" dirty="0" smtClean="0"/>
              <a:t>,3%</a:t>
            </a:r>
            <a:r>
              <a:rPr lang="en-US" dirty="0" smtClean="0"/>
              <a:t> </a:t>
            </a:r>
            <a:r>
              <a:rPr lang="sr-Cyrl-BA" dirty="0" smtClean="0"/>
              <a:t>и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 </a:t>
            </a:r>
            <a:r>
              <a:rPr lang="sr-Cyrl-BA" baseline="0" dirty="0" smtClean="0"/>
              <a:t>5</a:t>
            </a:r>
            <a:r>
              <a:rPr lang="sr-Cyrl-BA" dirty="0" smtClean="0"/>
              <a:t>,1%. </a:t>
            </a:r>
            <a:r>
              <a:rPr lang="ru-RU" dirty="0" smtClean="0"/>
              <a:t>У структури увоза, највише учествује </a:t>
            </a:r>
            <a:r>
              <a:rPr lang="sr-Cyrl-BA" dirty="0" smtClean="0"/>
              <a:t>н</a:t>
            </a:r>
            <a:r>
              <a:rPr lang="ru-RU" dirty="0" smtClean="0"/>
              <a:t>афт</a:t>
            </a:r>
            <a:r>
              <a:rPr lang="sr-Cyrl-BA" dirty="0" smtClean="0"/>
              <a:t>а и </a:t>
            </a:r>
            <a:r>
              <a:rPr lang="ru-RU" dirty="0" smtClean="0"/>
              <a:t>уља добијена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сиров</a:t>
            </a:r>
            <a:r>
              <a:rPr lang="sr-Cyrl-BA" dirty="0" smtClean="0"/>
              <a:t>а)</a:t>
            </a:r>
            <a:r>
              <a:rPr lang="sr-Cyrl-BA" baseline="0" dirty="0" smtClean="0"/>
              <a:t> 11</a:t>
            </a:r>
            <a:r>
              <a:rPr lang="sr-Cyrl-BA" dirty="0" smtClean="0"/>
              <a:t>,6%, потом слиједе лијекови 4,2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дијелови обуће</a:t>
            </a:r>
            <a:r>
              <a:rPr lang="sr-Cyrl-BA" baseline="0" dirty="0" smtClean="0"/>
              <a:t> 1</a:t>
            </a:r>
            <a:r>
              <a:rPr lang="ru-RU" dirty="0" smtClean="0"/>
              <a:t>,9</a:t>
            </a:r>
            <a:r>
              <a:rPr lang="sr-Cyrl-BA" dirty="0" smtClean="0"/>
              <a:t>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1436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600" b="1" dirty="0">
                <a:solidFill>
                  <a:srgbClr val="495778"/>
                </a:solidFill>
                <a:latin typeface="Arial Narrow" pitchFamily="34" charset="0"/>
              </a:rPr>
              <a:t>КОНФЕРЕНЦИЈА ЗА </a:t>
            </a:r>
            <a:r>
              <a:rPr lang="sr-Cyrl-RS" sz="3600" b="1" dirty="0" smtClean="0">
                <a:solidFill>
                  <a:srgbClr val="495778"/>
                </a:solidFill>
                <a:latin typeface="Arial Narrow" pitchFamily="34" charset="0"/>
              </a:rPr>
              <a:t>НОВИНАРЕ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Др Радмила Чичковић</a:t>
            </a:r>
            <a:r>
              <a:rPr lang="sr-Latn-CS" sz="2000" dirty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>
                <a:solidFill>
                  <a:srgbClr val="495778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dirty="0" smtClean="0">
                <a:solidFill>
                  <a:srgbClr val="495778"/>
                </a:solidFill>
                <a:latin typeface="Arial Narrow" pitchFamily="34" charset="0"/>
              </a:rPr>
              <a:t>директор Републичког </a:t>
            </a: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завода за статистику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392475" y="1341438"/>
            <a:ext cx="3094117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4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октобар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2016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4702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338" y="4841875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547664" y="692696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ЈАНУАР</a:t>
            </a:r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-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СЕПТЕМБАР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Италија 17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,8%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370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Србија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12,3%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257 милиона 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Њемачка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233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984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ИЗВОЗ: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Србија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18,2%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580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Русија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12,6%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401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Италија 12,5%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398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904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УВОЗ: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2561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2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BA" sz="3400" dirty="0" smtClean="0">
                <a:solidFill>
                  <a:schemeClr val="tx2"/>
                </a:solidFill>
                <a:latin typeface="Arial Narrow" pitchFamily="34" charset="0"/>
              </a:rPr>
              <a:t>4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октобар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2016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КОНФЕРЕНЦИЈА </a:t>
            </a:r>
            <a:r>
              <a:rPr lang="sr-Cyrl-CS" sz="3400" b="1" dirty="0">
                <a:solidFill>
                  <a:srgbClr val="495778"/>
                </a:solidFill>
                <a:latin typeface="Arial Narrow" pitchFamily="34" charset="0"/>
              </a:rPr>
              <a:t>ЗА </a:t>
            </a: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НОВИНАРЕ</a:t>
            </a:r>
            <a:endParaRPr lang="sr-Latn-CS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нето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34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бруто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1 341 КМ</a:t>
            </a:r>
          </a:p>
          <a:p>
            <a:pPr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5587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СЕПТЕМБАР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447482" y="4196348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Графикон 1. </a:t>
            </a:r>
            <a:r>
              <a:rPr lang="sr-Cyrl-C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П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росјечн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нето плат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запослених по мјесецима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627019" y="721459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4260569093"/>
              </p:ext>
            </p:extLst>
          </p:nvPr>
        </p:nvGraphicFramePr>
        <p:xfrm>
          <a:off x="2627784" y="105840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Мјесечна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x-none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одишња </a:t>
            </a:r>
            <a:r>
              <a:rPr lang="sr-Cyrl-CS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IX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2016/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IX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2015.)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-1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2488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СЕПТЕМБАР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раст цијена</a:t>
            </a:r>
          </a:p>
          <a:p>
            <a:pPr>
              <a:buFont typeface="Arial" charset="0"/>
              <a:buChar char="•"/>
            </a:pPr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Одјећа и обућа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3,0% </a:t>
            </a:r>
          </a:p>
          <a:p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пад </a:t>
            </a:r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</a:rPr>
              <a:t>цијена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Рекреација и култура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0,7%</a:t>
            </a:r>
          </a:p>
          <a:p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2488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СЕПТЕМБАР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3200" dirty="0">
                <a:solidFill>
                  <a:schemeClr val="tx2"/>
                </a:solidFill>
                <a:latin typeface="Arial Narrow" panose="020B0606020202030204" pitchFamily="34" charset="0"/>
              </a:rPr>
              <a:t>Календарски прилагођена индустријска производња </a:t>
            </a:r>
            <a:r>
              <a:rPr lang="sr-Cyrl-CS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</a:t>
            </a:r>
            <a:r>
              <a:rPr lang="sr-Latn-BA" sz="3200" dirty="0" smtClean="0">
                <a:solidFill>
                  <a:srgbClr val="495778"/>
                </a:solidFill>
                <a:latin typeface="Arial Narrow" pitchFamily="34" charset="0"/>
              </a:rPr>
              <a:t>IX</a:t>
            </a:r>
            <a:r>
              <a:rPr lang="sr-Latn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Latn-BA" sz="3200" dirty="0">
                <a:solidFill>
                  <a:schemeClr val="tx2"/>
                </a:solidFill>
                <a:latin typeface="Arial Narrow" panose="020B0606020202030204" pitchFamily="34" charset="0"/>
              </a:rPr>
              <a:t>20</a:t>
            </a:r>
            <a:r>
              <a:rPr lang="sr-Cyrl-CS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6</a:t>
            </a:r>
            <a:r>
              <a:rPr lang="sr-Latn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/</a:t>
            </a:r>
            <a:r>
              <a:rPr lang="sr-Latn-BA" sz="3200" dirty="0" smtClean="0">
                <a:solidFill>
                  <a:srgbClr val="495778"/>
                </a:solidFill>
                <a:latin typeface="Arial Narrow" pitchFamily="34" charset="0"/>
              </a:rPr>
              <a:t>IX</a:t>
            </a:r>
            <a:r>
              <a:rPr lang="en-US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Cyrl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5</a:t>
            </a:r>
            <a:r>
              <a:rPr lang="en-US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r>
              <a:rPr lang="hr-HR" sz="3200" dirty="0">
                <a:solidFill>
                  <a:schemeClr val="tx2"/>
                </a:solidFill>
                <a:latin typeface="Arial Narrow" panose="020B0606020202030204" pitchFamily="34" charset="0"/>
              </a:rPr>
              <a:t>)</a:t>
            </a:r>
            <a:r>
              <a:rPr lang="sr-Cyrl-CS" sz="3200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Cyrl-CS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већа </a:t>
            </a:r>
            <a:r>
              <a:rPr lang="sr-Cyrl-C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14,3%</a:t>
            </a:r>
            <a:endParaRPr lang="en-US" sz="32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endParaRPr lang="sr-Latn-BA" sz="28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6011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ИНДЕКС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ИНДУСТРИЈСКЕ ПРОИЗВОДЊЕ</a:t>
            </a:r>
            <a:endParaRPr lang="en-US" sz="2600" dirty="0">
              <a:latin typeface="Arial Narrow" pitchFamily="34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53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BA" sz="3200" b="1" dirty="0">
                <a:solidFill>
                  <a:srgbClr val="495778"/>
                </a:solidFill>
                <a:latin typeface="Arial Narrow" pitchFamily="34" charset="0"/>
              </a:rPr>
              <a:t>IX </a:t>
            </a:r>
            <a:r>
              <a:rPr lang="sr-Latn-C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201</a:t>
            </a:r>
            <a:r>
              <a:rPr lang="sr-Cyrl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6</a:t>
            </a:r>
            <a:r>
              <a:rPr lang="sr-Latn-C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/</a:t>
            </a:r>
            <a:r>
              <a:rPr lang="sr-Latn-BA" sz="3200" b="1" dirty="0" smtClean="0">
                <a:solidFill>
                  <a:srgbClr val="495778"/>
                </a:solidFill>
                <a:latin typeface="Arial Narrow" pitchFamily="34" charset="0"/>
              </a:rPr>
              <a:t>IX</a:t>
            </a:r>
            <a:r>
              <a:rPr lang="en-U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201</a:t>
            </a:r>
            <a:r>
              <a:rPr lang="sr-Cyrl-C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5</a:t>
            </a:r>
            <a:r>
              <a:rPr lang="en-U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.</a:t>
            </a:r>
            <a:endParaRPr lang="ru-RU" sz="3200" b="1" dirty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en-US" sz="3200" dirty="0">
              <a:cs typeface="Tahoma" pitchFamily="34" charset="0"/>
            </a:endParaRPr>
          </a:p>
          <a:p>
            <a:r>
              <a:rPr lang="ru-RU" sz="32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Број </a:t>
            </a:r>
            <a:r>
              <a:rPr lang="ru-RU" sz="3200" dirty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запослених у индустрији </a:t>
            </a:r>
            <a:r>
              <a:rPr lang="sr-Cyrl-C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већи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sr-Latn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1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,</a:t>
            </a:r>
            <a:r>
              <a:rPr lang="sr-Cyrl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4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32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ЗАПОСЛЕН</a:t>
            </a:r>
            <a:r>
              <a:rPr lang="x-none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У ИНДУСТРИЈИ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71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338" y="4841875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250" y="3645024"/>
            <a:ext cx="684118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Покривеност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увоза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извозом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65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259940" y="637818"/>
            <a:ext cx="37978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ЈАНУАР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-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СЕПТЕМБАР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Обим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робне размјене Р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епублике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рпске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са </a:t>
            </a:r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иностранством          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пет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милијарди 272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а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двије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милијарде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86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милиона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 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три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милијарде 186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милиона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049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841875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3400942" y="4448230"/>
            <a:ext cx="33136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Графикон 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2. </a:t>
            </a:r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</a:t>
            </a:r>
            <a:r>
              <a:rPr lang="ru-RU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воз и </a:t>
            </a:r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</a:t>
            </a:r>
            <a:r>
              <a:rPr lang="ru-RU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воз по </a:t>
            </a:r>
            <a:r>
              <a:rPr lang="ru-RU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мјесецима</a:t>
            </a:r>
            <a:endParaRPr lang="en-US" sz="1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572806" y="4288486"/>
            <a:ext cx="5760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</a:t>
            </a:r>
            <a:r>
              <a:rPr lang="sr-Latn-BA" sz="1200" dirty="0" smtClean="0">
                <a:solidFill>
                  <a:srgbClr val="064488"/>
                </a:solidFill>
                <a:latin typeface="Arial Narrow" pitchFamily="34" charset="0"/>
              </a:rPr>
              <a:t>5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5926413" y="4266379"/>
            <a:ext cx="576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</a:t>
            </a:r>
            <a:r>
              <a:rPr lang="sr-Latn-BA" sz="1200" dirty="0" smtClean="0">
                <a:solidFill>
                  <a:srgbClr val="064488"/>
                </a:solidFill>
                <a:latin typeface="Arial Narrow" pitchFamily="34" charset="0"/>
              </a:rPr>
              <a:t>6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2843808" y="634126"/>
            <a:ext cx="6815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хиљ.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0838"/>
              </p:ext>
            </p:extLst>
          </p:nvPr>
        </p:nvGraphicFramePr>
        <p:xfrm>
          <a:off x="2267743" y="772626"/>
          <a:ext cx="6562995" cy="3620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71874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14498</TotalTime>
  <Words>1131</Words>
  <Application>Microsoft Office PowerPoint</Application>
  <PresentationFormat>On-screen Show (4:3)</PresentationFormat>
  <Paragraphs>144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Angsana New</vt:lpstr>
      <vt:lpstr>Arial</vt:lpstr>
      <vt:lpstr>Arial Narrow</vt:lpstr>
      <vt:lpstr>Calibri</vt:lpstr>
      <vt:lpstr>Cambria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RZS 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Vladan Sibinovic</cp:lastModifiedBy>
  <cp:revision>2210</cp:revision>
  <dcterms:created xsi:type="dcterms:W3CDTF">2004-12-13T09:54:15Z</dcterms:created>
  <dcterms:modified xsi:type="dcterms:W3CDTF">2016-10-21T11:09:24Z</dcterms:modified>
</cp:coreProperties>
</file>