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rawings/drawing1.xml" ContentType="application/vnd.openxmlformats-officedocument.drawingml.chartshapes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Default Extension="xlsx" ContentType="application/vnd.openxmlformats-officedocument.spreadsheetml.sheet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rts/chart2.xml" ContentType="application/vnd.openxmlformats-officedocument.drawingml.char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8" r:id="rId1"/>
  </p:sldMasterIdLst>
  <p:notesMasterIdLst>
    <p:notesMasterId r:id="rId13"/>
  </p:notesMasterIdLst>
  <p:handoutMasterIdLst>
    <p:handoutMasterId r:id="rId14"/>
  </p:handoutMasterIdLst>
  <p:sldIdLst>
    <p:sldId id="262" r:id="rId2"/>
    <p:sldId id="364" r:id="rId3"/>
    <p:sldId id="303" r:id="rId4"/>
    <p:sldId id="265" r:id="rId5"/>
    <p:sldId id="266" r:id="rId6"/>
    <p:sldId id="368" r:id="rId7"/>
    <p:sldId id="369" r:id="rId8"/>
    <p:sldId id="370" r:id="rId9"/>
    <p:sldId id="371" r:id="rId10"/>
    <p:sldId id="372" r:id="rId11"/>
    <p:sldId id="329" r:id="rId12"/>
  </p:sldIdLst>
  <p:sldSz cx="9144000" cy="6858000" type="screen4x3"/>
  <p:notesSz cx="14297025" cy="9928225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3127">
          <p15:clr>
            <a:srgbClr val="A4A3A4"/>
          </p15:clr>
        </p15:guide>
        <p15:guide id="2" pos="4503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95778"/>
    <a:srgbClr val="003366"/>
    <a:srgbClr val="064488"/>
    <a:srgbClr val="99CC00"/>
    <a:srgbClr val="99CCFF"/>
    <a:srgbClr val="1C1C54"/>
    <a:srgbClr val="2828F8"/>
    <a:srgbClr val="B9CDE5"/>
    <a:srgbClr val="3399FF"/>
    <a:srgbClr val="FF0000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799" autoAdjust="0"/>
    <p:restoredTop sz="78452" autoAdjust="0"/>
  </p:normalViewPr>
  <p:slideViewPr>
    <p:cSldViewPr>
      <p:cViewPr varScale="1">
        <p:scale>
          <a:sx n="87" d="100"/>
          <a:sy n="87" d="100"/>
        </p:scale>
        <p:origin x="-1758" y="-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111" d="100"/>
          <a:sy n="111" d="100"/>
        </p:scale>
        <p:origin x="-582" y="-84"/>
      </p:cViewPr>
      <p:guideLst>
        <p:guide orient="horz" pos="3127"/>
        <p:guide pos="4503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handoutMaster" Target="handoutMasters/handoutMaster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_Worksheet1.xlsx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Microsoft_Office_Excel_Worksheet2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hart>
    <c:plotArea>
      <c:layout/>
      <c:lineChart>
        <c:grouping val="standard"/>
        <c:ser>
          <c:idx val="0"/>
          <c:order val="0"/>
          <c:marker>
            <c:symbol val="none"/>
          </c:marker>
          <c:cat>
            <c:multiLvlStrRef>
              <c:f>'graf 2'!$A$1:$B$13</c:f>
              <c:multiLvlStrCache>
                <c:ptCount val="13"/>
                <c:lvl>
                  <c:pt idx="0">
                    <c:v>IX</c:v>
                  </c:pt>
                  <c:pt idx="1">
                    <c:v>X</c:v>
                  </c:pt>
                  <c:pt idx="2">
                    <c:v>XI</c:v>
                  </c:pt>
                  <c:pt idx="3">
                    <c:v>XII</c:v>
                  </c:pt>
                  <c:pt idx="4">
                    <c:v>I</c:v>
                  </c:pt>
                  <c:pt idx="5">
                    <c:v>II</c:v>
                  </c:pt>
                  <c:pt idx="6">
                    <c:v>III</c:v>
                  </c:pt>
                  <c:pt idx="7">
                    <c:v>IV</c:v>
                  </c:pt>
                  <c:pt idx="8">
                    <c:v>V</c:v>
                  </c:pt>
                  <c:pt idx="9">
                    <c:v>VI</c:v>
                  </c:pt>
                  <c:pt idx="10">
                    <c:v>VII</c:v>
                  </c:pt>
                  <c:pt idx="11">
                    <c:v>VIII</c:v>
                  </c:pt>
                  <c:pt idx="12">
                    <c:v>IX</c:v>
                  </c:pt>
                </c:lvl>
                <c:lvl>
                  <c:pt idx="0">
                    <c:v>2014</c:v>
                  </c:pt>
                  <c:pt idx="4">
                    <c:v>2015</c:v>
                  </c:pt>
                </c:lvl>
              </c:multiLvlStrCache>
            </c:multiLvlStrRef>
          </c:cat>
          <c:val>
            <c:numRef>
              <c:f>'graf 2'!$C$1:$C$13</c:f>
              <c:numCache>
                <c:formatCode>0</c:formatCode>
                <c:ptCount val="13"/>
                <c:pt idx="0">
                  <c:v>831</c:v>
                </c:pt>
                <c:pt idx="1">
                  <c:v>826</c:v>
                </c:pt>
                <c:pt idx="2">
                  <c:v>827</c:v>
                </c:pt>
                <c:pt idx="3">
                  <c:v>836</c:v>
                </c:pt>
                <c:pt idx="4">
                  <c:v>812</c:v>
                </c:pt>
                <c:pt idx="5">
                  <c:v>834</c:v>
                </c:pt>
                <c:pt idx="6">
                  <c:v>831</c:v>
                </c:pt>
                <c:pt idx="7">
                  <c:v>835</c:v>
                </c:pt>
                <c:pt idx="8">
                  <c:v>832</c:v>
                </c:pt>
                <c:pt idx="9">
                  <c:v>843</c:v>
                </c:pt>
                <c:pt idx="10">
                  <c:v>834</c:v>
                </c:pt>
                <c:pt idx="11">
                  <c:v>834</c:v>
                </c:pt>
                <c:pt idx="12">
                  <c:v>834</c:v>
                </c:pt>
              </c:numCache>
            </c:numRef>
          </c:val>
        </c:ser>
        <c:marker val="1"/>
        <c:axId val="75127808"/>
        <c:axId val="73577216"/>
      </c:lineChart>
      <c:catAx>
        <c:axId val="75127808"/>
        <c:scaling>
          <c:orientation val="minMax"/>
        </c:scaling>
        <c:axPos val="b"/>
        <c:minorGridlines/>
        <c:numFmt formatCode="General" sourceLinked="0"/>
        <c:tickLblPos val="nextTo"/>
        <c:txPr>
          <a:bodyPr/>
          <a:lstStyle/>
          <a:p>
            <a:pPr>
              <a:defRPr sz="800">
                <a:latin typeface="Arial Narrow" panose="020B0606020202030204" pitchFamily="34" charset="0"/>
              </a:defRPr>
            </a:pPr>
            <a:endParaRPr lang="en-US"/>
          </a:p>
        </c:txPr>
        <c:crossAx val="73577216"/>
        <c:crosses val="autoZero"/>
        <c:auto val="1"/>
        <c:lblAlgn val="ctr"/>
        <c:lblOffset val="100"/>
      </c:catAx>
      <c:valAx>
        <c:axId val="73577216"/>
        <c:scaling>
          <c:orientation val="minMax"/>
          <c:max val="900"/>
          <c:min val="600"/>
        </c:scaling>
        <c:axPos val="l"/>
        <c:majorGridlines/>
        <c:numFmt formatCode="0" sourceLinked="1"/>
        <c:tickLblPos val="nextTo"/>
        <c:txPr>
          <a:bodyPr/>
          <a:lstStyle/>
          <a:p>
            <a:pPr>
              <a:defRPr sz="800">
                <a:latin typeface="Arial Narrow" panose="020B0606020202030204" pitchFamily="34" charset="0"/>
              </a:defRPr>
            </a:pPr>
            <a:endParaRPr lang="en-US"/>
          </a:p>
        </c:txPr>
        <c:crossAx val="75127808"/>
        <c:crosses val="autoZero"/>
        <c:crossBetween val="between"/>
      </c:valAx>
    </c:plotArea>
    <c:plotVisOnly val="1"/>
    <c:dispBlanksAs val="gap"/>
  </c:chart>
  <c:spPr>
    <a:noFill/>
    <a:ln>
      <a:noFill/>
    </a:ln>
  </c:spPr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hart>
    <c:plotArea>
      <c:layout>
        <c:manualLayout>
          <c:layoutTarget val="inner"/>
          <c:xMode val="edge"/>
          <c:yMode val="edge"/>
          <c:x val="0.11501509002675174"/>
          <c:y val="5.1400554097404488E-2"/>
          <c:w val="0.6314586992717639"/>
          <c:h val="0.8326195683872849"/>
        </c:manualLayout>
      </c:layout>
      <c:lineChart>
        <c:grouping val="standard"/>
        <c:ser>
          <c:idx val="0"/>
          <c:order val="0"/>
          <c:tx>
            <c:strRef>
              <c:f>zaSep2015!$A$2</c:f>
              <c:strCache>
                <c:ptCount val="1"/>
                <c:pt idx="0">
                  <c:v>увоз                   </c:v>
                </c:pt>
              </c:strCache>
            </c:strRef>
          </c:tx>
          <c:marker>
            <c:symbol val="none"/>
          </c:marker>
          <c:cat>
            <c:strRef>
              <c:f>zaSep2015!$B$1:$N$1</c:f>
              <c:strCache>
                <c:ptCount val="13"/>
                <c:pt idx="0">
                  <c:v>IX</c:v>
                </c:pt>
                <c:pt idx="1">
                  <c:v>X</c:v>
                </c:pt>
                <c:pt idx="2">
                  <c:v>XI</c:v>
                </c:pt>
                <c:pt idx="3">
                  <c:v>XII</c:v>
                </c:pt>
                <c:pt idx="4">
                  <c:v>I</c:v>
                </c:pt>
                <c:pt idx="5">
                  <c:v>II</c:v>
                </c:pt>
                <c:pt idx="6">
                  <c:v>III</c:v>
                </c:pt>
                <c:pt idx="7">
                  <c:v>IV</c:v>
                </c:pt>
                <c:pt idx="8">
                  <c:v>V</c:v>
                </c:pt>
                <c:pt idx="9">
                  <c:v>VI</c:v>
                </c:pt>
                <c:pt idx="10">
                  <c:v>VII</c:v>
                </c:pt>
                <c:pt idx="11">
                  <c:v>VIII</c:v>
                </c:pt>
                <c:pt idx="12">
                  <c:v>IX</c:v>
                </c:pt>
              </c:strCache>
            </c:strRef>
          </c:cat>
          <c:val>
            <c:numRef>
              <c:f>zaSep2015!$B$2:$N$2</c:f>
              <c:numCache>
                <c:formatCode>General</c:formatCode>
                <c:ptCount val="13"/>
                <c:pt idx="0">
                  <c:v>421218</c:v>
                </c:pt>
                <c:pt idx="1">
                  <c:v>508654</c:v>
                </c:pt>
                <c:pt idx="2">
                  <c:v>432236</c:v>
                </c:pt>
                <c:pt idx="3">
                  <c:v>434262</c:v>
                </c:pt>
                <c:pt idx="4">
                  <c:v>223487</c:v>
                </c:pt>
                <c:pt idx="5">
                  <c:v>345476</c:v>
                </c:pt>
                <c:pt idx="6">
                  <c:v>403130</c:v>
                </c:pt>
                <c:pt idx="7">
                  <c:v>354876</c:v>
                </c:pt>
                <c:pt idx="8">
                  <c:v>392249</c:v>
                </c:pt>
                <c:pt idx="9">
                  <c:v>372531</c:v>
                </c:pt>
                <c:pt idx="10">
                  <c:v>442007</c:v>
                </c:pt>
                <c:pt idx="11">
                  <c:v>336742</c:v>
                </c:pt>
                <c:pt idx="12">
                  <c:v>388796</c:v>
                </c:pt>
              </c:numCache>
            </c:numRef>
          </c:val>
        </c:ser>
        <c:ser>
          <c:idx val="1"/>
          <c:order val="1"/>
          <c:tx>
            <c:strRef>
              <c:f>zaSep2015!$A$3</c:f>
              <c:strCache>
                <c:ptCount val="1"/>
                <c:pt idx="0">
                  <c:v>извоз</c:v>
                </c:pt>
              </c:strCache>
            </c:strRef>
          </c:tx>
          <c:marker>
            <c:symbol val="none"/>
          </c:marker>
          <c:cat>
            <c:strRef>
              <c:f>zaSep2015!$B$1:$N$1</c:f>
              <c:strCache>
                <c:ptCount val="13"/>
                <c:pt idx="0">
                  <c:v>IX</c:v>
                </c:pt>
                <c:pt idx="1">
                  <c:v>X</c:v>
                </c:pt>
                <c:pt idx="2">
                  <c:v>XI</c:v>
                </c:pt>
                <c:pt idx="3">
                  <c:v>XII</c:v>
                </c:pt>
                <c:pt idx="4">
                  <c:v>I</c:v>
                </c:pt>
                <c:pt idx="5">
                  <c:v>II</c:v>
                </c:pt>
                <c:pt idx="6">
                  <c:v>III</c:v>
                </c:pt>
                <c:pt idx="7">
                  <c:v>IV</c:v>
                </c:pt>
                <c:pt idx="8">
                  <c:v>V</c:v>
                </c:pt>
                <c:pt idx="9">
                  <c:v>VI</c:v>
                </c:pt>
                <c:pt idx="10">
                  <c:v>VII</c:v>
                </c:pt>
                <c:pt idx="11">
                  <c:v>VIII</c:v>
                </c:pt>
                <c:pt idx="12">
                  <c:v>IX</c:v>
                </c:pt>
              </c:strCache>
            </c:strRef>
          </c:cat>
          <c:val>
            <c:numRef>
              <c:f>zaSep2015!$B$3:$N$3</c:f>
              <c:numCache>
                <c:formatCode>General</c:formatCode>
                <c:ptCount val="13"/>
                <c:pt idx="0">
                  <c:v>248813</c:v>
                </c:pt>
                <c:pt idx="1">
                  <c:v>254767</c:v>
                </c:pt>
                <c:pt idx="2" formatCode="0">
                  <c:v>229828</c:v>
                </c:pt>
                <c:pt idx="3" formatCode="0">
                  <c:v>206415</c:v>
                </c:pt>
                <c:pt idx="4" formatCode="0">
                  <c:v>169568</c:v>
                </c:pt>
                <c:pt idx="5" formatCode="0">
                  <c:v>201039</c:v>
                </c:pt>
                <c:pt idx="6" formatCode="0">
                  <c:v>213208</c:v>
                </c:pt>
                <c:pt idx="7" formatCode="0">
                  <c:v>208576</c:v>
                </c:pt>
                <c:pt idx="8" formatCode="0">
                  <c:v>206720</c:v>
                </c:pt>
                <c:pt idx="9" formatCode="0">
                  <c:v>238696</c:v>
                </c:pt>
                <c:pt idx="10" formatCode="0">
                  <c:v>242240</c:v>
                </c:pt>
                <c:pt idx="11" formatCode="0">
                  <c:v>201362</c:v>
                </c:pt>
                <c:pt idx="12" formatCode="0">
                  <c:v>237427</c:v>
                </c:pt>
              </c:numCache>
            </c:numRef>
          </c:val>
        </c:ser>
        <c:marker val="1"/>
        <c:axId val="89786624"/>
        <c:axId val="89792512"/>
      </c:lineChart>
      <c:catAx>
        <c:axId val="89786624"/>
        <c:scaling>
          <c:orientation val="minMax"/>
        </c:scaling>
        <c:axPos val="b"/>
        <c:minorGridlines/>
        <c:numFmt formatCode="General" sourceLinked="0"/>
        <c:tickLblPos val="nextTo"/>
        <c:txPr>
          <a:bodyPr/>
          <a:lstStyle/>
          <a:p>
            <a:pPr>
              <a:defRPr sz="800">
                <a:latin typeface="Arial Narrow" panose="020B0606020202030204" pitchFamily="34" charset="0"/>
              </a:defRPr>
            </a:pPr>
            <a:endParaRPr lang="en-US"/>
          </a:p>
        </c:txPr>
        <c:crossAx val="89792512"/>
        <c:crosses val="autoZero"/>
        <c:auto val="1"/>
        <c:lblAlgn val="ctr"/>
        <c:lblOffset val="100"/>
      </c:catAx>
      <c:valAx>
        <c:axId val="89792512"/>
        <c:scaling>
          <c:orientation val="minMax"/>
        </c:scaling>
        <c:axPos val="l"/>
        <c:majorGridlines/>
        <c:numFmt formatCode="#,##0" sourceLinked="0"/>
        <c:tickLblPos val="nextTo"/>
        <c:txPr>
          <a:bodyPr/>
          <a:lstStyle/>
          <a:p>
            <a:pPr>
              <a:defRPr sz="800">
                <a:latin typeface="Arial Narrow" panose="020B0606020202030204" pitchFamily="34" charset="0"/>
              </a:defRPr>
            </a:pPr>
            <a:endParaRPr lang="en-US"/>
          </a:p>
        </c:txPr>
        <c:crossAx val="89786624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7691362347216707"/>
          <c:y val="0.34220861281228737"/>
          <c:w val="0.22662469311002914"/>
          <c:h val="0.1901782832701468"/>
        </c:manualLayout>
      </c:layout>
      <c:txPr>
        <a:bodyPr/>
        <a:lstStyle/>
        <a:p>
          <a:pPr>
            <a:defRPr sz="800">
              <a:latin typeface="Arial Narrow" panose="020B0606020202030204" pitchFamily="34" charset="0"/>
            </a:defRPr>
          </a:pPr>
          <a:endParaRPr lang="en-US"/>
        </a:p>
      </c:txPr>
    </c:legend>
    <c:plotVisOnly val="1"/>
    <c:dispBlanksAs val="gap"/>
  </c:chart>
  <c:spPr>
    <a:ln>
      <a:noFill/>
    </a:ln>
  </c:spPr>
  <c:externalData r:id="rId1"/>
  <c:userShapes r:id="rId2"/>
</c:chartSpac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0.85305</cdr:x>
      <cdr:y>0.3524</cdr:y>
    </cdr:from>
    <cdr:to>
      <cdr:x>0.95893</cdr:x>
      <cdr:y>0.43192</cdr:y>
    </cdr:to>
    <cdr:sp macro="" textlink="">
      <cdr:nvSpPr>
        <cdr:cNvPr id="2" name="TextBox 14"/>
        <cdr:cNvSpPr txBox="1"/>
      </cdr:nvSpPr>
      <cdr:spPr>
        <a:xfrm xmlns:a="http://schemas.openxmlformats.org/drawingml/2006/main">
          <a:off x="5221218" y="1091153"/>
          <a:ext cx="648058" cy="246221"/>
        </a:xfrm>
        <a:prstGeom xmlns:a="http://schemas.openxmlformats.org/drawingml/2006/main" prst="rect">
          <a:avLst/>
        </a:prstGeom>
        <a:solidFill xmlns:a="http://schemas.openxmlformats.org/drawingml/2006/main">
          <a:sysClr val="window" lastClr="FFFFFF"/>
        </a:solidFill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lvl1pPr marL="0" indent="0">
            <a:defRPr sz="1100">
              <a:latin typeface="Calibri"/>
            </a:defRPr>
          </a:lvl1pPr>
          <a:lvl2pPr marL="457200" indent="0">
            <a:defRPr sz="1100">
              <a:latin typeface="Calibri"/>
            </a:defRPr>
          </a:lvl2pPr>
          <a:lvl3pPr marL="914400" indent="0">
            <a:defRPr sz="1100">
              <a:latin typeface="Calibri"/>
            </a:defRPr>
          </a:lvl3pPr>
          <a:lvl4pPr marL="1371600" indent="0">
            <a:defRPr sz="1100">
              <a:latin typeface="Calibri"/>
            </a:defRPr>
          </a:lvl4pPr>
          <a:lvl5pPr marL="1828800" indent="0">
            <a:defRPr sz="1100">
              <a:latin typeface="Calibri"/>
            </a:defRPr>
          </a:lvl5pPr>
          <a:lvl6pPr marL="2286000" indent="0">
            <a:defRPr sz="1100">
              <a:latin typeface="Calibri"/>
            </a:defRPr>
          </a:lvl6pPr>
          <a:lvl7pPr marL="2743200" indent="0">
            <a:defRPr sz="1100">
              <a:latin typeface="Calibri"/>
            </a:defRPr>
          </a:lvl7pPr>
          <a:lvl8pPr marL="3200400" indent="0">
            <a:defRPr sz="1100">
              <a:latin typeface="Calibri"/>
            </a:defRPr>
          </a:lvl8pPr>
          <a:lvl9pPr marL="3657600" indent="0">
            <a:defRPr sz="1100">
              <a:latin typeface="Calibri"/>
            </a:defRPr>
          </a:lvl9pPr>
        </a:lstStyle>
        <a:p xmlns:a="http://schemas.openxmlformats.org/drawingml/2006/main">
          <a:r>
            <a:rPr lang="en-US" sz="1000" dirty="0" smtClean="0">
              <a:latin typeface="Arial Narrow" pitchFamily="34" charset="0"/>
            </a:rPr>
            <a:t>import</a:t>
          </a:r>
          <a:endParaRPr lang="en-US" sz="1000" dirty="0">
            <a:latin typeface="Arial Narrow" pitchFamily="34" charset="0"/>
          </a:endParaRPr>
        </a:p>
      </cdr:txBody>
    </cdr:sp>
  </cdr:relSizeAnchor>
  <cdr:relSizeAnchor xmlns:cdr="http://schemas.openxmlformats.org/drawingml/2006/chartDrawing">
    <cdr:from>
      <cdr:x>0.85305</cdr:x>
      <cdr:y>0.44542</cdr:y>
    </cdr:from>
    <cdr:to>
      <cdr:x>0.95892</cdr:x>
      <cdr:y>0.52494</cdr:y>
    </cdr:to>
    <cdr:sp macro="" textlink="">
      <cdr:nvSpPr>
        <cdr:cNvPr id="3" name="TextBox 14"/>
        <cdr:cNvSpPr txBox="1"/>
      </cdr:nvSpPr>
      <cdr:spPr>
        <a:xfrm xmlns:a="http://schemas.openxmlformats.org/drawingml/2006/main">
          <a:off x="5221218" y="1379185"/>
          <a:ext cx="648004" cy="246221"/>
        </a:xfrm>
        <a:prstGeom xmlns:a="http://schemas.openxmlformats.org/drawingml/2006/main" prst="rect">
          <a:avLst/>
        </a:prstGeom>
        <a:solidFill xmlns:a="http://schemas.openxmlformats.org/drawingml/2006/main">
          <a:sysClr val="window" lastClr="FFFFFF"/>
        </a:solidFill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lvl1pPr marL="0" indent="0">
            <a:defRPr sz="1100">
              <a:latin typeface="Calibri"/>
            </a:defRPr>
          </a:lvl1pPr>
          <a:lvl2pPr marL="457200" indent="0">
            <a:defRPr sz="1100">
              <a:latin typeface="Calibri"/>
            </a:defRPr>
          </a:lvl2pPr>
          <a:lvl3pPr marL="914400" indent="0">
            <a:defRPr sz="1100">
              <a:latin typeface="Calibri"/>
            </a:defRPr>
          </a:lvl3pPr>
          <a:lvl4pPr marL="1371600" indent="0">
            <a:defRPr sz="1100">
              <a:latin typeface="Calibri"/>
            </a:defRPr>
          </a:lvl4pPr>
          <a:lvl5pPr marL="1828800" indent="0">
            <a:defRPr sz="1100">
              <a:latin typeface="Calibri"/>
            </a:defRPr>
          </a:lvl5pPr>
          <a:lvl6pPr marL="2286000" indent="0">
            <a:defRPr sz="1100">
              <a:latin typeface="Calibri"/>
            </a:defRPr>
          </a:lvl6pPr>
          <a:lvl7pPr marL="2743200" indent="0">
            <a:defRPr sz="1100">
              <a:latin typeface="Calibri"/>
            </a:defRPr>
          </a:lvl7pPr>
          <a:lvl8pPr marL="3200400" indent="0">
            <a:defRPr sz="1100">
              <a:latin typeface="Calibri"/>
            </a:defRPr>
          </a:lvl8pPr>
          <a:lvl9pPr marL="3657600" indent="0">
            <a:defRPr sz="1100">
              <a:latin typeface="Calibri"/>
            </a:defRPr>
          </a:lvl9pPr>
        </a:lstStyle>
        <a:p xmlns:a="http://schemas.openxmlformats.org/drawingml/2006/main">
          <a:r>
            <a:rPr lang="en-US" sz="1000" dirty="0" smtClean="0">
              <a:latin typeface="Arial Narrow" pitchFamily="34" charset="0"/>
            </a:rPr>
            <a:t>export</a:t>
          </a:r>
          <a:endParaRPr lang="en-US" sz="1000" dirty="0">
            <a:latin typeface="Arial Narrow" pitchFamily="34" charset="0"/>
          </a:endParaRPr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6196013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38422" tIns="69211" rIns="138422" bIns="69211" numCol="1" anchor="t" anchorCtr="0" compatLnSpc="1">
            <a:prstTxWarp prst="textNoShape">
              <a:avLst/>
            </a:prstTxWarp>
          </a:bodyPr>
          <a:lstStyle>
            <a:lvl1pPr>
              <a:defRPr sz="18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120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8101013" y="0"/>
            <a:ext cx="6196012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38422" tIns="69211" rIns="138422" bIns="69211" numCol="1" anchor="t" anchorCtr="0" compatLnSpc="1">
            <a:prstTxWarp prst="textNoShape">
              <a:avLst/>
            </a:prstTxWarp>
          </a:bodyPr>
          <a:lstStyle>
            <a:lvl1pPr algn="r">
              <a:defRPr sz="18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120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31338"/>
            <a:ext cx="6196013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38422" tIns="69211" rIns="138422" bIns="69211" numCol="1" anchor="b" anchorCtr="0" compatLnSpc="1">
            <a:prstTxWarp prst="textNoShape">
              <a:avLst/>
            </a:prstTxWarp>
          </a:bodyPr>
          <a:lstStyle>
            <a:lvl1pPr>
              <a:defRPr sz="18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120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8101013" y="9431338"/>
            <a:ext cx="6196012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38422" tIns="69211" rIns="138422" bIns="69211" numCol="1" anchor="b" anchorCtr="0" compatLnSpc="1">
            <a:prstTxWarp prst="textNoShape">
              <a:avLst/>
            </a:prstTxWarp>
          </a:bodyPr>
          <a:lstStyle>
            <a:lvl1pPr algn="r">
              <a:defRPr/>
            </a:lvl1pPr>
          </a:lstStyle>
          <a:p>
            <a:pPr>
              <a:defRPr/>
            </a:pPr>
            <a:fld id="{48E9A703-0230-4711-B5FE-0F20C69BACF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53241007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6196013" cy="496888"/>
          </a:xfrm>
          <a:prstGeom prst="rect">
            <a:avLst/>
          </a:prstGeom>
        </p:spPr>
        <p:txBody>
          <a:bodyPr vert="horz" lIns="138422" tIns="69211" rIns="138422" bIns="69211" rtlCol="0"/>
          <a:lstStyle>
            <a:lvl1pPr algn="l">
              <a:defRPr sz="18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8097838" y="0"/>
            <a:ext cx="6196012" cy="496888"/>
          </a:xfrm>
          <a:prstGeom prst="rect">
            <a:avLst/>
          </a:prstGeom>
        </p:spPr>
        <p:txBody>
          <a:bodyPr vert="horz" lIns="138422" tIns="69211" rIns="138422" bIns="69211" rtlCol="0"/>
          <a:lstStyle>
            <a:lvl1pPr algn="r">
              <a:defRPr sz="1800"/>
            </a:lvl1pPr>
          </a:lstStyle>
          <a:p>
            <a:pPr>
              <a:defRPr/>
            </a:pPr>
            <a:fld id="{DFAC1A6B-8EC5-4D74-8A9C-F438CDC15072}" type="datetimeFigureOut">
              <a:rPr lang="en-US"/>
              <a:pPr>
                <a:defRPr/>
              </a:pPr>
              <a:t>10/21/2015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667250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138422" tIns="69211" rIns="138422" bIns="69211" rtlCol="0" anchor="ctr"/>
          <a:lstStyle/>
          <a:p>
            <a:pPr lvl="0"/>
            <a:endParaRPr lang="en-US" noProof="0" dirty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1430338" y="4716463"/>
            <a:ext cx="11436350" cy="4467225"/>
          </a:xfrm>
          <a:prstGeom prst="rect">
            <a:avLst/>
          </a:prstGeom>
        </p:spPr>
        <p:txBody>
          <a:bodyPr vert="horz" lIns="138422" tIns="69211" rIns="138422" bIns="69211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9750"/>
            <a:ext cx="6196013" cy="496888"/>
          </a:xfrm>
          <a:prstGeom prst="rect">
            <a:avLst/>
          </a:prstGeom>
        </p:spPr>
        <p:txBody>
          <a:bodyPr vert="horz" lIns="138422" tIns="69211" rIns="138422" bIns="69211" rtlCol="0" anchor="b"/>
          <a:lstStyle>
            <a:lvl1pPr algn="l">
              <a:defRPr sz="18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8097838" y="9429750"/>
            <a:ext cx="6196012" cy="496888"/>
          </a:xfrm>
          <a:prstGeom prst="rect">
            <a:avLst/>
          </a:prstGeom>
        </p:spPr>
        <p:txBody>
          <a:bodyPr vert="horz" lIns="138422" tIns="69211" rIns="138422" bIns="69211" rtlCol="0" anchor="b"/>
          <a:lstStyle>
            <a:lvl1pPr algn="r">
              <a:defRPr sz="1800"/>
            </a:lvl1pPr>
          </a:lstStyle>
          <a:p>
            <a:pPr>
              <a:defRPr/>
            </a:pPr>
            <a:fld id="{1824069F-116B-43D9-A488-3E20CBF3B84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11580287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4579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sr-Latn-CS" dirty="0" smtClean="0"/>
          </a:p>
        </p:txBody>
      </p:sp>
    </p:spTree>
    <p:extLst>
      <p:ext uri="{BB962C8B-B14F-4D97-AF65-F5344CB8AC3E}">
        <p14:creationId xmlns:p14="http://schemas.microsoft.com/office/powerpoint/2010/main" xmlns="" val="197515465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19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algn="just"/>
            <a:r>
              <a:rPr lang="ru-RU" dirty="0" smtClean="0"/>
              <a:t>У погледу географске дистрибуције робне размјене Републике Српске у периоду јануар-август 2015</a:t>
            </a:r>
            <a:r>
              <a:rPr lang="sr-Cyrl-CS" dirty="0" smtClean="0"/>
              <a:t>. </a:t>
            </a:r>
            <a:r>
              <a:rPr lang="ru-RU" dirty="0" smtClean="0"/>
              <a:t>године у извозу највише учествује Италија са 18,7%, затим Србија са </a:t>
            </a:r>
            <a:r>
              <a:rPr lang="sr-Cyrl-BA" dirty="0" smtClean="0"/>
              <a:t>13</a:t>
            </a:r>
            <a:r>
              <a:rPr lang="ru-RU" dirty="0" smtClean="0"/>
              <a:t>,3% и Њемачка са 10,4%. </a:t>
            </a:r>
            <a:r>
              <a:rPr lang="sr-Cyrl-CS" dirty="0" smtClean="0"/>
              <a:t>У</a:t>
            </a:r>
            <a:r>
              <a:rPr lang="ru-RU" dirty="0" smtClean="0"/>
              <a:t> истом периоду у структури увоза највише учествује Србија са 17,3%, </a:t>
            </a:r>
            <a:r>
              <a:rPr lang="sr-Cyrl-BA" dirty="0" smtClean="0"/>
              <a:t>Русија </a:t>
            </a:r>
            <a:r>
              <a:rPr lang="ru-RU" dirty="0" smtClean="0"/>
              <a:t>са 16,9% и Италија са 12,2%.</a:t>
            </a:r>
            <a:endParaRPr lang="en-US" dirty="0" smtClean="0"/>
          </a:p>
          <a:p>
            <a:endParaRPr lang="en-US" dirty="0" smtClean="0"/>
          </a:p>
          <a:p>
            <a:pPr algn="just"/>
            <a:r>
              <a:rPr lang="ru-RU" dirty="0" smtClean="0"/>
              <a:t>Посматрајући земље са највећим учешћем у обиму робне размјене са Републиком Српском,</a:t>
            </a:r>
            <a:r>
              <a:rPr lang="ru-RU" baseline="0" dirty="0" smtClean="0"/>
              <a:t> </a:t>
            </a:r>
            <a:r>
              <a:rPr lang="ru-RU" dirty="0" smtClean="0"/>
              <a:t>највећа покривеност увоза извозом у периоду јануар-август</a:t>
            </a:r>
            <a:r>
              <a:rPr lang="ru-RU" baseline="0" dirty="0" smtClean="0"/>
              <a:t> </a:t>
            </a:r>
            <a:r>
              <a:rPr lang="ru-RU" dirty="0" smtClean="0"/>
              <a:t>2015</a:t>
            </a:r>
            <a:r>
              <a:rPr lang="sr-Cyrl-CS" dirty="0" smtClean="0"/>
              <a:t>. </a:t>
            </a:r>
            <a:r>
              <a:rPr lang="ru-RU" dirty="0" smtClean="0"/>
              <a:t>године остварена је са Црном Гором и износи 504</a:t>
            </a:r>
            <a:r>
              <a:rPr lang="en-US" dirty="0" smtClean="0"/>
              <a:t>,</a:t>
            </a:r>
            <a:r>
              <a:rPr lang="sr-Cyrl-BA" dirty="0" smtClean="0"/>
              <a:t>3</a:t>
            </a:r>
            <a:r>
              <a:rPr lang="ru-RU" dirty="0" smtClean="0"/>
              <a:t>%, док је најмања покривеност остварена са </a:t>
            </a:r>
            <a:r>
              <a:rPr lang="sr-Cyrl-BA" dirty="0" smtClean="0"/>
              <a:t>Кином 2</a:t>
            </a:r>
            <a:r>
              <a:rPr lang="ru-RU" dirty="0" smtClean="0"/>
              <a:t>,9%.</a:t>
            </a:r>
            <a:endParaRPr lang="en-US" dirty="0" smtClean="0"/>
          </a:p>
          <a:p>
            <a:pPr algn="just"/>
            <a:r>
              <a:rPr lang="ru-RU" dirty="0" smtClean="0"/>
              <a:t>        </a:t>
            </a:r>
            <a:endParaRPr lang="en-US" dirty="0" smtClean="0"/>
          </a:p>
          <a:p>
            <a:pPr algn="just"/>
            <a:r>
              <a:rPr lang="ru-RU" dirty="0" smtClean="0"/>
              <a:t>У  периоду јануар-август</a:t>
            </a:r>
            <a:r>
              <a:rPr lang="ru-RU" baseline="0" dirty="0" smtClean="0"/>
              <a:t> </a:t>
            </a:r>
            <a:r>
              <a:rPr lang="ru-RU" dirty="0" smtClean="0"/>
              <a:t>2015</a:t>
            </a:r>
            <a:r>
              <a:rPr lang="sr-Cyrl-CS" dirty="0" smtClean="0"/>
              <a:t>. </a:t>
            </a:r>
            <a:r>
              <a:rPr lang="ru-RU" dirty="0" smtClean="0"/>
              <a:t>године, према економским групацијама земаља, највише се извозило у земље Европске уније (28</a:t>
            </a:r>
            <a:r>
              <a:rPr lang="ru-RU" baseline="0" dirty="0" smtClean="0"/>
              <a:t> чланица)</a:t>
            </a:r>
            <a:r>
              <a:rPr lang="ru-RU" dirty="0" smtClean="0"/>
              <a:t> милијарду и 218 </a:t>
            </a:r>
            <a:r>
              <a:rPr lang="sr-Cyrl-CS" dirty="0" smtClean="0"/>
              <a:t>милиона</a:t>
            </a:r>
            <a:r>
              <a:rPr lang="ru-RU" dirty="0" smtClean="0"/>
              <a:t> КМ, док се највише увозило, такође, из земаља Европске уније (28</a:t>
            </a:r>
            <a:r>
              <a:rPr lang="ru-RU" baseline="0" dirty="0" smtClean="0"/>
              <a:t> чланица)</a:t>
            </a:r>
            <a:r>
              <a:rPr lang="ru-RU" dirty="0" smtClean="0"/>
              <a:t> милијарду и 213</a:t>
            </a:r>
            <a:r>
              <a:rPr lang="sr-Cyrl-BA" dirty="0" smtClean="0"/>
              <a:t> </a:t>
            </a:r>
            <a:r>
              <a:rPr lang="sr-Cyrl-CS" dirty="0" smtClean="0"/>
              <a:t>милиона</a:t>
            </a:r>
            <a:r>
              <a:rPr lang="ru-RU" dirty="0" smtClean="0"/>
              <a:t> КМ.</a:t>
            </a:r>
            <a:endParaRPr lang="en-US" dirty="0" smtClean="0"/>
          </a:p>
        </p:txBody>
      </p:sp>
      <p:sp>
        <p:nvSpPr>
          <p:cNvPr id="819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AB5C0FB3-89A4-44A6-AD8F-869DEF52ABCA}" type="slidenum">
              <a:rPr lang="en-US" smtClean="0"/>
              <a:pPr/>
              <a:t>10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xmlns="" val="75335747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505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sr-Latn-CS" dirty="0" smtClean="0"/>
          </a:p>
        </p:txBody>
      </p:sp>
      <p:sp>
        <p:nvSpPr>
          <p:cNvPr id="4506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291D39E6-68D7-47DB-A353-AEFD6BF01170}" type="slidenum">
              <a:rPr lang="en-US" smtClean="0"/>
              <a:pPr/>
              <a:t>11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xmlns="" val="26504484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174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algn="just"/>
            <a:r>
              <a:rPr lang="sr-Cyrl-BA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</a:t>
            </a:r>
            <a:r>
              <a:rPr lang="sr-Cyrl-C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росјечна мјесечна нето плата</a:t>
            </a:r>
            <a:r>
              <a:rPr lang="sr-Cyrl-C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sr-Cyrl-C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запослених у Републици Српској,</a:t>
            </a:r>
            <a:r>
              <a:rPr lang="sr-Cyrl-C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sr-Cyrl-C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исплаћена у августу 2015. године износи</a:t>
            </a:r>
            <a:r>
              <a:rPr lang="sr-Cyrl-C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sr-Cyrl-C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834 КМ</a:t>
            </a:r>
            <a:r>
              <a:rPr lang="hr-H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а п</a:t>
            </a:r>
            <a:r>
              <a:rPr lang="sr-Cyrl-C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росјечна мјесечна бруто плата 1 345 КМ. 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algn="just"/>
            <a:r>
              <a:rPr lang="sr-Cyrl-C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algn="just"/>
            <a:r>
              <a:rPr lang="sr-Latn-C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У </a:t>
            </a:r>
            <a:r>
              <a:rPr lang="sr-Cyrl-C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односу на август 2014. </a:t>
            </a:r>
            <a:r>
              <a:rPr lang="sr-Cyrl-BA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г</a:t>
            </a:r>
            <a:r>
              <a:rPr lang="sr-Cyrl-C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одине</a:t>
            </a:r>
            <a:r>
              <a:rPr lang="sr-Latn-BA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sr-Cyrl-C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просјечна нето плата исплаћена у августу 2015. реално је већа за 2,7%, док је у односу на јул 2015. године реално остала на истом нивоу.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3174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EF4F3C36-7EB8-4F0F-AAA7-50A07D0DC948}" type="slidenum">
              <a:rPr lang="en-US" smtClean="0"/>
              <a:pPr/>
              <a:t>2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xmlns="" val="408216818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277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algn="just"/>
            <a:r>
              <a:rPr lang="sr-Cyrl-BA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Посматрано по </a:t>
            </a:r>
            <a:r>
              <a:rPr lang="sr-Cyrl-C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подручјима, у августу 2015. године, највиша просјечна нето плата исплаћена је у подручју </a:t>
            </a:r>
            <a:r>
              <a:rPr lang="sr-Cyrl-CS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Финансијске дјелатности и дјелатности осигурања </a:t>
            </a:r>
            <a:r>
              <a:rPr lang="sr-Cyrl-C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и износи 1 258 КМ</a:t>
            </a:r>
            <a:r>
              <a:rPr lang="sr-Latn-C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Са друге стране,</a:t>
            </a:r>
            <a:r>
              <a:rPr lang="sr-Cyrl-C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најнижа просјечна </a:t>
            </a:r>
            <a:r>
              <a:rPr lang="sr-Cyrl-BA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нето </a:t>
            </a:r>
            <a:r>
              <a:rPr lang="sr-Cyrl-C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плата у августу 2015. исплаћена је у подручју</a:t>
            </a:r>
            <a:r>
              <a:rPr lang="sr-Cyrl-CS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sr-Cyrl-BA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Административне и помоћне услужне дјелатности</a:t>
            </a:r>
            <a:r>
              <a:rPr lang="sr-Cyrl-BA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513 КМ.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algn="just"/>
            <a:r>
              <a:rPr lang="sr-Latn-C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algn="just"/>
            <a:r>
              <a:rPr lang="sr-Cyrl-C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У августу 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2015. године, у односу на јул 2015, највећи номинални </a:t>
            </a:r>
            <a:r>
              <a:rPr lang="sr-Latn-C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р</a:t>
            </a:r>
            <a:r>
              <a:rPr lang="sr-Cyrl-BA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аст нето плате забиљежен је у подручјима </a:t>
            </a:r>
            <a:r>
              <a:rPr lang="sr-Cyrl-BA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Информације и комуникације </a:t>
            </a:r>
            <a:r>
              <a:rPr lang="sr-Cyrl-BA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3,9%, </a:t>
            </a:r>
            <a:r>
              <a:rPr lang="sr-Cyrl-BA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Снабдијевање водом; канализација, управљање отпадом и санација (ремедијација) животне средине</a:t>
            </a:r>
            <a:r>
              <a:rPr lang="sr-Cyrl-BA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1,0%</a:t>
            </a:r>
            <a:r>
              <a:rPr lang="sr-Cyrl-BA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sr-Cyrl-BA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и </a:t>
            </a:r>
            <a:r>
              <a:rPr lang="sr-Cyrl-BA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Остале услужне дјелатности</a:t>
            </a:r>
            <a:r>
              <a:rPr lang="sr-Cyrl-BA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0,6%.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algn="just"/>
            <a:r>
              <a:rPr lang="sr-Cyrl-BA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algn="just"/>
            <a:r>
              <a:rPr lang="sr-Cyrl-BA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Смањење плате, у н</a:t>
            </a:r>
            <a:r>
              <a:rPr lang="sr-Cyrl-C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оминалном износу, забиљежено је у подручјима</a:t>
            </a:r>
            <a:r>
              <a:rPr lang="sr-Cyrl-CS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sr-Cyrl-BA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Пословање некретнинама </a:t>
            </a:r>
            <a:r>
              <a:rPr lang="sr-Cyrl-BA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4,2%, </a:t>
            </a:r>
            <a:r>
              <a:rPr lang="sr-Cyrl-BA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Вађење руда и камена </a:t>
            </a:r>
            <a:r>
              <a:rPr lang="sr-Cyrl-BA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2,8% и </a:t>
            </a:r>
            <a:r>
              <a:rPr lang="sr-Cyrl-BA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Умјетност, забава и рекреација </a:t>
            </a:r>
            <a:r>
              <a:rPr lang="sr-Cyrl-BA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1,9%. 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algn="just"/>
            <a:endParaRPr lang="en-US" sz="1200" i="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277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6A42AF50-1051-4240-8140-56599BFBC63E}" type="slidenum">
              <a:rPr lang="en-US" smtClean="0"/>
              <a:pPr/>
              <a:t>3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xmlns="" val="298075359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481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algn="just"/>
            <a:r>
              <a:rPr lang="sr-Cyrl-BA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Цијене производа и услуга које се користе за личну потрошњу у Републици Српској, мјерене индексом потрошачких цијена, у </a:t>
            </a:r>
            <a:r>
              <a:rPr lang="sr-Cyrl-C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август</a:t>
            </a:r>
            <a:r>
              <a:rPr lang="sr-Cyrl-BA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у 2015. године у односу на претходни мјесец, у просјеку су остале на истом нивоу, док су на годишњем нивоу ниже за 1,6%.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algn="just"/>
            <a:endParaRPr lang="sr-Cyrl-BA" dirty="0" smtClean="0"/>
          </a:p>
          <a:p>
            <a:endParaRPr lang="sr-Cyrl-BA" dirty="0" smtClean="0"/>
          </a:p>
        </p:txBody>
      </p:sp>
      <p:sp>
        <p:nvSpPr>
          <p:cNvPr id="3482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C5DFFE43-E8A3-4D69-853A-9FC219EC3023}" type="slidenum">
              <a:rPr lang="en-US" smtClean="0"/>
              <a:pPr/>
              <a:t>4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xmlns="" val="108852537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584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algn="just"/>
            <a:r>
              <a:rPr lang="sr-Cyrl-BA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Од 12 главних одјељака производа и услуга, више цијене забиљежене су у два, ниже цијене у пет, док су у пет одјељака цијене, у просјеку, остале непромијењене.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algn="just"/>
            <a:r>
              <a:rPr lang="sr-Cyrl-BA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Највећи раст забиљежен је у одјељку</a:t>
            </a:r>
            <a:r>
              <a:rPr lang="sr-Cyrl-BA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Храна и безалкохолна пића </a:t>
            </a:r>
            <a:r>
              <a:rPr lang="sr-Cyrl-BA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(0,4%) усљед виших цијена у групи уља и масноће (3,3%)</a:t>
            </a:r>
            <a:r>
              <a:rPr lang="sr-Latn-BA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</a:t>
            </a:r>
            <a:r>
              <a:rPr lang="sr-Cyrl-BA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у групи шећер, џем</a:t>
            </a:r>
            <a:r>
              <a:rPr lang="sr-Latn-BA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</a:t>
            </a:r>
            <a:r>
              <a:rPr lang="sr-Cyrl-BA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мед и други производи (1,2%) и у групи безалкохолна пића (1,1%). Више цијене забиљежене су и у одјељку </a:t>
            </a:r>
            <a:r>
              <a:rPr lang="sr-Cyrl-BA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Становање </a:t>
            </a:r>
            <a:r>
              <a:rPr lang="sr-Cyrl-BA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(0,2%)</a:t>
            </a:r>
            <a:r>
              <a:rPr lang="sr-Cyrl-BA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sr-Cyrl-BA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усљед виших цијена у групи снабдјевање водом и друге комуналне услуге (2,8%).  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algn="just"/>
            <a:r>
              <a:rPr lang="sr-Cyrl-BA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algn="just"/>
            <a:r>
              <a:rPr lang="sr-Cyrl-BA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У одјељцима</a:t>
            </a:r>
            <a:r>
              <a:rPr lang="sr-Cyrl-BA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Намјештај и покућство,</a:t>
            </a:r>
            <a:r>
              <a:rPr lang="sr-Cyrl-BA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sr-Cyrl-BA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Здравство,</a:t>
            </a:r>
            <a:r>
              <a:rPr lang="sr-Cyrl-BA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sr-Cyrl-BA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Комуникације, Рекреација и култура </a:t>
            </a:r>
            <a:r>
              <a:rPr lang="sr-Cyrl-BA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и</a:t>
            </a:r>
            <a:r>
              <a:rPr lang="sr-Cyrl-BA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Образовање </a:t>
            </a:r>
            <a:r>
              <a:rPr lang="sr-Cyrl-BA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цијене су, у просјеку, остале непромијењене.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algn="just"/>
            <a:r>
              <a:rPr lang="sr-Cyrl-BA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Најниже цијене у </a:t>
            </a:r>
            <a:r>
              <a:rPr lang="sr-Cyrl-C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август</a:t>
            </a:r>
            <a:r>
              <a:rPr lang="sr-Cyrl-BA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у забиљежене су у одјељку</a:t>
            </a:r>
            <a:r>
              <a:rPr lang="sr-Cyrl-BA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Превоз</a:t>
            </a:r>
            <a:r>
              <a:rPr lang="sr-Cyrl-BA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(0,6%) усљед нижих цијена у групи горива и мазива (1,2%), затим у одјељку</a:t>
            </a:r>
            <a:r>
              <a:rPr lang="sr-Cyrl-BA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Одјећа и обућа </a:t>
            </a:r>
            <a:r>
              <a:rPr lang="sr-Cyrl-BA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(0,5%) усљед наставка периода сезонских снижења, те у одјељку </a:t>
            </a:r>
            <a:r>
              <a:rPr lang="sr-Cyrl-BA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Остала добра и услуге</a:t>
            </a:r>
            <a:r>
              <a:rPr lang="sr-Cyrl-BA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(0,2%) због нижих (акцијских) цијена у групи производи за личну хигијену (0,3%).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algn="just"/>
            <a:endParaRPr lang="en-US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584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10A83F56-B6D4-4514-9CB2-46B1127FCB69}" type="slidenum">
              <a:rPr lang="en-US" smtClean="0"/>
              <a:pPr/>
              <a:t>5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xmlns="" val="117702061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789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algn="just"/>
            <a:r>
              <a:rPr lang="sr-Cyrl-C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Календарски прилагођена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индустријска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производња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у </a:t>
            </a:r>
            <a:r>
              <a:rPr lang="sr-Cyrl-C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августу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201</a:t>
            </a:r>
            <a:r>
              <a:rPr lang="sr-Cyrl-C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5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sr-Cyrl-BA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г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одине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у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поређењу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sr-Cyrl-BA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са </a:t>
            </a:r>
            <a:r>
              <a:rPr lang="sr-Cyrl-C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августом 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2014. </a:t>
            </a:r>
            <a:r>
              <a:rPr lang="sr-Cyrl-C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већа је за 11,1%. У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Прерађивачкој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индустрији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sr-Cyrl-BA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остварен је раст</a:t>
            </a:r>
            <a:r>
              <a:rPr lang="sr-Cyrl-C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од</a:t>
            </a:r>
            <a:r>
              <a:rPr lang="sr-Cyrl-BA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14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</a:t>
            </a:r>
            <a:r>
              <a:rPr lang="sr-Cyrl-C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7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%</a:t>
            </a:r>
            <a:r>
              <a:rPr lang="sr-Cyrl-C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sr-Cyrl-BA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у </a:t>
            </a:r>
            <a:r>
              <a:rPr lang="sr-Cyrl-C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подручју </a:t>
            </a:r>
            <a:r>
              <a:rPr lang="en-US" sz="1200" i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Вађењ</a:t>
            </a:r>
            <a:r>
              <a:rPr lang="sr-Cyrl-BA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а</a:t>
            </a:r>
            <a:r>
              <a:rPr lang="en-US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i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руда</a:t>
            </a:r>
            <a:r>
              <a:rPr lang="en-US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и </a:t>
            </a:r>
            <a:r>
              <a:rPr lang="en-US" sz="1200" i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камена</a:t>
            </a:r>
            <a:r>
              <a:rPr lang="en-US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sr-Cyrl-C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раст </a:t>
            </a:r>
            <a:r>
              <a:rPr lang="sr-Cyrl-BA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од </a:t>
            </a:r>
            <a:r>
              <a:rPr lang="sr-Cyrl-C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12,7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%</a:t>
            </a:r>
            <a:r>
              <a:rPr lang="sr-Cyrl-C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и у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Производњи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и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снабдијевању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електричном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енергијом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гасом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паром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и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климатизацији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sr-Cyrl-C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раст од 1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</a:t>
            </a:r>
            <a:r>
              <a:rPr lang="sr-Cyrl-C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7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%</a:t>
            </a:r>
            <a:r>
              <a:rPr lang="sr-Cyrl-C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algn="just"/>
            <a:r>
              <a:rPr lang="sr-Cyrl-C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Посматрано према главним индустријским групама по основу економске намјене производа,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у </a:t>
            </a:r>
            <a:r>
              <a:rPr lang="sr-Cyrl-C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августу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201</a:t>
            </a:r>
            <a:r>
              <a:rPr lang="sr-Cyrl-C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5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sr-Cyrl-BA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г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одине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у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поређењу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sr-Cyrl-BA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са </a:t>
            </a:r>
            <a:r>
              <a:rPr lang="sr-Cyrl-C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августом 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2014.</a:t>
            </a:r>
            <a:r>
              <a:rPr lang="sr-Cyrl-BA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производња </a:t>
            </a:r>
            <a:r>
              <a:rPr lang="sr-Cyrl-C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енергије </a:t>
            </a:r>
            <a:r>
              <a:rPr lang="sr-Cyrl-BA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већа је за</a:t>
            </a:r>
            <a:r>
              <a:rPr lang="sr-Cyrl-C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18,9%, интермедијарних производа за</a:t>
            </a:r>
            <a:r>
              <a:rPr lang="sr-Cyrl-BA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9,9%, </a:t>
            </a:r>
            <a:r>
              <a:rPr lang="sr-Cyrl-C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нетрајних производа за широку потрошњу за 9,1% и капиталних производа за 7,7%, док је </a:t>
            </a:r>
            <a:r>
              <a:rPr lang="sr-Cyrl-BA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производња </a:t>
            </a:r>
            <a:r>
              <a:rPr lang="sr-Cyrl-C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трајних производа за широку потрошњу мања за 12,6%.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algn="just"/>
            <a:r>
              <a:rPr lang="sr-Cyrl-C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algn="just"/>
            <a:r>
              <a:rPr lang="sr-Cyrl-BA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Десезонирана </a:t>
            </a:r>
            <a:r>
              <a:rPr lang="sr-Cyrl-C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производња </a:t>
            </a:r>
            <a:r>
              <a:rPr lang="sr-Cyrl-C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у</a:t>
            </a:r>
            <a:r>
              <a:rPr lang="sr-Cyrl-C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августу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201</a:t>
            </a:r>
            <a:r>
              <a:rPr lang="sr-Cyrl-C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5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године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у </a:t>
            </a:r>
            <a:r>
              <a:rPr lang="sr-Cyrl-C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поређењу са 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јулом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201</a:t>
            </a:r>
            <a:r>
              <a:rPr lang="sr-Cyrl-C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5. </a:t>
            </a:r>
            <a:r>
              <a:rPr lang="sr-Cyrl-BA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г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одине</a:t>
            </a:r>
            <a:r>
              <a:rPr lang="sr-Cyrl-C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</a:t>
            </a:r>
            <a:r>
              <a:rPr lang="sr-Cyrl-BA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већа је за</a:t>
            </a:r>
            <a:r>
              <a:rPr lang="sr-Cyrl-C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2,8%. У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Производњ</a:t>
            </a:r>
            <a:r>
              <a:rPr lang="sr-Cyrl-C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и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и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снабдијевањ</a:t>
            </a:r>
            <a:r>
              <a:rPr lang="sr-Cyrl-C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у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електричном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енергијом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гасом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паром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и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климатизацији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sr-Cyrl-C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остварен је раст </a:t>
            </a:r>
            <a:r>
              <a:rPr lang="sr-Cyrl-BA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од </a:t>
            </a:r>
            <a:r>
              <a:rPr lang="sr-Cyrl-C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</a:t>
            </a:r>
            <a:r>
              <a:rPr lang="sr-Cyrl-C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%</a:t>
            </a:r>
            <a:r>
              <a:rPr lang="sr-Cyrl-C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док је у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Прерађивачкој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индустрији</a:t>
            </a:r>
            <a:r>
              <a:rPr lang="sr-Cyrl-BA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забиљежен</a:t>
            </a:r>
            <a:r>
              <a:rPr lang="sr-Cyrl-C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пад од 0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</a:t>
            </a:r>
            <a:r>
              <a:rPr lang="sr-Cyrl-C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9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%</a:t>
            </a:r>
            <a:r>
              <a:rPr lang="sr-Cyrl-C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и у </a:t>
            </a:r>
            <a:r>
              <a:rPr lang="sr-Cyrl-BA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подручју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Вађењ</a:t>
            </a:r>
            <a:r>
              <a:rPr lang="sr-Cyrl-BA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а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руда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и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камена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sr-Cyrl-BA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пад од </a:t>
            </a:r>
            <a:r>
              <a:rPr lang="sr-Cyrl-C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5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</a:t>
            </a:r>
            <a:r>
              <a:rPr lang="sr-Cyrl-C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9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%</a:t>
            </a:r>
            <a:r>
              <a:rPr lang="sr-Cyrl-C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Посматрано према главним индустријским групама по основу економске намјене производа, у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августу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201</a:t>
            </a:r>
            <a:r>
              <a:rPr lang="sr-Cyrl-C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5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године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у </a:t>
            </a:r>
            <a:r>
              <a:rPr lang="sr-Cyrl-C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поређењу са 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јулом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201</a:t>
            </a:r>
            <a:r>
              <a:rPr lang="sr-Cyrl-C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5. г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одине</a:t>
            </a:r>
            <a:r>
              <a:rPr lang="sr-Cyrl-C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</a:t>
            </a:r>
            <a:r>
              <a:rPr lang="sr-Cyrl-BA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десезонирана </a:t>
            </a:r>
            <a:r>
              <a:rPr lang="sr-Cyrl-C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производња енергије </a:t>
            </a:r>
            <a:r>
              <a:rPr lang="sr-Cyrl-BA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већа је </a:t>
            </a:r>
            <a:r>
              <a:rPr lang="sr-Cyrl-C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за 8,2%, капиталних производа</a:t>
            </a:r>
            <a:r>
              <a:rPr lang="sr-Cyrl-BA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за 7</a:t>
            </a:r>
            <a:r>
              <a:rPr lang="sr-Cyrl-C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,7%, док је </a:t>
            </a:r>
            <a:r>
              <a:rPr lang="sr-Cyrl-BA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производња</a:t>
            </a:r>
            <a:r>
              <a:rPr lang="sr-Cyrl-C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интермедијарних производа мања за 2,0%, нетрајних производа за широку потрошњу за 5,7% и трајних производа за широку потрошњу за 10,4%. 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algn="just"/>
            <a:endParaRPr lang="en-US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789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59870D9A-6979-453F-A562-15938E283DBE}" type="slidenum">
              <a:rPr lang="en-US" smtClean="0"/>
              <a:pPr/>
              <a:t>6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xmlns="" val="27081934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993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algn="just"/>
            <a:r>
              <a:rPr lang="ru-RU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Број запослених у индустрији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у </a:t>
            </a:r>
            <a:r>
              <a:rPr lang="sr-Cyrl-C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августу 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2015. године </a:t>
            </a:r>
            <a:r>
              <a:rPr lang="sr-Cyrl-C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у 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односу на </a:t>
            </a:r>
            <a:r>
              <a:rPr lang="sr-Latn-C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исти мјесец прошле године</a:t>
            </a:r>
            <a:r>
              <a:rPr lang="sr-Cyrl-C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већи</a:t>
            </a:r>
            <a:r>
              <a:rPr lang="sr-Latn-C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је за </a:t>
            </a:r>
            <a:r>
              <a:rPr lang="sr-Cyrl-C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</a:t>
            </a:r>
            <a:r>
              <a:rPr lang="sr-Latn-C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</a:t>
            </a:r>
            <a:r>
              <a:rPr lang="sr-Cyrl-C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8</a:t>
            </a:r>
            <a:r>
              <a:rPr lang="sr-Latn-C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%</a:t>
            </a:r>
            <a:r>
              <a:rPr lang="sr-Cyrl-C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</a:t>
            </a:r>
            <a:r>
              <a:rPr lang="sr-Latn-C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у односу на просјечан мјесечни број запослених у 201</a:t>
            </a:r>
            <a:r>
              <a:rPr lang="sr-Cyrl-C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4</a:t>
            </a:r>
            <a:r>
              <a:rPr lang="sr-Latn-C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sr-Cyrl-C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г</a:t>
            </a:r>
            <a:r>
              <a:rPr lang="sr-Latn-C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одини </a:t>
            </a:r>
            <a:r>
              <a:rPr lang="sr-Cyrl-BA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већи </a:t>
            </a:r>
            <a:r>
              <a:rPr lang="sr-Cyrl-C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за 2,1% и у</a:t>
            </a:r>
            <a:r>
              <a:rPr lang="sr-Latn-C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односу на </a:t>
            </a:r>
            <a:r>
              <a:rPr lang="sr-Cyrl-C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јул 2015.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године већи за </a:t>
            </a:r>
            <a:r>
              <a:rPr lang="sr-Cyrl-C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0,4%. 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Број запослених у индустрији </a:t>
            </a:r>
            <a:r>
              <a:rPr lang="sr-Cyrl-C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у 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периоду јануар - август</a:t>
            </a:r>
            <a:r>
              <a:rPr lang="sr-Cyrl-C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2015. године, у односу на исти период прошле године,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већи је за 1,4%. У истом периоду </a:t>
            </a:r>
            <a:r>
              <a:rPr lang="sr-Cyrl-C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у 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подручју </a:t>
            </a:r>
            <a:r>
              <a:rPr lang="ru-RU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Производња и снабдијевање електричном енергијом, гасом, паром и климатизацији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sr-Cyrl-C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остварен је раст од 4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,3%, у </a:t>
            </a:r>
            <a:r>
              <a:rPr lang="sr-Cyrl-C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подручју </a:t>
            </a:r>
            <a:r>
              <a:rPr lang="sr-Cyrl-CS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Вађење руда и камена 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раст </a:t>
            </a:r>
            <a:r>
              <a:rPr lang="sr-Cyrl-C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од 2,5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% и у подручју </a:t>
            </a:r>
            <a:r>
              <a:rPr lang="ru-RU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Прерађивачка индустрија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sr-Cyrl-C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раст 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од 0,9%. 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algn="just"/>
            <a:endParaRPr lang="en-US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994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AD1531F1-78AB-4797-841C-4D846279D360}" type="slidenum">
              <a:rPr lang="en-US" smtClean="0"/>
              <a:pPr/>
              <a:t>7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xmlns="" val="296396360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14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algn="just" eaLnBrk="1" hangingPunct="1">
              <a:spcBef>
                <a:spcPct val="0"/>
              </a:spcBef>
            </a:pPr>
            <a:r>
              <a:rPr lang="sr-Cyrl-CS" dirty="0" smtClean="0"/>
              <a:t>Према подацима статистике спољне трговине у периоду </a:t>
            </a:r>
            <a:r>
              <a:rPr lang="sr-Cyrl-BA" dirty="0" smtClean="0"/>
              <a:t>јануар-август</a:t>
            </a:r>
            <a:r>
              <a:rPr lang="sr-Cyrl-BA" baseline="0" dirty="0" smtClean="0"/>
              <a:t> </a:t>
            </a:r>
            <a:r>
              <a:rPr lang="ru-RU" dirty="0" smtClean="0"/>
              <a:t>2015</a:t>
            </a:r>
            <a:r>
              <a:rPr lang="sr-Cyrl-CS" dirty="0" smtClean="0"/>
              <a:t>. године </a:t>
            </a:r>
            <a:r>
              <a:rPr lang="ru-RU" b="0" dirty="0" smtClean="0"/>
              <a:t>обим робне размјене </a:t>
            </a:r>
            <a:r>
              <a:rPr lang="ru-RU" dirty="0" smtClean="0"/>
              <a:t>Републике</a:t>
            </a:r>
            <a:r>
              <a:rPr lang="ru-RU" baseline="0" dirty="0" smtClean="0"/>
              <a:t> </a:t>
            </a:r>
            <a:r>
              <a:rPr lang="ru-RU" dirty="0" smtClean="0"/>
              <a:t>Српске са иностранством износио</a:t>
            </a:r>
            <a:r>
              <a:rPr lang="ru-RU" baseline="0" dirty="0" smtClean="0"/>
              <a:t> је око</a:t>
            </a:r>
            <a:r>
              <a:rPr lang="en-US" b="0" dirty="0" smtClean="0"/>
              <a:t> </a:t>
            </a:r>
            <a:r>
              <a:rPr lang="sr-Cyrl-BA" b="0" dirty="0" smtClean="0"/>
              <a:t>4 милијарде и</a:t>
            </a:r>
            <a:r>
              <a:rPr lang="sr-Cyrl-BA" b="0" baseline="0" dirty="0" smtClean="0"/>
              <a:t> 55 </a:t>
            </a:r>
            <a:r>
              <a:rPr lang="sr-Cyrl-CS" b="0" dirty="0" smtClean="0"/>
              <a:t>милиона</a:t>
            </a:r>
            <a:r>
              <a:rPr lang="ru-RU" b="0" dirty="0" smtClean="0"/>
              <a:t> КМ</a:t>
            </a:r>
            <a:r>
              <a:rPr lang="ru-RU" dirty="0" smtClean="0"/>
              <a:t>, од чега се на извоз</a:t>
            </a:r>
            <a:r>
              <a:rPr lang="en-US" baseline="0" dirty="0" smtClean="0"/>
              <a:t> </a:t>
            </a:r>
            <a:r>
              <a:rPr lang="ru-RU" dirty="0" smtClean="0"/>
              <a:t>односи</a:t>
            </a:r>
            <a:r>
              <a:rPr lang="en-US" dirty="0" smtClean="0"/>
              <a:t> </a:t>
            </a:r>
            <a:r>
              <a:rPr lang="sr-Cyrl-BA" dirty="0" smtClean="0"/>
              <a:t>милијарду и 682 милиона </a:t>
            </a:r>
            <a:r>
              <a:rPr lang="ru-RU" dirty="0" smtClean="0"/>
              <a:t>КМ, а на увоз 2 милијарде 868 </a:t>
            </a:r>
            <a:r>
              <a:rPr lang="sr-Cyrl-CS" dirty="0" smtClean="0"/>
              <a:t>милион</a:t>
            </a:r>
            <a:r>
              <a:rPr lang="sr-Latn-BA" dirty="0" smtClean="0"/>
              <a:t>a</a:t>
            </a:r>
            <a:r>
              <a:rPr lang="sr-Cyrl-CS" dirty="0" smtClean="0"/>
              <a:t> </a:t>
            </a:r>
            <a:r>
              <a:rPr lang="ru-RU" dirty="0" smtClean="0"/>
              <a:t>КМ.</a:t>
            </a:r>
            <a:r>
              <a:rPr lang="en-US" dirty="0" smtClean="0"/>
              <a:t> </a:t>
            </a:r>
            <a:r>
              <a:rPr lang="ru-RU" dirty="0" smtClean="0"/>
              <a:t>У оквиру укупно остварене робне размјене Републике Српске са иностранством у периоду јануар-август</a:t>
            </a:r>
            <a:r>
              <a:rPr lang="sr-Cyrl-BA" baseline="0" dirty="0" smtClean="0"/>
              <a:t> </a:t>
            </a:r>
            <a:r>
              <a:rPr lang="ru-RU" dirty="0" smtClean="0"/>
              <a:t>2015</a:t>
            </a:r>
            <a:r>
              <a:rPr lang="sr-Cyrl-CS" dirty="0" smtClean="0"/>
              <a:t>. </a:t>
            </a:r>
            <a:r>
              <a:rPr lang="ru-RU" dirty="0" smtClean="0"/>
              <a:t>године, проценат покривеност увоза извозом био је 58,7%. </a:t>
            </a:r>
            <a:endParaRPr lang="en-US" dirty="0" smtClean="0"/>
          </a:p>
        </p:txBody>
      </p:sp>
      <p:sp>
        <p:nvSpPr>
          <p:cNvPr id="614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2E5FE853-CF14-46C9-AEB5-AD5291B5865F}" type="slidenum">
              <a:rPr lang="en-US" smtClean="0"/>
              <a:pPr/>
              <a:t>8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xmlns="" val="151236408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17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algn="just" eaLnBrk="1" hangingPunct="1">
              <a:spcBef>
                <a:spcPct val="0"/>
              </a:spcBef>
            </a:pPr>
            <a:r>
              <a:rPr lang="ru-RU" dirty="0" smtClean="0"/>
              <a:t>Посматрајући по мјесецима, извоз у </a:t>
            </a:r>
            <a:r>
              <a:rPr lang="sr-Cyrl-BA" dirty="0" smtClean="0"/>
              <a:t>августу </a:t>
            </a:r>
            <a:r>
              <a:rPr lang="ru-RU" dirty="0" smtClean="0"/>
              <a:t>2015. године у односу на </a:t>
            </a:r>
            <a:r>
              <a:rPr lang="sr-Cyrl-BA" dirty="0" smtClean="0"/>
              <a:t>јул </a:t>
            </a:r>
            <a:r>
              <a:rPr lang="ru-RU" dirty="0" smtClean="0"/>
              <a:t>2015. године смањен је за 17,1%, док је у односу на </a:t>
            </a:r>
            <a:r>
              <a:rPr lang="sr-Cyrl-BA" dirty="0" smtClean="0"/>
              <a:t>август </a:t>
            </a:r>
            <a:r>
              <a:rPr lang="ru-RU" dirty="0" smtClean="0"/>
              <a:t>2014. године повећан за 2,7%. Увоз је у </a:t>
            </a:r>
            <a:r>
              <a:rPr lang="sr-Cyrl-BA" dirty="0" smtClean="0"/>
              <a:t>августу </a:t>
            </a:r>
            <a:r>
              <a:rPr lang="ru-RU" dirty="0" smtClean="0"/>
              <a:t>2015. године у односу на </a:t>
            </a:r>
            <a:r>
              <a:rPr lang="sr-Cyrl-BA" dirty="0" smtClean="0"/>
              <a:t>јул</a:t>
            </a:r>
            <a:r>
              <a:rPr lang="sr-Cyrl-BA" baseline="0" dirty="0" smtClean="0"/>
              <a:t> </a:t>
            </a:r>
            <a:r>
              <a:rPr lang="sr-Cyrl-BA" dirty="0" smtClean="0"/>
              <a:t> </a:t>
            </a:r>
            <a:r>
              <a:rPr lang="ru-RU" dirty="0" smtClean="0"/>
              <a:t>2015. године смањен</a:t>
            </a:r>
            <a:r>
              <a:rPr lang="ru-RU" baseline="0" dirty="0" smtClean="0"/>
              <a:t> </a:t>
            </a:r>
            <a:r>
              <a:rPr lang="ru-RU" dirty="0" smtClean="0"/>
              <a:t>за 24</a:t>
            </a:r>
            <a:r>
              <a:rPr lang="sr-Cyrl-BA" dirty="0" smtClean="0"/>
              <a:t>,2</a:t>
            </a:r>
            <a:r>
              <a:rPr lang="ru-RU" dirty="0" smtClean="0"/>
              <a:t>%, а у односу на </a:t>
            </a:r>
            <a:r>
              <a:rPr lang="sr-Cyrl-BA" dirty="0" smtClean="0"/>
              <a:t>август </a:t>
            </a:r>
            <a:r>
              <a:rPr lang="ru-RU" dirty="0" smtClean="0"/>
              <a:t>2014. године смањен је за 24,8%.</a:t>
            </a:r>
            <a:endParaRPr lang="en-US" dirty="0" smtClean="0"/>
          </a:p>
          <a:p>
            <a:pPr algn="just" eaLnBrk="1" hangingPunct="1">
              <a:spcBef>
                <a:spcPct val="0"/>
              </a:spcBef>
            </a:pPr>
            <a:endParaRPr lang="en-US" dirty="0" smtClean="0"/>
          </a:p>
          <a:p>
            <a:pPr algn="just" eaLnBrk="1" hangingPunct="1">
              <a:spcBef>
                <a:spcPct val="0"/>
              </a:spcBef>
            </a:pPr>
            <a:r>
              <a:rPr lang="ru-RU" dirty="0" smtClean="0"/>
              <a:t>Посматрано по групама производа, у периоду</a:t>
            </a:r>
            <a:r>
              <a:rPr lang="ru-RU" baseline="0" dirty="0" smtClean="0"/>
              <a:t> јануар-август </a:t>
            </a:r>
            <a:r>
              <a:rPr lang="ru-RU" dirty="0" smtClean="0"/>
              <a:t>2015. године </a:t>
            </a:r>
            <a:r>
              <a:rPr lang="sr-Cyrl-BA" dirty="0" smtClean="0"/>
              <a:t>у структури извоза </a:t>
            </a:r>
            <a:r>
              <a:rPr lang="ru-RU" dirty="0" smtClean="0"/>
              <a:t>највише учествују обрађено дрво 6,4%, </a:t>
            </a:r>
            <a:r>
              <a:rPr lang="sr-Cyrl-BA" dirty="0" smtClean="0"/>
              <a:t>затим </a:t>
            </a:r>
            <a:r>
              <a:rPr lang="sr-Cyrl-BA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вјештачки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корунд, алуминијум оксид и алуминијум хидроксид 6</a:t>
            </a:r>
            <a:r>
              <a:rPr lang="sr-Cyrl-BA" dirty="0" smtClean="0"/>
              <a:t>,3% и дијелови обуће</a:t>
            </a:r>
            <a:r>
              <a:rPr lang="sr-Cyrl-BA" baseline="0" dirty="0" smtClean="0"/>
              <a:t> </a:t>
            </a:r>
            <a:r>
              <a:rPr lang="sr-Cyrl-BA" dirty="0" smtClean="0"/>
              <a:t>4,5%.</a:t>
            </a:r>
            <a:r>
              <a:rPr lang="ru-RU" dirty="0" smtClean="0"/>
              <a:t> У структури увоза, највише учествује </a:t>
            </a:r>
            <a:r>
              <a:rPr lang="sr-Cyrl-BA" dirty="0" smtClean="0"/>
              <a:t>н</a:t>
            </a:r>
            <a:r>
              <a:rPr lang="ru-RU" dirty="0" smtClean="0"/>
              <a:t>афт</a:t>
            </a:r>
            <a:r>
              <a:rPr lang="sr-Cyrl-BA" dirty="0" smtClean="0"/>
              <a:t>а и </a:t>
            </a:r>
            <a:r>
              <a:rPr lang="ru-RU" dirty="0" smtClean="0"/>
              <a:t>уља добијена од битуменозних минерала</a:t>
            </a:r>
            <a:r>
              <a:rPr lang="sr-Cyrl-BA" dirty="0" smtClean="0"/>
              <a:t> (</a:t>
            </a:r>
            <a:r>
              <a:rPr lang="ru-RU" dirty="0" smtClean="0"/>
              <a:t>сиров</a:t>
            </a:r>
            <a:r>
              <a:rPr lang="sr-Cyrl-BA" dirty="0" smtClean="0"/>
              <a:t>а)</a:t>
            </a:r>
            <a:r>
              <a:rPr lang="sr-Cyrl-BA" baseline="0" dirty="0" smtClean="0"/>
              <a:t> 15</a:t>
            </a:r>
            <a:r>
              <a:rPr lang="sr-Cyrl-BA" dirty="0" smtClean="0"/>
              <a:t>,7%, потом слиједе лијекови 3,7</a:t>
            </a:r>
            <a:r>
              <a:rPr lang="ru-RU" dirty="0" smtClean="0"/>
              <a:t>%</a:t>
            </a:r>
            <a:r>
              <a:rPr lang="en-US" dirty="0" smtClean="0"/>
              <a:t> </a:t>
            </a:r>
            <a:r>
              <a:rPr lang="sr-Cyrl-BA" dirty="0" smtClean="0"/>
              <a:t>и дијелови обуће</a:t>
            </a:r>
            <a:r>
              <a:rPr lang="sr-Cyrl-BA" baseline="0" dirty="0" smtClean="0"/>
              <a:t> </a:t>
            </a:r>
            <a:r>
              <a:rPr lang="sr-Cyrl-BA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2</a:t>
            </a:r>
            <a:r>
              <a:rPr lang="ru-RU" dirty="0" smtClean="0"/>
              <a:t>,1</a:t>
            </a:r>
            <a:r>
              <a:rPr lang="sr-Cyrl-BA" dirty="0" smtClean="0"/>
              <a:t>%</a:t>
            </a:r>
            <a:r>
              <a:rPr lang="en-US" dirty="0" smtClean="0"/>
              <a:t>.</a:t>
            </a:r>
            <a:endParaRPr lang="bs-Latn-BA" dirty="0" smtClean="0"/>
          </a:p>
        </p:txBody>
      </p:sp>
      <p:sp>
        <p:nvSpPr>
          <p:cNvPr id="717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55F85985-CA68-4D1E-831B-1ED84413927D}" type="slidenum">
              <a:rPr lang="en-US" smtClean="0"/>
              <a:pPr/>
              <a:t>9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xmlns="" val="324850155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BF2E47E-6E09-4C5C-885B-C74247B57522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B8298AF-912D-4A91-8360-3ED68D237D0D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DB0B72F-A198-4B1F-A33D-8637774A7931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3BA2F13-36F6-421E-A38E-73043756C790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CE417CE-96E1-493C-AD39-EB0418A9BFD9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1ABB18D-8E6E-4081-9881-E433AE88C514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7CE8949-6482-4DAD-8708-FB30AB45D84D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84A423D-B345-4740-B4BA-A1C7AC96B964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6CCA9DC-0F26-4BE9-B174-3D70FE5048A1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D2B660B-B779-4A24-9029-D00D2E371129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359D7DD-C12A-4EA9-8498-CBCF932BD247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B0D23CD3-DA52-4F4C-938F-96067A123541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9" r:id="rId1"/>
    <p:sldLayoutId id="2147483670" r:id="rId2"/>
    <p:sldLayoutId id="2147483671" r:id="rId3"/>
    <p:sldLayoutId id="2147483672" r:id="rId4"/>
    <p:sldLayoutId id="2147483673" r:id="rId5"/>
    <p:sldLayoutId id="2147483674" r:id="rId6"/>
    <p:sldLayoutId id="2147483675" r:id="rId7"/>
    <p:sldLayoutId id="2147483676" r:id="rId8"/>
    <p:sldLayoutId id="2147483677" r:id="rId9"/>
    <p:sldLayoutId id="2147483678" r:id="rId10"/>
    <p:sldLayoutId id="214748367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NUL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openxmlformats.org/officeDocument/2006/relationships/image" Target="../media/image1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openxmlformats.org/officeDocument/2006/relationships/image" Target="../media/image1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7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chart" Target="../charts/chart1.xml"/><Relationship Id="rId5" Type="http://schemas.openxmlformats.org/officeDocument/2006/relationships/image" Target="../media/image2.png"/><Relationship Id="rId4" Type="http://schemas.openxmlformats.org/officeDocument/2006/relationships/image" Target="../media/image1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openxmlformats.org/officeDocument/2006/relationships/image" Target="../media/image1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openxmlformats.org/officeDocument/2006/relationships/image" Target="../media/image1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openxmlformats.org/officeDocument/2006/relationships/image" Target="../media/image1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jpeg"/><Relationship Id="rId4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NUL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openxmlformats.org/officeDocument/2006/relationships/image" Target="../media/image1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5" Type="http://schemas.openxmlformats.org/officeDocument/2006/relationships/chart" Target="../charts/chart2.xml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7" descr="Grafovi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12192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51" name="Rectangle 29"/>
          <p:cNvSpPr>
            <a:spLocks noChangeArrowheads="1"/>
          </p:cNvSpPr>
          <p:nvPr/>
        </p:nvSpPr>
        <p:spPr bwMode="auto">
          <a:xfrm rot="-5400000">
            <a:off x="-2199481" y="3432453"/>
            <a:ext cx="648176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90000"/>
              </a:lnSpc>
              <a:spcBef>
                <a:spcPct val="50000"/>
              </a:spcBef>
            </a:pPr>
            <a:r>
              <a:rPr lang="en-US" sz="2000" dirty="0" err="1" smtClean="0">
                <a:solidFill>
                  <a:srgbClr val="C8E6E6"/>
                </a:solidFill>
                <a:ea typeface="Tahoma" panose="020B0604030504040204" pitchFamily="34" charset="0"/>
                <a:cs typeface="Tahoma" panose="020B0604030504040204" pitchFamily="34" charset="0"/>
              </a:rPr>
              <a:t>Republika</a:t>
            </a:r>
            <a:r>
              <a:rPr lang="en-US" sz="2000" dirty="0" smtClean="0">
                <a:solidFill>
                  <a:srgbClr val="C8E6E6"/>
                </a:solidFill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000" dirty="0" err="1" smtClean="0">
                <a:solidFill>
                  <a:srgbClr val="C8E6E6"/>
                </a:solidFill>
                <a:ea typeface="Tahoma" panose="020B0604030504040204" pitchFamily="34" charset="0"/>
                <a:cs typeface="Tahoma" panose="020B0604030504040204" pitchFamily="34" charset="0"/>
              </a:rPr>
              <a:t>Srpska</a:t>
            </a:r>
            <a:r>
              <a:rPr lang="en-US" sz="2000" dirty="0" smtClean="0">
                <a:solidFill>
                  <a:srgbClr val="C8E6E6"/>
                </a:solidFill>
                <a:ea typeface="Tahoma" panose="020B0604030504040204" pitchFamily="34" charset="0"/>
                <a:cs typeface="Tahoma" panose="020B0604030504040204" pitchFamily="34" charset="0"/>
              </a:rPr>
              <a:t> Institute of Statistics</a:t>
            </a:r>
            <a:endParaRPr lang="en-US" sz="2000" dirty="0">
              <a:solidFill>
                <a:srgbClr val="C8E6E6"/>
              </a:solidFill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052" name="Rectangle 20"/>
          <p:cNvSpPr>
            <a:spLocks noChangeArrowheads="1"/>
          </p:cNvSpPr>
          <p:nvPr/>
        </p:nvSpPr>
        <p:spPr bwMode="auto">
          <a:xfrm>
            <a:off x="1500188" y="2143125"/>
            <a:ext cx="7315200" cy="36379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90000"/>
              </a:lnSpc>
              <a:spcBef>
                <a:spcPct val="50000"/>
              </a:spcBef>
            </a:pPr>
            <a:endParaRPr lang="sr-Cyrl-CS" sz="3200" b="1" dirty="0">
              <a:solidFill>
                <a:srgbClr val="495778"/>
              </a:solidFill>
            </a:endParaRPr>
          </a:p>
          <a:p>
            <a:pPr algn="ctr">
              <a:lnSpc>
                <a:spcPct val="90000"/>
              </a:lnSpc>
              <a:spcBef>
                <a:spcPct val="50000"/>
              </a:spcBef>
            </a:pPr>
            <a:r>
              <a:rPr lang="en-US" sz="3600" b="1" dirty="0" smtClean="0">
                <a:solidFill>
                  <a:srgbClr val="495778"/>
                </a:solidFill>
                <a:latin typeface="Arial Narrow" pitchFamily="34" charset="0"/>
              </a:rPr>
              <a:t>PRESS CONFERENCE</a:t>
            </a:r>
            <a:endParaRPr lang="sr-Latn-CS" sz="3600" b="1" dirty="0">
              <a:solidFill>
                <a:srgbClr val="495778"/>
              </a:solidFill>
              <a:latin typeface="Arial Narrow" pitchFamily="34" charset="0"/>
            </a:endParaRPr>
          </a:p>
          <a:p>
            <a:pPr algn="ctr">
              <a:lnSpc>
                <a:spcPct val="90000"/>
              </a:lnSpc>
              <a:spcBef>
                <a:spcPct val="50000"/>
              </a:spcBef>
            </a:pPr>
            <a:endParaRPr lang="sr-Cyrl-CS" b="1" dirty="0">
              <a:solidFill>
                <a:srgbClr val="495778"/>
              </a:solidFill>
            </a:endParaRPr>
          </a:p>
          <a:p>
            <a:pPr algn="ctr">
              <a:lnSpc>
                <a:spcPct val="90000"/>
              </a:lnSpc>
              <a:spcBef>
                <a:spcPct val="50000"/>
              </a:spcBef>
            </a:pPr>
            <a:endParaRPr lang="sr-Latn-CS" b="1" dirty="0">
              <a:solidFill>
                <a:srgbClr val="495778"/>
              </a:solidFill>
            </a:endParaRPr>
          </a:p>
          <a:p>
            <a:pPr algn="ctr">
              <a:lnSpc>
                <a:spcPct val="90000"/>
              </a:lnSpc>
              <a:spcBef>
                <a:spcPct val="50000"/>
              </a:spcBef>
            </a:pPr>
            <a:r>
              <a:rPr lang="sr-Latn-BA" sz="2000" b="1" dirty="0" smtClean="0">
                <a:solidFill>
                  <a:srgbClr val="495778"/>
                </a:solidFill>
                <a:latin typeface="Arial Narrow" pitchFamily="34" charset="0"/>
              </a:rPr>
              <a:t>Radmila Čičković, PhD</a:t>
            </a:r>
            <a:r>
              <a:rPr lang="sr-Latn-CS" sz="2000" dirty="0" smtClean="0">
                <a:solidFill>
                  <a:srgbClr val="495778"/>
                </a:solidFill>
                <a:latin typeface="Arial Narrow" pitchFamily="34" charset="0"/>
              </a:rPr>
              <a:t>,</a:t>
            </a:r>
            <a:r>
              <a:rPr lang="en-US" sz="2000" dirty="0" smtClean="0">
                <a:solidFill>
                  <a:srgbClr val="495778"/>
                </a:solidFill>
                <a:latin typeface="Arial Narrow" pitchFamily="34" charset="0"/>
              </a:rPr>
              <a:t> </a:t>
            </a:r>
          </a:p>
          <a:p>
            <a:pPr algn="ctr">
              <a:lnSpc>
                <a:spcPct val="90000"/>
              </a:lnSpc>
              <a:spcBef>
                <a:spcPct val="50000"/>
              </a:spcBef>
            </a:pPr>
            <a:r>
              <a:rPr lang="sr-Latn-BA" sz="2000" dirty="0" smtClean="0">
                <a:solidFill>
                  <a:srgbClr val="495778"/>
                </a:solidFill>
                <a:latin typeface="Arial Narrow" pitchFamily="34" charset="0"/>
              </a:rPr>
              <a:t>Republika Srpska Institute of Statistics, Director General</a:t>
            </a:r>
            <a:endParaRPr lang="en-US" sz="2000" dirty="0" smtClean="0">
              <a:solidFill>
                <a:srgbClr val="495778"/>
              </a:solidFill>
              <a:latin typeface="Arial Narrow" pitchFamily="34" charset="0"/>
            </a:endParaRPr>
          </a:p>
          <a:p>
            <a:pPr algn="ctr">
              <a:lnSpc>
                <a:spcPct val="90000"/>
              </a:lnSpc>
              <a:spcBef>
                <a:spcPct val="50000"/>
              </a:spcBef>
            </a:pPr>
            <a:endParaRPr lang="sr-Latn-CS" sz="1600" dirty="0">
              <a:solidFill>
                <a:srgbClr val="495778"/>
              </a:solidFill>
            </a:endParaRPr>
          </a:p>
          <a:p>
            <a:pPr algn="ctr">
              <a:lnSpc>
                <a:spcPct val="90000"/>
              </a:lnSpc>
              <a:spcBef>
                <a:spcPct val="50000"/>
              </a:spcBef>
            </a:pPr>
            <a:r>
              <a:rPr lang="sr-Latn-CS" sz="1600" dirty="0">
                <a:solidFill>
                  <a:srgbClr val="495778"/>
                </a:solidFill>
              </a:rPr>
              <a:t> </a:t>
            </a:r>
          </a:p>
        </p:txBody>
      </p:sp>
      <p:sp>
        <p:nvSpPr>
          <p:cNvPr id="2053" name="Rectangle 6"/>
          <p:cNvSpPr>
            <a:spLocks noChangeArrowheads="1"/>
          </p:cNvSpPr>
          <p:nvPr/>
        </p:nvSpPr>
        <p:spPr bwMode="auto">
          <a:xfrm>
            <a:off x="3382052" y="1341438"/>
            <a:ext cx="3114955" cy="10464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endParaRPr lang="sr-Cyrl-CS" sz="2800" dirty="0">
              <a:solidFill>
                <a:srgbClr val="495778"/>
              </a:solidFill>
            </a:endParaRPr>
          </a:p>
          <a:p>
            <a:pPr algn="ctr"/>
            <a:r>
              <a:rPr lang="en-US" sz="3400" dirty="0" smtClean="0">
                <a:solidFill>
                  <a:schemeClr val="tx2"/>
                </a:solidFill>
                <a:latin typeface="Arial Narrow" pitchFamily="34" charset="0"/>
              </a:rPr>
              <a:t>22</a:t>
            </a:r>
            <a:r>
              <a:rPr lang="en-US" sz="3400" baseline="30000" dirty="0" smtClean="0">
                <a:solidFill>
                  <a:schemeClr val="tx2"/>
                </a:solidFill>
                <a:latin typeface="Arial Narrow" pitchFamily="34" charset="0"/>
              </a:rPr>
              <a:t>nd</a:t>
            </a:r>
            <a:r>
              <a:rPr lang="en-US" sz="3400" dirty="0" smtClean="0">
                <a:solidFill>
                  <a:schemeClr val="tx2"/>
                </a:solidFill>
                <a:latin typeface="Arial Narrow" pitchFamily="34" charset="0"/>
              </a:rPr>
              <a:t> October </a:t>
            </a:r>
            <a:r>
              <a:rPr lang="sr-Cyrl-CS" sz="3400" dirty="0" smtClean="0">
                <a:solidFill>
                  <a:srgbClr val="495778"/>
                </a:solidFill>
                <a:latin typeface="Arial Narrow" pitchFamily="34" charset="0"/>
              </a:rPr>
              <a:t>2015</a:t>
            </a:r>
            <a:endParaRPr lang="en-US" sz="3400" dirty="0">
              <a:latin typeface="Arial Narrow" pitchFamily="34" charset="0"/>
            </a:endParaRPr>
          </a:p>
        </p:txBody>
      </p:sp>
      <p:pic>
        <p:nvPicPr>
          <p:cNvPr id="2054" name="Picture 7" descr="Mali-Transparent.pn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0825" y="188913"/>
            <a:ext cx="722313" cy="557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/>
          <p:nvPr/>
        </p:nvPicPr>
        <p:blipFill>
          <a:blip r:embed="rId3" cstate="print"/>
          <a:srcRect t="23566" b="42453"/>
          <a:stretch>
            <a:fillRect/>
          </a:stretch>
        </p:blipFill>
        <p:spPr bwMode="auto">
          <a:xfrm>
            <a:off x="1117600" y="4845050"/>
            <a:ext cx="8026400" cy="2012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/>
        </p:nvSpPr>
        <p:spPr>
          <a:xfrm>
            <a:off x="971550" y="0"/>
            <a:ext cx="8172450" cy="400110"/>
          </a:xfrm>
          <a:prstGeom prst="rect">
            <a:avLst/>
          </a:prstGeom>
          <a:solidFill>
            <a:schemeClr val="bg1">
              <a:lumMod val="85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spAutoFit/>
          </a:bodyPr>
          <a:lstStyle/>
          <a:p>
            <a:pPr algn="r">
              <a:defRPr/>
            </a:pPr>
            <a:r>
              <a:rPr lang="en-US" sz="2000" b="1" dirty="0" smtClean="0">
                <a:solidFill>
                  <a:srgbClr val="495778"/>
                </a:solidFill>
                <a:latin typeface="Arial Narrow" pitchFamily="34" charset="0"/>
              </a:rPr>
              <a:t>EXTERNAL TRADE STATISTICS</a:t>
            </a:r>
            <a:endParaRPr lang="en-US" sz="2000" b="1" dirty="0">
              <a:solidFill>
                <a:srgbClr val="495778"/>
              </a:solidFill>
              <a:latin typeface="Arial Narrow" pitchFamily="34" charset="0"/>
            </a:endParaRPr>
          </a:p>
        </p:txBody>
      </p:sp>
      <p:pic>
        <p:nvPicPr>
          <p:cNvPr id="4099" name="Picture 27" descr="Grafovi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12192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01" name="Rectangle 29"/>
          <p:cNvSpPr>
            <a:spLocks noChangeArrowheads="1"/>
          </p:cNvSpPr>
          <p:nvPr/>
        </p:nvSpPr>
        <p:spPr bwMode="auto">
          <a:xfrm rot="-5400000">
            <a:off x="-2199481" y="3445669"/>
            <a:ext cx="6481762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90000"/>
              </a:lnSpc>
              <a:spcBef>
                <a:spcPct val="50000"/>
              </a:spcBef>
            </a:pPr>
            <a:r>
              <a:rPr lang="en-US" dirty="0" err="1" smtClean="0">
                <a:solidFill>
                  <a:srgbClr val="C8E6E6"/>
                </a:solidFill>
                <a:cs typeface="Tahoma" pitchFamily="34" charset="0"/>
              </a:rPr>
              <a:t>Republika</a:t>
            </a:r>
            <a:r>
              <a:rPr lang="en-US" dirty="0" smtClean="0">
                <a:solidFill>
                  <a:srgbClr val="C8E6E6"/>
                </a:solidFill>
                <a:cs typeface="Tahoma" pitchFamily="34" charset="0"/>
              </a:rPr>
              <a:t> </a:t>
            </a:r>
            <a:r>
              <a:rPr lang="en-US" dirty="0" err="1" smtClean="0">
                <a:solidFill>
                  <a:srgbClr val="C8E6E6"/>
                </a:solidFill>
                <a:cs typeface="Tahoma" pitchFamily="34" charset="0"/>
              </a:rPr>
              <a:t>Srpska</a:t>
            </a:r>
            <a:r>
              <a:rPr lang="en-US" dirty="0" smtClean="0">
                <a:solidFill>
                  <a:srgbClr val="C8E6E6"/>
                </a:solidFill>
                <a:cs typeface="Tahoma" pitchFamily="34" charset="0"/>
              </a:rPr>
              <a:t> Institute of Statistics</a:t>
            </a:r>
            <a:endParaRPr lang="en-US" dirty="0">
              <a:solidFill>
                <a:srgbClr val="C8E6E6"/>
              </a:solidFill>
              <a:cs typeface="Tahoma" pitchFamily="34" charset="0"/>
            </a:endParaRPr>
          </a:p>
        </p:txBody>
      </p:sp>
      <p:sp>
        <p:nvSpPr>
          <p:cNvPr id="4102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sr-Latn-CS"/>
          </a:p>
        </p:txBody>
      </p:sp>
      <p:sp>
        <p:nvSpPr>
          <p:cNvPr id="4103" name="TextBox 9"/>
          <p:cNvSpPr txBox="1">
            <a:spLocks noChangeArrowheads="1"/>
          </p:cNvSpPr>
          <p:nvPr/>
        </p:nvSpPr>
        <p:spPr bwMode="auto">
          <a:xfrm>
            <a:off x="1547664" y="692696"/>
            <a:ext cx="5400675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 b="1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JANUARY – SEPTEMBER </a:t>
            </a:r>
            <a:r>
              <a:rPr lang="ru-RU" sz="2400" b="1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201</a:t>
            </a:r>
            <a:r>
              <a:rPr lang="sr-Cyrl-BA" sz="2400" b="1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5</a:t>
            </a:r>
            <a:r>
              <a:rPr lang="ru-RU" sz="2400" b="1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 </a:t>
            </a:r>
            <a:endParaRPr lang="en-US" sz="2400" b="1" dirty="0">
              <a:solidFill>
                <a:srgbClr val="495778"/>
              </a:solidFill>
              <a:latin typeface="Arial Narrow" pitchFamily="34" charset="0"/>
              <a:cs typeface="Tahoma" pitchFamily="34" charset="0"/>
            </a:endParaRPr>
          </a:p>
        </p:txBody>
      </p:sp>
      <p:sp>
        <p:nvSpPr>
          <p:cNvPr id="4104" name="TextBox 10"/>
          <p:cNvSpPr txBox="1">
            <a:spLocks noChangeArrowheads="1"/>
          </p:cNvSpPr>
          <p:nvPr/>
        </p:nvSpPr>
        <p:spPr bwMode="auto">
          <a:xfrm>
            <a:off x="1403648" y="1916832"/>
            <a:ext cx="7489825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 typeface="Arial" charset="0"/>
              <a:buChar char="•"/>
            </a:pPr>
            <a:r>
              <a:rPr lang="sr-Cyrl-BA" sz="2200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   </a:t>
            </a:r>
            <a:r>
              <a:rPr lang="en-US" sz="2200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Italy </a:t>
            </a:r>
            <a:r>
              <a:rPr lang="sr-Cyrl-BA" sz="2200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18</a:t>
            </a:r>
            <a:r>
              <a:rPr lang="en-US" sz="2200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.6</a:t>
            </a:r>
            <a:r>
              <a:rPr lang="sr-Cyrl-CS" sz="2200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%</a:t>
            </a:r>
            <a:r>
              <a:rPr lang="en-US" sz="2200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 or </a:t>
            </a:r>
            <a:r>
              <a:rPr lang="sr-Cyrl-BA" sz="2200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3</a:t>
            </a:r>
            <a:r>
              <a:rPr lang="en-US" sz="2200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56</a:t>
            </a:r>
            <a:r>
              <a:rPr lang="sr-Cyrl-BA" sz="2200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 </a:t>
            </a:r>
            <a:r>
              <a:rPr lang="en-US" sz="2200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million </a:t>
            </a:r>
            <a:r>
              <a:rPr lang="sr-Cyrl-BA" sz="2200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КМ</a:t>
            </a:r>
            <a:endParaRPr lang="sr-Cyrl-BA" sz="2200" dirty="0">
              <a:solidFill>
                <a:srgbClr val="495778"/>
              </a:solidFill>
              <a:latin typeface="Arial Narrow" pitchFamily="34" charset="0"/>
              <a:cs typeface="Tahoma" pitchFamily="34" charset="0"/>
            </a:endParaRPr>
          </a:p>
          <a:p>
            <a:pPr>
              <a:buFont typeface="Arial" charset="0"/>
              <a:buChar char="•"/>
            </a:pPr>
            <a:r>
              <a:rPr lang="en-US" sz="2200" dirty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 </a:t>
            </a:r>
            <a:r>
              <a:rPr lang="sr-Cyrl-BA" sz="2200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  </a:t>
            </a:r>
            <a:r>
              <a:rPr lang="en-US" sz="2200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Serbia </a:t>
            </a:r>
            <a:r>
              <a:rPr lang="sr-Cyrl-CS" sz="2200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13</a:t>
            </a:r>
            <a:r>
              <a:rPr lang="en-US" sz="2200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.</a:t>
            </a:r>
            <a:r>
              <a:rPr lang="sr-Cyrl-CS" sz="2200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3% </a:t>
            </a:r>
            <a:r>
              <a:rPr lang="en-US" sz="2200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or </a:t>
            </a:r>
            <a:r>
              <a:rPr lang="sr-Cyrl-BA" sz="2200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2</a:t>
            </a:r>
            <a:r>
              <a:rPr lang="en-US" sz="2200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55</a:t>
            </a:r>
            <a:r>
              <a:rPr lang="sr-Cyrl-BA" sz="2200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 </a:t>
            </a:r>
            <a:r>
              <a:rPr lang="en-US" sz="2200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million </a:t>
            </a:r>
            <a:r>
              <a:rPr lang="sr-Cyrl-BA" sz="2200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КМ</a:t>
            </a:r>
            <a:endParaRPr lang="sr-Cyrl-CS" sz="2200" dirty="0">
              <a:solidFill>
                <a:srgbClr val="495778"/>
              </a:solidFill>
              <a:latin typeface="Arial Narrow" pitchFamily="34" charset="0"/>
              <a:cs typeface="Tahoma" pitchFamily="34" charset="0"/>
            </a:endParaRPr>
          </a:p>
          <a:p>
            <a:pPr>
              <a:buFont typeface="Arial" charset="0"/>
              <a:buChar char="•"/>
            </a:pPr>
            <a:r>
              <a:rPr lang="sr-Cyrl-CS" sz="2200" dirty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   </a:t>
            </a:r>
            <a:r>
              <a:rPr lang="en-US" sz="2200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Germany </a:t>
            </a:r>
            <a:r>
              <a:rPr lang="sr-Cyrl-CS" sz="2200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10</a:t>
            </a:r>
            <a:r>
              <a:rPr lang="en-US" sz="2200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.5</a:t>
            </a:r>
            <a:r>
              <a:rPr lang="sr-Cyrl-CS" sz="2200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% </a:t>
            </a:r>
            <a:r>
              <a:rPr lang="en-US" sz="2200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or 202</a:t>
            </a:r>
            <a:r>
              <a:rPr lang="sr-Cyrl-BA" sz="2200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 </a:t>
            </a:r>
            <a:r>
              <a:rPr lang="en-US" sz="2200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million </a:t>
            </a:r>
            <a:r>
              <a:rPr lang="sr-Cyrl-BA" sz="2200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КМ</a:t>
            </a:r>
            <a:endParaRPr lang="sr-Cyrl-CS" sz="2200" dirty="0">
              <a:solidFill>
                <a:srgbClr val="495778"/>
              </a:solidFill>
              <a:latin typeface="Arial Narrow" pitchFamily="34" charset="0"/>
              <a:cs typeface="Tahoma" pitchFamily="34" charset="0"/>
            </a:endParaRPr>
          </a:p>
          <a:p>
            <a:endParaRPr lang="sr-Cyrl-BA" dirty="0">
              <a:solidFill>
                <a:srgbClr val="495778"/>
              </a:solidFill>
              <a:cs typeface="Tahoma" pitchFamily="34" charset="0"/>
            </a:endParaRPr>
          </a:p>
          <a:p>
            <a:pPr>
              <a:buFont typeface="Arial" charset="0"/>
              <a:buChar char="•"/>
            </a:pPr>
            <a:endParaRPr lang="sr-Cyrl-BA" dirty="0">
              <a:solidFill>
                <a:srgbClr val="495778"/>
              </a:solidFill>
              <a:cs typeface="Tahoma" pitchFamily="34" charset="0"/>
            </a:endParaRPr>
          </a:p>
          <a:p>
            <a:r>
              <a:rPr lang="sr-Cyrl-BA" dirty="0">
                <a:solidFill>
                  <a:srgbClr val="495778"/>
                </a:solidFill>
                <a:cs typeface="Tahoma" pitchFamily="34" charset="0"/>
              </a:rPr>
              <a:t>   </a:t>
            </a:r>
            <a:endParaRPr lang="en-US" dirty="0">
              <a:solidFill>
                <a:srgbClr val="495778"/>
              </a:solidFill>
              <a:cs typeface="Tahoma" pitchFamily="34" charset="0"/>
            </a:endParaRPr>
          </a:p>
        </p:txBody>
      </p:sp>
      <p:sp>
        <p:nvSpPr>
          <p:cNvPr id="4105" name="TextBox 8"/>
          <p:cNvSpPr txBox="1">
            <a:spLocks noChangeArrowheads="1"/>
          </p:cNvSpPr>
          <p:nvPr/>
        </p:nvSpPr>
        <p:spPr bwMode="auto">
          <a:xfrm>
            <a:off x="1835696" y="1484784"/>
            <a:ext cx="1099147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b="1" dirty="0" smtClean="0">
                <a:solidFill>
                  <a:srgbClr val="FF0000"/>
                </a:solidFill>
                <a:latin typeface="Arial Narrow" pitchFamily="34" charset="0"/>
              </a:rPr>
              <a:t>EXPORT</a:t>
            </a:r>
            <a:r>
              <a:rPr lang="sr-Cyrl-CS" sz="2000" b="1" dirty="0" smtClean="0">
                <a:solidFill>
                  <a:srgbClr val="FF0000"/>
                </a:solidFill>
                <a:latin typeface="Arial Narrow" pitchFamily="34" charset="0"/>
              </a:rPr>
              <a:t>:</a:t>
            </a:r>
            <a:endParaRPr lang="en-US" sz="2000" b="1" dirty="0">
              <a:solidFill>
                <a:srgbClr val="FF0000"/>
              </a:solidFill>
              <a:latin typeface="Arial Narrow" pitchFamily="34" charset="0"/>
            </a:endParaRPr>
          </a:p>
        </p:txBody>
      </p:sp>
      <p:sp>
        <p:nvSpPr>
          <p:cNvPr id="4106" name="TextBox 10"/>
          <p:cNvSpPr txBox="1">
            <a:spLocks noChangeArrowheads="1"/>
          </p:cNvSpPr>
          <p:nvPr/>
        </p:nvSpPr>
        <p:spPr bwMode="auto">
          <a:xfrm>
            <a:off x="1475656" y="3068960"/>
            <a:ext cx="7489825" cy="20621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sr-Cyrl-BA" sz="2400" dirty="0">
                <a:solidFill>
                  <a:srgbClr val="495778"/>
                </a:solidFill>
                <a:cs typeface="Tahoma" pitchFamily="34" charset="0"/>
              </a:rPr>
              <a:t>  </a:t>
            </a:r>
          </a:p>
          <a:p>
            <a:pPr>
              <a:buFont typeface="Arial" charset="0"/>
              <a:buChar char="•"/>
            </a:pPr>
            <a:r>
              <a:rPr lang="sr-Cyrl-BA" sz="2400" dirty="0">
                <a:solidFill>
                  <a:srgbClr val="495778"/>
                </a:solidFill>
                <a:cs typeface="Tahoma" pitchFamily="34" charset="0"/>
              </a:rPr>
              <a:t> </a:t>
            </a:r>
            <a:r>
              <a:rPr lang="sr-Cyrl-BA" sz="2400" dirty="0" smtClean="0">
                <a:solidFill>
                  <a:srgbClr val="495778"/>
                </a:solidFill>
                <a:cs typeface="Tahoma" pitchFamily="34" charset="0"/>
              </a:rPr>
              <a:t> </a:t>
            </a:r>
            <a:r>
              <a:rPr lang="en-US" sz="2200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Serbia </a:t>
            </a:r>
            <a:r>
              <a:rPr lang="sr-Cyrl-CS" sz="2200" dirty="0" smtClean="0">
                <a:solidFill>
                  <a:srgbClr val="495778"/>
                </a:solidFill>
                <a:latin typeface="Arial Narrow" pitchFamily="34" charset="0"/>
                <a:cs typeface="Angsana New" pitchFamily="18" charset="-34"/>
              </a:rPr>
              <a:t>1</a:t>
            </a:r>
            <a:r>
              <a:rPr lang="sr-Cyrl-BA" sz="2200" dirty="0" smtClean="0">
                <a:solidFill>
                  <a:srgbClr val="495778"/>
                </a:solidFill>
                <a:latin typeface="Arial Narrow" pitchFamily="34" charset="0"/>
                <a:cs typeface="Angsana New" pitchFamily="18" charset="-34"/>
              </a:rPr>
              <a:t>7</a:t>
            </a:r>
            <a:r>
              <a:rPr lang="en-US" sz="2200" dirty="0" smtClean="0">
                <a:solidFill>
                  <a:srgbClr val="495778"/>
                </a:solidFill>
                <a:latin typeface="Arial Narrow" pitchFamily="34" charset="0"/>
                <a:cs typeface="Angsana New" pitchFamily="18" charset="-34"/>
              </a:rPr>
              <a:t>.</a:t>
            </a:r>
            <a:r>
              <a:rPr lang="sr-Cyrl-CS" sz="2200" dirty="0" smtClean="0">
                <a:solidFill>
                  <a:srgbClr val="495778"/>
                </a:solidFill>
                <a:latin typeface="Arial Narrow" pitchFamily="34" charset="0"/>
                <a:cs typeface="Angsana New" pitchFamily="18" charset="-34"/>
              </a:rPr>
              <a:t>3% </a:t>
            </a:r>
            <a:r>
              <a:rPr lang="en-US" sz="2200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or </a:t>
            </a:r>
            <a:r>
              <a:rPr lang="en-US" sz="2200" dirty="0" smtClean="0">
                <a:solidFill>
                  <a:srgbClr val="495778"/>
                </a:solidFill>
                <a:latin typeface="Arial Narrow" pitchFamily="34" charset="0"/>
                <a:cs typeface="Angsana New" pitchFamily="18" charset="-34"/>
              </a:rPr>
              <a:t>565 million </a:t>
            </a:r>
            <a:r>
              <a:rPr lang="sr-Cyrl-BA" sz="2200" dirty="0" smtClean="0">
                <a:solidFill>
                  <a:srgbClr val="495778"/>
                </a:solidFill>
                <a:latin typeface="Arial Narrow" pitchFamily="34" charset="0"/>
                <a:cs typeface="Angsana New" pitchFamily="18" charset="-34"/>
              </a:rPr>
              <a:t>КМ</a:t>
            </a:r>
            <a:endParaRPr lang="sr-Cyrl-BA" sz="2200" dirty="0">
              <a:solidFill>
                <a:srgbClr val="495778"/>
              </a:solidFill>
              <a:latin typeface="Arial Narrow" pitchFamily="34" charset="0"/>
              <a:cs typeface="Angsana New" pitchFamily="18" charset="-34"/>
            </a:endParaRPr>
          </a:p>
          <a:p>
            <a:pPr>
              <a:buFont typeface="Arial" charset="0"/>
              <a:buChar char="•"/>
            </a:pPr>
            <a:r>
              <a:rPr lang="sr-Cyrl-BA" sz="2200" dirty="0">
                <a:solidFill>
                  <a:srgbClr val="495778"/>
                </a:solidFill>
                <a:latin typeface="Arial Narrow" pitchFamily="34" charset="0"/>
                <a:cs typeface="Angsana New" pitchFamily="18" charset="-34"/>
              </a:rPr>
              <a:t>   </a:t>
            </a:r>
            <a:r>
              <a:rPr lang="en-US" sz="2200" dirty="0" smtClean="0">
                <a:solidFill>
                  <a:srgbClr val="495778"/>
                </a:solidFill>
                <a:latin typeface="Arial Narrow" pitchFamily="34" charset="0"/>
                <a:cs typeface="Angsana New" pitchFamily="18" charset="-34"/>
              </a:rPr>
              <a:t>Russia </a:t>
            </a:r>
            <a:r>
              <a:rPr lang="sr-Cyrl-CS" sz="2200" dirty="0" smtClean="0">
                <a:solidFill>
                  <a:srgbClr val="495778"/>
                </a:solidFill>
                <a:latin typeface="Arial Narrow" pitchFamily="34" charset="0"/>
                <a:cs typeface="Angsana New" pitchFamily="18" charset="-34"/>
              </a:rPr>
              <a:t>1</a:t>
            </a:r>
            <a:r>
              <a:rPr lang="en-US" sz="2200" dirty="0" smtClean="0">
                <a:solidFill>
                  <a:srgbClr val="495778"/>
                </a:solidFill>
                <a:latin typeface="Arial Narrow" pitchFamily="34" charset="0"/>
                <a:cs typeface="Angsana New" pitchFamily="18" charset="-34"/>
              </a:rPr>
              <a:t>6</a:t>
            </a:r>
            <a:r>
              <a:rPr lang="sr-Cyrl-CS" sz="2200" dirty="0" smtClean="0">
                <a:solidFill>
                  <a:srgbClr val="495778"/>
                </a:solidFill>
                <a:latin typeface="Arial Narrow" pitchFamily="34" charset="0"/>
                <a:cs typeface="Angsana New" pitchFamily="18" charset="-34"/>
              </a:rPr>
              <a:t>,</a:t>
            </a:r>
            <a:r>
              <a:rPr lang="en-US" sz="2200" dirty="0" smtClean="0">
                <a:solidFill>
                  <a:srgbClr val="495778"/>
                </a:solidFill>
                <a:latin typeface="Arial Narrow" pitchFamily="34" charset="0"/>
                <a:cs typeface="Angsana New" pitchFamily="18" charset="-34"/>
              </a:rPr>
              <a:t>2</a:t>
            </a:r>
            <a:r>
              <a:rPr lang="sr-Cyrl-CS" sz="2200" dirty="0" smtClean="0">
                <a:solidFill>
                  <a:srgbClr val="495778"/>
                </a:solidFill>
                <a:latin typeface="Arial Narrow" pitchFamily="34" charset="0"/>
                <a:cs typeface="Angsana New" pitchFamily="18" charset="-34"/>
              </a:rPr>
              <a:t>% </a:t>
            </a:r>
            <a:r>
              <a:rPr lang="en-US" sz="2200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or </a:t>
            </a:r>
            <a:r>
              <a:rPr lang="en-US" sz="2200" dirty="0" smtClean="0">
                <a:solidFill>
                  <a:srgbClr val="495778"/>
                </a:solidFill>
                <a:latin typeface="Arial Narrow" pitchFamily="34" charset="0"/>
                <a:cs typeface="Angsana New" pitchFamily="18" charset="-34"/>
              </a:rPr>
              <a:t>529 million </a:t>
            </a:r>
            <a:r>
              <a:rPr lang="sr-Cyrl-BA" sz="2200" dirty="0" smtClean="0">
                <a:solidFill>
                  <a:srgbClr val="495778"/>
                </a:solidFill>
                <a:latin typeface="Arial Narrow" pitchFamily="34" charset="0"/>
                <a:cs typeface="Angsana New" pitchFamily="18" charset="-34"/>
              </a:rPr>
              <a:t>КМ</a:t>
            </a:r>
            <a:endParaRPr lang="sr-Cyrl-CS" sz="2200" dirty="0">
              <a:solidFill>
                <a:srgbClr val="495778"/>
              </a:solidFill>
              <a:latin typeface="Arial Narrow" pitchFamily="34" charset="0"/>
              <a:cs typeface="Angsana New" pitchFamily="18" charset="-34"/>
            </a:endParaRPr>
          </a:p>
          <a:p>
            <a:pPr>
              <a:buFont typeface="Arial" charset="0"/>
              <a:buChar char="•"/>
            </a:pPr>
            <a:r>
              <a:rPr lang="sr-Cyrl-CS" sz="2200" dirty="0" smtClean="0">
                <a:solidFill>
                  <a:srgbClr val="495778"/>
                </a:solidFill>
                <a:latin typeface="Arial Narrow" pitchFamily="34" charset="0"/>
                <a:cs typeface="Angsana New" pitchFamily="18" charset="-34"/>
              </a:rPr>
              <a:t>   </a:t>
            </a:r>
            <a:r>
              <a:rPr lang="en-US" sz="2200" dirty="0" smtClean="0">
                <a:solidFill>
                  <a:srgbClr val="495778"/>
                </a:solidFill>
                <a:latin typeface="Arial Narrow" pitchFamily="34" charset="0"/>
                <a:cs typeface="Angsana New" pitchFamily="18" charset="-34"/>
              </a:rPr>
              <a:t>Italy </a:t>
            </a:r>
            <a:r>
              <a:rPr lang="sr-Cyrl-CS" sz="2200" dirty="0" smtClean="0">
                <a:solidFill>
                  <a:srgbClr val="495778"/>
                </a:solidFill>
                <a:latin typeface="Arial Narrow" pitchFamily="34" charset="0"/>
                <a:cs typeface="Angsana New" pitchFamily="18" charset="-34"/>
              </a:rPr>
              <a:t>1</a:t>
            </a:r>
            <a:r>
              <a:rPr lang="en-US" sz="2200" dirty="0" smtClean="0">
                <a:solidFill>
                  <a:srgbClr val="495778"/>
                </a:solidFill>
                <a:latin typeface="Arial Narrow" pitchFamily="34" charset="0"/>
                <a:cs typeface="Angsana New" pitchFamily="18" charset="-34"/>
              </a:rPr>
              <a:t>2</a:t>
            </a:r>
            <a:r>
              <a:rPr lang="sr-Cyrl-CS" sz="2200" dirty="0" smtClean="0">
                <a:solidFill>
                  <a:srgbClr val="495778"/>
                </a:solidFill>
                <a:latin typeface="Arial Narrow" pitchFamily="34" charset="0"/>
                <a:cs typeface="Angsana New" pitchFamily="18" charset="-34"/>
              </a:rPr>
              <a:t>,</a:t>
            </a:r>
            <a:r>
              <a:rPr lang="en-US" sz="2200" dirty="0" smtClean="0">
                <a:solidFill>
                  <a:srgbClr val="495778"/>
                </a:solidFill>
                <a:latin typeface="Arial Narrow" pitchFamily="34" charset="0"/>
                <a:cs typeface="Angsana New" pitchFamily="18" charset="-34"/>
              </a:rPr>
              <a:t>1</a:t>
            </a:r>
            <a:r>
              <a:rPr lang="sr-Cyrl-CS" sz="2200" smtClean="0">
                <a:solidFill>
                  <a:srgbClr val="495778"/>
                </a:solidFill>
                <a:latin typeface="Arial Narrow" pitchFamily="34" charset="0"/>
                <a:cs typeface="Angsana New" pitchFamily="18" charset="-34"/>
              </a:rPr>
              <a:t>% </a:t>
            </a:r>
            <a:r>
              <a:rPr lang="en-US" sz="2200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or </a:t>
            </a:r>
            <a:r>
              <a:rPr lang="en-US" sz="2200" dirty="0" smtClean="0">
                <a:solidFill>
                  <a:srgbClr val="495778"/>
                </a:solidFill>
                <a:latin typeface="Arial Narrow" pitchFamily="34" charset="0"/>
                <a:cs typeface="Angsana New" pitchFamily="18" charset="-34"/>
              </a:rPr>
              <a:t>394 million </a:t>
            </a:r>
            <a:r>
              <a:rPr lang="sr-Cyrl-BA" sz="2200" dirty="0" smtClean="0">
                <a:solidFill>
                  <a:srgbClr val="495778"/>
                </a:solidFill>
                <a:latin typeface="Arial Narrow" pitchFamily="34" charset="0"/>
                <a:cs typeface="Angsana New" pitchFamily="18" charset="-34"/>
              </a:rPr>
              <a:t>КМ</a:t>
            </a:r>
            <a:endParaRPr lang="sr-Cyrl-CS" sz="2200" dirty="0">
              <a:solidFill>
                <a:srgbClr val="495778"/>
              </a:solidFill>
              <a:latin typeface="Arial Narrow" pitchFamily="34" charset="0"/>
              <a:cs typeface="Angsana New" pitchFamily="18" charset="-34"/>
            </a:endParaRPr>
          </a:p>
          <a:p>
            <a:pPr>
              <a:buFont typeface="Arial" charset="0"/>
              <a:buChar char="•"/>
            </a:pPr>
            <a:endParaRPr lang="sr-Cyrl-BA" dirty="0">
              <a:solidFill>
                <a:srgbClr val="495778"/>
              </a:solidFill>
              <a:cs typeface="Tahoma" pitchFamily="34" charset="0"/>
            </a:endParaRPr>
          </a:p>
          <a:p>
            <a:r>
              <a:rPr lang="sr-Cyrl-BA" dirty="0">
                <a:solidFill>
                  <a:srgbClr val="495778"/>
                </a:solidFill>
                <a:cs typeface="Tahoma" pitchFamily="34" charset="0"/>
              </a:rPr>
              <a:t>   </a:t>
            </a:r>
            <a:endParaRPr lang="en-US" dirty="0">
              <a:solidFill>
                <a:srgbClr val="495778"/>
              </a:solidFill>
              <a:cs typeface="Tahoma" pitchFamily="34" charset="0"/>
            </a:endParaRPr>
          </a:p>
        </p:txBody>
      </p:sp>
      <p:sp>
        <p:nvSpPr>
          <p:cNvPr id="4107" name="TextBox 10"/>
          <p:cNvSpPr txBox="1">
            <a:spLocks noChangeArrowheads="1"/>
          </p:cNvSpPr>
          <p:nvPr/>
        </p:nvSpPr>
        <p:spPr bwMode="auto">
          <a:xfrm>
            <a:off x="1907704" y="3068960"/>
            <a:ext cx="1368152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000" b="1" dirty="0" smtClean="0">
                <a:solidFill>
                  <a:srgbClr val="FF0000"/>
                </a:solidFill>
                <a:latin typeface="Arial Narrow" pitchFamily="34" charset="0"/>
              </a:rPr>
              <a:t>IMPORT</a:t>
            </a:r>
            <a:r>
              <a:rPr lang="sr-Cyrl-CS" sz="2000" b="1" dirty="0" smtClean="0">
                <a:solidFill>
                  <a:srgbClr val="FF0000"/>
                </a:solidFill>
                <a:latin typeface="Arial Narrow" pitchFamily="34" charset="0"/>
              </a:rPr>
              <a:t>:</a:t>
            </a:r>
            <a:endParaRPr lang="en-US" sz="2000" b="1" dirty="0">
              <a:solidFill>
                <a:srgbClr val="FF0000"/>
              </a:solidFill>
              <a:latin typeface="Arial Narrow" pitchFamily="34" charset="0"/>
            </a:endParaRPr>
          </a:p>
        </p:txBody>
      </p:sp>
      <p:pic>
        <p:nvPicPr>
          <p:cNvPr id="13" name="Picture 9" descr="Mali-Transparent.png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50825" y="188913"/>
            <a:ext cx="722313" cy="557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77528842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7" descr="Grafovi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12192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532" name="Rectangle 20"/>
          <p:cNvSpPr>
            <a:spLocks noChangeArrowheads="1"/>
          </p:cNvSpPr>
          <p:nvPr/>
        </p:nvSpPr>
        <p:spPr bwMode="auto">
          <a:xfrm>
            <a:off x="1500188" y="2143125"/>
            <a:ext cx="7315200" cy="32562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90000"/>
              </a:lnSpc>
              <a:spcBef>
                <a:spcPct val="50000"/>
              </a:spcBef>
            </a:pPr>
            <a:endParaRPr lang="sr-Cyrl-CS" sz="3200" b="1" dirty="0">
              <a:solidFill>
                <a:srgbClr val="495778"/>
              </a:solidFill>
            </a:endParaRPr>
          </a:p>
          <a:p>
            <a:pPr algn="ctr"/>
            <a:r>
              <a:rPr lang="en-US" sz="3400" dirty="0" smtClean="0">
                <a:solidFill>
                  <a:schemeClr val="tx2"/>
                </a:solidFill>
                <a:latin typeface="Arial Narrow" pitchFamily="34" charset="0"/>
              </a:rPr>
              <a:t>22</a:t>
            </a:r>
            <a:r>
              <a:rPr lang="en-US" sz="3400" baseline="30000" dirty="0" smtClean="0">
                <a:solidFill>
                  <a:schemeClr val="tx2"/>
                </a:solidFill>
                <a:latin typeface="Arial Narrow" pitchFamily="34" charset="0"/>
              </a:rPr>
              <a:t>nd</a:t>
            </a:r>
            <a:r>
              <a:rPr lang="en-US" sz="3400" dirty="0" smtClean="0">
                <a:solidFill>
                  <a:schemeClr val="tx2"/>
                </a:solidFill>
                <a:latin typeface="Arial Narrow" pitchFamily="34" charset="0"/>
              </a:rPr>
              <a:t> October </a:t>
            </a:r>
            <a:r>
              <a:rPr lang="sr-Cyrl-CS" sz="3400" dirty="0" smtClean="0">
                <a:solidFill>
                  <a:srgbClr val="495778"/>
                </a:solidFill>
                <a:latin typeface="Arial Narrow" pitchFamily="34" charset="0"/>
              </a:rPr>
              <a:t>2015</a:t>
            </a:r>
            <a:endParaRPr lang="en-US" sz="3400" dirty="0" smtClean="0">
              <a:latin typeface="Arial Narrow" pitchFamily="34" charset="0"/>
            </a:endParaRPr>
          </a:p>
          <a:p>
            <a:pPr algn="ctr">
              <a:lnSpc>
                <a:spcPct val="90000"/>
              </a:lnSpc>
              <a:spcBef>
                <a:spcPct val="50000"/>
              </a:spcBef>
            </a:pPr>
            <a:r>
              <a:rPr lang="en-US" sz="3400" b="1" dirty="0" smtClean="0">
                <a:solidFill>
                  <a:srgbClr val="495778"/>
                </a:solidFill>
                <a:latin typeface="Arial Narrow" pitchFamily="34" charset="0"/>
              </a:rPr>
              <a:t>PRESS CONFERENCE</a:t>
            </a:r>
            <a:endParaRPr lang="sr-Latn-CS" sz="3400" b="1" dirty="0">
              <a:solidFill>
                <a:srgbClr val="495778"/>
              </a:solidFill>
              <a:latin typeface="Arial Narrow" pitchFamily="34" charset="0"/>
            </a:endParaRPr>
          </a:p>
          <a:p>
            <a:pPr algn="ctr">
              <a:lnSpc>
                <a:spcPct val="90000"/>
              </a:lnSpc>
              <a:spcBef>
                <a:spcPct val="50000"/>
              </a:spcBef>
            </a:pPr>
            <a:endParaRPr lang="sr-Cyrl-CS" b="1" dirty="0">
              <a:solidFill>
                <a:srgbClr val="495778"/>
              </a:solidFill>
            </a:endParaRPr>
          </a:p>
          <a:p>
            <a:pPr algn="ctr">
              <a:lnSpc>
                <a:spcPct val="90000"/>
              </a:lnSpc>
              <a:spcBef>
                <a:spcPct val="50000"/>
              </a:spcBef>
            </a:pPr>
            <a:endParaRPr lang="sr-Latn-CS" b="1" dirty="0">
              <a:solidFill>
                <a:srgbClr val="495778"/>
              </a:solidFill>
            </a:endParaRPr>
          </a:p>
          <a:p>
            <a:pPr algn="ctr">
              <a:lnSpc>
                <a:spcPct val="90000"/>
              </a:lnSpc>
              <a:spcBef>
                <a:spcPct val="50000"/>
              </a:spcBef>
            </a:pPr>
            <a:endParaRPr lang="sr-Latn-CS" sz="1600" dirty="0">
              <a:solidFill>
                <a:srgbClr val="495778"/>
              </a:solidFill>
            </a:endParaRPr>
          </a:p>
          <a:p>
            <a:pPr algn="ctr">
              <a:lnSpc>
                <a:spcPct val="90000"/>
              </a:lnSpc>
              <a:spcBef>
                <a:spcPct val="50000"/>
              </a:spcBef>
            </a:pPr>
            <a:r>
              <a:rPr lang="sr-Latn-CS" sz="1600" dirty="0">
                <a:solidFill>
                  <a:srgbClr val="495778"/>
                </a:solidFill>
              </a:rPr>
              <a:t> </a:t>
            </a:r>
          </a:p>
        </p:txBody>
      </p:sp>
      <p:pic>
        <p:nvPicPr>
          <p:cNvPr id="22533" name="Picture 5" descr="Mali-Transparent.pn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0825" y="188913"/>
            <a:ext cx="722313" cy="557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29"/>
          <p:cNvSpPr>
            <a:spLocks noChangeArrowheads="1"/>
          </p:cNvSpPr>
          <p:nvPr/>
        </p:nvSpPr>
        <p:spPr bwMode="auto">
          <a:xfrm rot="-5400000">
            <a:off x="-2199481" y="3432453"/>
            <a:ext cx="648176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90000"/>
              </a:lnSpc>
              <a:spcBef>
                <a:spcPct val="50000"/>
              </a:spcBef>
            </a:pPr>
            <a:r>
              <a:rPr lang="en-US" sz="2000" dirty="0" err="1" smtClean="0">
                <a:solidFill>
                  <a:srgbClr val="C8E6E6"/>
                </a:solidFill>
                <a:ea typeface="Tahoma" panose="020B0604030504040204" pitchFamily="34" charset="0"/>
                <a:cs typeface="Tahoma" panose="020B0604030504040204" pitchFamily="34" charset="0"/>
              </a:rPr>
              <a:t>Republika</a:t>
            </a:r>
            <a:r>
              <a:rPr lang="en-US" sz="2000" dirty="0" smtClean="0">
                <a:solidFill>
                  <a:srgbClr val="C8E6E6"/>
                </a:solidFill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000" dirty="0" err="1" smtClean="0">
                <a:solidFill>
                  <a:srgbClr val="C8E6E6"/>
                </a:solidFill>
                <a:ea typeface="Tahoma" panose="020B0604030504040204" pitchFamily="34" charset="0"/>
                <a:cs typeface="Tahoma" panose="020B0604030504040204" pitchFamily="34" charset="0"/>
              </a:rPr>
              <a:t>Srpska</a:t>
            </a:r>
            <a:r>
              <a:rPr lang="en-US" sz="2000" dirty="0" smtClean="0">
                <a:solidFill>
                  <a:srgbClr val="C8E6E6"/>
                </a:solidFill>
                <a:ea typeface="Tahoma" panose="020B0604030504040204" pitchFamily="34" charset="0"/>
                <a:cs typeface="Tahoma" panose="020B0604030504040204" pitchFamily="34" charset="0"/>
              </a:rPr>
              <a:t> Institute of Statistics</a:t>
            </a:r>
            <a:endParaRPr lang="en-US" sz="2000" dirty="0">
              <a:solidFill>
                <a:srgbClr val="C8E6E6"/>
              </a:solidFill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Rad1.JPG"/>
          <p:cNvPicPr/>
          <p:nvPr/>
        </p:nvPicPr>
        <p:blipFill>
          <a:blip r:embed="rId3" cstate="print"/>
          <a:srcRect t="50690" b="14639"/>
          <a:stretch>
            <a:fillRect/>
          </a:stretch>
        </p:blipFill>
        <p:spPr>
          <a:xfrm>
            <a:off x="951865" y="4839335"/>
            <a:ext cx="8192135" cy="2018665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971550" y="0"/>
            <a:ext cx="8172450" cy="400110"/>
          </a:xfrm>
          <a:prstGeom prst="rect">
            <a:avLst/>
          </a:prstGeom>
          <a:solidFill>
            <a:schemeClr val="bg1">
              <a:lumMod val="85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spAutoFit/>
          </a:bodyPr>
          <a:lstStyle/>
          <a:p>
            <a:pPr algn="r">
              <a:defRPr/>
            </a:pPr>
            <a:r>
              <a:rPr lang="en-US" sz="2000" b="1" dirty="0" smtClean="0">
                <a:solidFill>
                  <a:srgbClr val="495778"/>
                </a:solidFill>
                <a:latin typeface="Arial Narrow" pitchFamily="34" charset="0"/>
              </a:rPr>
              <a:t>LABOUR STATISTICS</a:t>
            </a:r>
            <a:endParaRPr lang="en-US" sz="2000" b="1" dirty="0">
              <a:solidFill>
                <a:srgbClr val="495778"/>
              </a:solidFill>
              <a:latin typeface="Arial Narrow" pitchFamily="34" charset="0"/>
            </a:endParaRPr>
          </a:p>
        </p:txBody>
      </p:sp>
      <p:pic>
        <p:nvPicPr>
          <p:cNvPr id="9219" name="Picture 27" descr="Grafovi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12192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220" name="Rectangle 29"/>
          <p:cNvSpPr>
            <a:spLocks noChangeArrowheads="1"/>
          </p:cNvSpPr>
          <p:nvPr/>
        </p:nvSpPr>
        <p:spPr bwMode="auto">
          <a:xfrm rot="-5400000">
            <a:off x="-2199481" y="3432453"/>
            <a:ext cx="648176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90000"/>
              </a:lnSpc>
              <a:spcBef>
                <a:spcPct val="50000"/>
              </a:spcBef>
            </a:pPr>
            <a:r>
              <a:rPr lang="en-US" sz="2000" dirty="0" err="1" smtClean="0">
                <a:solidFill>
                  <a:srgbClr val="C8E6E6"/>
                </a:solidFill>
                <a:ea typeface="Tahoma" panose="020B0604030504040204" pitchFamily="34" charset="0"/>
                <a:cs typeface="Tahoma" panose="020B0604030504040204" pitchFamily="34" charset="0"/>
              </a:rPr>
              <a:t>Republika</a:t>
            </a:r>
            <a:r>
              <a:rPr lang="en-US" sz="2000" dirty="0" smtClean="0">
                <a:solidFill>
                  <a:srgbClr val="C8E6E6"/>
                </a:solidFill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000" dirty="0" err="1" smtClean="0">
                <a:solidFill>
                  <a:srgbClr val="C8E6E6"/>
                </a:solidFill>
                <a:ea typeface="Tahoma" panose="020B0604030504040204" pitchFamily="34" charset="0"/>
                <a:cs typeface="Tahoma" panose="020B0604030504040204" pitchFamily="34" charset="0"/>
              </a:rPr>
              <a:t>Srpska</a:t>
            </a:r>
            <a:r>
              <a:rPr lang="en-US" sz="2000" dirty="0" smtClean="0">
                <a:solidFill>
                  <a:srgbClr val="C8E6E6"/>
                </a:solidFill>
                <a:ea typeface="Tahoma" panose="020B0604030504040204" pitchFamily="34" charset="0"/>
                <a:cs typeface="Tahoma" panose="020B0604030504040204" pitchFamily="34" charset="0"/>
              </a:rPr>
              <a:t> Institute of Statistics</a:t>
            </a:r>
            <a:endParaRPr lang="en-US" sz="2000" dirty="0">
              <a:solidFill>
                <a:srgbClr val="C8E6E6"/>
              </a:solidFill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9221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sr-Latn-CS"/>
          </a:p>
        </p:txBody>
      </p:sp>
      <p:sp>
        <p:nvSpPr>
          <p:cNvPr id="9223" name="Rectangle 1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sr-Latn-CS"/>
          </a:p>
        </p:txBody>
      </p:sp>
      <p:sp>
        <p:nvSpPr>
          <p:cNvPr id="9224" name="Rectangle 1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sr-Latn-CS"/>
          </a:p>
        </p:txBody>
      </p:sp>
      <p:sp>
        <p:nvSpPr>
          <p:cNvPr id="9225" name="TextBox 12"/>
          <p:cNvSpPr txBox="1">
            <a:spLocks noChangeArrowheads="1"/>
          </p:cNvSpPr>
          <p:nvPr/>
        </p:nvSpPr>
        <p:spPr bwMode="auto">
          <a:xfrm>
            <a:off x="2916238" y="4365625"/>
            <a:ext cx="18415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en-US" sz="1200"/>
          </a:p>
        </p:txBody>
      </p:sp>
      <p:pic>
        <p:nvPicPr>
          <p:cNvPr id="9227" name="Picture 14" descr="Mali-Transparent.png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50825" y="188913"/>
            <a:ext cx="722313" cy="557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228" name="Rectangle 13"/>
          <p:cNvSpPr>
            <a:spLocks noChangeArrowheads="1"/>
          </p:cNvSpPr>
          <p:nvPr/>
        </p:nvSpPr>
        <p:spPr bwMode="auto">
          <a:xfrm>
            <a:off x="1613222" y="1556792"/>
            <a:ext cx="7488237" cy="20621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>
              <a:buFont typeface="Arial" pitchFamily="34" charset="0"/>
              <a:buChar char="•"/>
            </a:pPr>
            <a:endParaRPr lang="sr-Latn-CS" sz="2400" dirty="0" smtClean="0">
              <a:solidFill>
                <a:srgbClr val="495778"/>
              </a:solidFill>
            </a:endParaRPr>
          </a:p>
          <a:p>
            <a:pPr marL="342900" indent="-342900">
              <a:buFont typeface="Arial" pitchFamily="34" charset="0"/>
              <a:buChar char="•"/>
            </a:pPr>
            <a:r>
              <a:rPr lang="en-US" sz="2600" dirty="0" smtClean="0">
                <a:solidFill>
                  <a:srgbClr val="495778"/>
                </a:solidFill>
                <a:latin typeface="Arial Narrow" pitchFamily="34" charset="0"/>
              </a:rPr>
              <a:t>Average monthly net wage </a:t>
            </a:r>
            <a:r>
              <a:rPr lang="sr-Cyrl-CS" sz="2600" b="1" dirty="0" smtClean="0">
                <a:solidFill>
                  <a:srgbClr val="495778"/>
                </a:solidFill>
                <a:latin typeface="Arial Narrow" pitchFamily="34" charset="0"/>
              </a:rPr>
              <a:t>8</a:t>
            </a:r>
            <a:r>
              <a:rPr lang="sr-Cyrl-BA" sz="2600" b="1" dirty="0" smtClean="0">
                <a:solidFill>
                  <a:srgbClr val="495778"/>
                </a:solidFill>
                <a:latin typeface="Arial Narrow" pitchFamily="34" charset="0"/>
              </a:rPr>
              <a:t>34</a:t>
            </a:r>
            <a:r>
              <a:rPr lang="sr-Cyrl-CS" sz="2600" dirty="0" smtClean="0">
                <a:solidFill>
                  <a:srgbClr val="495778"/>
                </a:solidFill>
                <a:latin typeface="Arial Narrow" pitchFamily="34" charset="0"/>
              </a:rPr>
              <a:t> </a:t>
            </a:r>
            <a:r>
              <a:rPr lang="sr-Cyrl-CS" sz="2600" b="1" dirty="0" smtClean="0">
                <a:solidFill>
                  <a:srgbClr val="495778"/>
                </a:solidFill>
                <a:latin typeface="Arial Narrow" pitchFamily="34" charset="0"/>
              </a:rPr>
              <a:t>КМ</a:t>
            </a:r>
            <a:endParaRPr lang="sr-Latn-CS" sz="2600" b="1" dirty="0" smtClean="0">
              <a:solidFill>
                <a:srgbClr val="495778"/>
              </a:solidFill>
              <a:latin typeface="Arial Narrow" pitchFamily="34" charset="0"/>
            </a:endParaRPr>
          </a:p>
          <a:p>
            <a:pPr marL="342900" indent="-342900">
              <a:buFont typeface="Arial" pitchFamily="34" charset="0"/>
              <a:buChar char="•"/>
            </a:pPr>
            <a:endParaRPr lang="sr-Cyrl-BA" sz="2600" b="1" dirty="0">
              <a:solidFill>
                <a:srgbClr val="495778"/>
              </a:solidFill>
              <a:latin typeface="Arial Narrow" pitchFamily="34" charset="0"/>
            </a:endParaRPr>
          </a:p>
          <a:p>
            <a:pPr>
              <a:buFont typeface="Arial" pitchFamily="34" charset="0"/>
              <a:buChar char="•"/>
            </a:pPr>
            <a:r>
              <a:rPr lang="sr-Cyrl-BA" sz="2600" dirty="0">
                <a:solidFill>
                  <a:srgbClr val="495778"/>
                </a:solidFill>
                <a:latin typeface="Arial Narrow" pitchFamily="34" charset="0"/>
              </a:rPr>
              <a:t> </a:t>
            </a:r>
            <a:r>
              <a:rPr lang="sr-Cyrl-BA" sz="2600" dirty="0" smtClean="0">
                <a:solidFill>
                  <a:srgbClr val="495778"/>
                </a:solidFill>
                <a:latin typeface="Arial Narrow" pitchFamily="34" charset="0"/>
              </a:rPr>
              <a:t>  </a:t>
            </a:r>
            <a:r>
              <a:rPr lang="en-US" sz="2600" dirty="0" smtClean="0">
                <a:solidFill>
                  <a:srgbClr val="495778"/>
                </a:solidFill>
                <a:latin typeface="Arial Narrow" pitchFamily="34" charset="0"/>
              </a:rPr>
              <a:t>Average monthly gross wage </a:t>
            </a:r>
            <a:r>
              <a:rPr lang="sr-Cyrl-BA" sz="2600" b="1" dirty="0" smtClean="0">
                <a:solidFill>
                  <a:srgbClr val="495778"/>
                </a:solidFill>
                <a:latin typeface="Arial Narrow" pitchFamily="34" charset="0"/>
              </a:rPr>
              <a:t>1</a:t>
            </a:r>
            <a:r>
              <a:rPr lang="en-US" sz="2600" b="1" dirty="0" smtClean="0">
                <a:solidFill>
                  <a:srgbClr val="495778"/>
                </a:solidFill>
                <a:latin typeface="Arial Narrow" pitchFamily="34" charset="0"/>
              </a:rPr>
              <a:t>,</a:t>
            </a:r>
            <a:r>
              <a:rPr lang="sr-Cyrl-BA" sz="2600" b="1" dirty="0" smtClean="0">
                <a:solidFill>
                  <a:srgbClr val="495778"/>
                </a:solidFill>
                <a:latin typeface="Arial Narrow" pitchFamily="34" charset="0"/>
              </a:rPr>
              <a:t>345 КМ</a:t>
            </a:r>
          </a:p>
          <a:p>
            <a:endParaRPr lang="sr-Cyrl-BA" sz="2600" dirty="0" smtClean="0">
              <a:solidFill>
                <a:srgbClr val="495778"/>
              </a:solidFill>
              <a:latin typeface="Arial Narrow" pitchFamily="34" charset="0"/>
            </a:endParaRPr>
          </a:p>
        </p:txBody>
      </p:sp>
      <p:sp>
        <p:nvSpPr>
          <p:cNvPr id="15" name="TextBox 13"/>
          <p:cNvSpPr txBox="1">
            <a:spLocks noChangeArrowheads="1"/>
          </p:cNvSpPr>
          <p:nvPr/>
        </p:nvSpPr>
        <p:spPr bwMode="auto">
          <a:xfrm>
            <a:off x="1475656" y="620688"/>
            <a:ext cx="239039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9pPr>
          </a:lstStyle>
          <a:p>
            <a:pPr eaLnBrk="1" hangingPunct="1"/>
            <a:r>
              <a:rPr lang="en-US" sz="2400" b="1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SEPTEMBER </a:t>
            </a:r>
            <a:r>
              <a:rPr lang="ru-RU" sz="2400" b="1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201</a:t>
            </a:r>
            <a:r>
              <a:rPr lang="sr-Cyrl-BA" sz="2400" b="1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5</a:t>
            </a:r>
            <a:endParaRPr lang="en-US" sz="2400" b="1" dirty="0">
              <a:solidFill>
                <a:srgbClr val="495778"/>
              </a:solidFill>
              <a:latin typeface="Arial Narrow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79514640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Rad1.JPG"/>
          <p:cNvPicPr/>
          <p:nvPr/>
        </p:nvPicPr>
        <p:blipFill>
          <a:blip r:embed="rId3" cstate="print"/>
          <a:srcRect t="50690" b="14639"/>
          <a:stretch>
            <a:fillRect/>
          </a:stretch>
        </p:blipFill>
        <p:spPr>
          <a:xfrm>
            <a:off x="951865" y="4829175"/>
            <a:ext cx="8192135" cy="2018665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971550" y="0"/>
            <a:ext cx="8172450" cy="400110"/>
          </a:xfrm>
          <a:prstGeom prst="rect">
            <a:avLst/>
          </a:prstGeom>
          <a:solidFill>
            <a:schemeClr val="bg1">
              <a:lumMod val="85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spAutoFit/>
          </a:bodyPr>
          <a:lstStyle/>
          <a:p>
            <a:pPr algn="r">
              <a:defRPr/>
            </a:pPr>
            <a:r>
              <a:rPr lang="en-US" sz="2000" b="1" dirty="0" smtClean="0">
                <a:solidFill>
                  <a:srgbClr val="495778"/>
                </a:solidFill>
                <a:latin typeface="Arial Narrow" pitchFamily="34" charset="0"/>
              </a:rPr>
              <a:t>LABOUR STATISTICS</a:t>
            </a:r>
            <a:endParaRPr lang="en-US" sz="2000" b="1" dirty="0">
              <a:solidFill>
                <a:srgbClr val="495778"/>
              </a:solidFill>
              <a:latin typeface="Arial Narrow" pitchFamily="34" charset="0"/>
            </a:endParaRPr>
          </a:p>
        </p:txBody>
      </p:sp>
      <p:pic>
        <p:nvPicPr>
          <p:cNvPr id="10243" name="Picture 27" descr="Grafovi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67" y="0"/>
            <a:ext cx="12192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44" name="Rectangle 29"/>
          <p:cNvSpPr>
            <a:spLocks noChangeArrowheads="1"/>
          </p:cNvSpPr>
          <p:nvPr/>
        </p:nvSpPr>
        <p:spPr bwMode="auto">
          <a:xfrm rot="-5400000">
            <a:off x="-2199481" y="3432453"/>
            <a:ext cx="648176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90000"/>
              </a:lnSpc>
              <a:spcBef>
                <a:spcPct val="50000"/>
              </a:spcBef>
            </a:pPr>
            <a:r>
              <a:rPr lang="en-US" sz="2000" dirty="0" err="1" smtClean="0">
                <a:solidFill>
                  <a:srgbClr val="C8E6E6"/>
                </a:solidFill>
                <a:ea typeface="Tahoma" panose="020B0604030504040204" pitchFamily="34" charset="0"/>
                <a:cs typeface="Tahoma" panose="020B0604030504040204" pitchFamily="34" charset="0"/>
              </a:rPr>
              <a:t>Republika</a:t>
            </a:r>
            <a:r>
              <a:rPr lang="en-US" sz="2000" dirty="0" smtClean="0">
                <a:solidFill>
                  <a:srgbClr val="C8E6E6"/>
                </a:solidFill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000" dirty="0" err="1" smtClean="0">
                <a:solidFill>
                  <a:srgbClr val="C8E6E6"/>
                </a:solidFill>
                <a:ea typeface="Tahoma" panose="020B0604030504040204" pitchFamily="34" charset="0"/>
                <a:cs typeface="Tahoma" panose="020B0604030504040204" pitchFamily="34" charset="0"/>
              </a:rPr>
              <a:t>Srpska</a:t>
            </a:r>
            <a:r>
              <a:rPr lang="en-US" sz="2000" dirty="0" smtClean="0">
                <a:solidFill>
                  <a:srgbClr val="C8E6E6"/>
                </a:solidFill>
                <a:ea typeface="Tahoma" panose="020B0604030504040204" pitchFamily="34" charset="0"/>
                <a:cs typeface="Tahoma" panose="020B0604030504040204" pitchFamily="34" charset="0"/>
              </a:rPr>
              <a:t> Institute of Statistics</a:t>
            </a:r>
            <a:endParaRPr lang="en-US" sz="2000" dirty="0">
              <a:solidFill>
                <a:srgbClr val="C8E6E6"/>
              </a:solidFill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0245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sr-Latn-CS"/>
          </a:p>
        </p:txBody>
      </p:sp>
      <p:sp>
        <p:nvSpPr>
          <p:cNvPr id="10246" name="Rectangle 13"/>
          <p:cNvSpPr>
            <a:spLocks noChangeArrowheads="1"/>
          </p:cNvSpPr>
          <p:nvPr/>
        </p:nvSpPr>
        <p:spPr bwMode="auto">
          <a:xfrm>
            <a:off x="1835696" y="4196348"/>
            <a:ext cx="6812686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1600" dirty="0" smtClean="0">
                <a:solidFill>
                  <a:schemeClr val="tx2"/>
                </a:solidFill>
                <a:latin typeface="Arial Narrow" pitchFamily="34" charset="0"/>
                <a:cs typeface="Tahoma" pitchFamily="34" charset="0"/>
              </a:rPr>
              <a:t>Graph </a:t>
            </a:r>
            <a:r>
              <a:rPr lang="sr-Cyrl-CS" sz="1600" dirty="0" smtClean="0">
                <a:solidFill>
                  <a:schemeClr val="tx2"/>
                </a:solidFill>
                <a:latin typeface="Arial Narrow" pitchFamily="34" charset="0"/>
                <a:cs typeface="Tahoma" pitchFamily="34" charset="0"/>
              </a:rPr>
              <a:t>1. </a:t>
            </a:r>
            <a:r>
              <a:rPr lang="en-US" sz="1600" dirty="0" smtClean="0">
                <a:solidFill>
                  <a:schemeClr val="tx2"/>
                </a:solidFill>
                <a:latin typeface="Arial Narrow" pitchFamily="34" charset="0"/>
                <a:cs typeface="Tahoma" pitchFamily="34" charset="0"/>
              </a:rPr>
              <a:t>Average net wages of employed persons by month</a:t>
            </a:r>
            <a:endParaRPr lang="en-US" sz="1600" dirty="0">
              <a:solidFill>
                <a:schemeClr val="tx2"/>
              </a:solidFill>
              <a:latin typeface="Arial Narrow" pitchFamily="34" charset="0"/>
              <a:cs typeface="Tahoma" pitchFamily="34" charset="0"/>
            </a:endParaRPr>
          </a:p>
        </p:txBody>
      </p:sp>
      <p:sp>
        <p:nvSpPr>
          <p:cNvPr id="10247" name="Rectangle 1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sr-Latn-CS"/>
          </a:p>
        </p:txBody>
      </p:sp>
      <p:sp>
        <p:nvSpPr>
          <p:cNvPr id="10248" name="Rectangle 1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sr-Latn-CS"/>
          </a:p>
        </p:txBody>
      </p:sp>
      <p:sp>
        <p:nvSpPr>
          <p:cNvPr id="10249" name="TextBox 12"/>
          <p:cNvSpPr txBox="1">
            <a:spLocks noChangeArrowheads="1"/>
          </p:cNvSpPr>
          <p:nvPr/>
        </p:nvSpPr>
        <p:spPr bwMode="auto">
          <a:xfrm>
            <a:off x="2916238" y="4365625"/>
            <a:ext cx="18415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en-US" sz="1200"/>
          </a:p>
        </p:txBody>
      </p:sp>
      <p:pic>
        <p:nvPicPr>
          <p:cNvPr id="10250" name="Picture 14" descr="Mali-Transparent.png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50825" y="188913"/>
            <a:ext cx="722313" cy="557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ext Box 2"/>
          <p:cNvSpPr txBox="1">
            <a:spLocks noChangeArrowheads="1"/>
          </p:cNvSpPr>
          <p:nvPr/>
        </p:nvSpPr>
        <p:spPr bwMode="auto">
          <a:xfrm>
            <a:off x="6833666" y="1053176"/>
            <a:ext cx="572765" cy="3439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FFFFFF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bs-Cyrl-BA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anose="020B0606020202030204" pitchFamily="34" charset="0"/>
                <a:ea typeface="Tahoma" pitchFamily="34" charset="0"/>
                <a:cs typeface="Tahoma" pitchFamily="34" charset="0"/>
              </a:rPr>
              <a:t>КМ</a:t>
            </a:r>
            <a:endParaRPr kumimoji="0" lang="en-US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 Narrow" panose="020B0606020202030204" pitchFamily="34" charset="0"/>
              <a:ea typeface="Tahoma" pitchFamily="34" charset="0"/>
              <a:cs typeface="Tahoma" pitchFamily="34" charset="0"/>
            </a:endParaRPr>
          </a:p>
        </p:txBody>
      </p:sp>
      <p:graphicFrame>
        <p:nvGraphicFramePr>
          <p:cNvPr id="19" name="Chart 18"/>
          <p:cNvGraphicFramePr/>
          <p:nvPr>
            <p:extLst>
              <p:ext uri="{D42A27DB-BD31-4B8C-83A1-F6EECF244321}">
                <p14:modId xmlns="" xmlns:p14="http://schemas.microsoft.com/office/powerpoint/2010/main" val="3779832448"/>
              </p:ext>
            </p:extLst>
          </p:nvPr>
        </p:nvGraphicFramePr>
        <p:xfrm>
          <a:off x="2915816" y="1412776"/>
          <a:ext cx="45720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pic>
        <p:nvPicPr>
          <p:cNvPr id="18" name="Picture 17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2892467" y="3414841"/>
            <a:ext cx="4748411" cy="461010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Cijene6.jpg"/>
          <p:cNvPicPr/>
          <p:nvPr/>
        </p:nvPicPr>
        <p:blipFill>
          <a:blip r:embed="rId3" cstate="print"/>
          <a:srcRect t="37751" b="24681"/>
          <a:stretch>
            <a:fillRect/>
          </a:stretch>
        </p:blipFill>
        <p:spPr>
          <a:xfrm>
            <a:off x="1195070" y="4843780"/>
            <a:ext cx="7948930" cy="201422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971550" y="0"/>
            <a:ext cx="8172450" cy="400110"/>
          </a:xfrm>
          <a:prstGeom prst="rect">
            <a:avLst/>
          </a:prstGeom>
          <a:solidFill>
            <a:schemeClr val="bg1">
              <a:lumMod val="85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spAutoFit/>
          </a:bodyPr>
          <a:lstStyle/>
          <a:p>
            <a:pPr algn="r">
              <a:defRPr/>
            </a:pPr>
            <a:r>
              <a:rPr lang="en-US" sz="2000" b="1" dirty="0" smtClean="0">
                <a:solidFill>
                  <a:srgbClr val="495778"/>
                </a:solidFill>
                <a:latin typeface="Arial Narrow" pitchFamily="34" charset="0"/>
              </a:rPr>
              <a:t>PRICES STATISTICS</a:t>
            </a:r>
            <a:endParaRPr lang="en-US" sz="2000" b="1" dirty="0">
              <a:solidFill>
                <a:srgbClr val="495778"/>
              </a:solidFill>
              <a:latin typeface="Arial Narrow" pitchFamily="34" charset="0"/>
            </a:endParaRPr>
          </a:p>
        </p:txBody>
      </p:sp>
      <p:pic>
        <p:nvPicPr>
          <p:cNvPr id="12292" name="Picture 27" descr="Grafovi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12192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293" name="Rectangle 29"/>
          <p:cNvSpPr>
            <a:spLocks noChangeArrowheads="1"/>
          </p:cNvSpPr>
          <p:nvPr/>
        </p:nvSpPr>
        <p:spPr bwMode="auto">
          <a:xfrm rot="-5400000">
            <a:off x="-2199481" y="3432453"/>
            <a:ext cx="648176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90000"/>
              </a:lnSpc>
              <a:spcBef>
                <a:spcPct val="50000"/>
              </a:spcBef>
            </a:pPr>
            <a:r>
              <a:rPr lang="en-US" sz="2000" dirty="0" err="1" smtClean="0">
                <a:solidFill>
                  <a:srgbClr val="C8E6E6"/>
                </a:solidFill>
                <a:ea typeface="Tahoma" panose="020B0604030504040204" pitchFamily="34" charset="0"/>
                <a:cs typeface="Tahoma" panose="020B0604030504040204" pitchFamily="34" charset="0"/>
              </a:rPr>
              <a:t>Republika</a:t>
            </a:r>
            <a:r>
              <a:rPr lang="en-US" sz="2000" dirty="0" smtClean="0">
                <a:solidFill>
                  <a:srgbClr val="C8E6E6"/>
                </a:solidFill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000" dirty="0" err="1" smtClean="0">
                <a:solidFill>
                  <a:srgbClr val="C8E6E6"/>
                </a:solidFill>
                <a:ea typeface="Tahoma" panose="020B0604030504040204" pitchFamily="34" charset="0"/>
                <a:cs typeface="Tahoma" panose="020B0604030504040204" pitchFamily="34" charset="0"/>
              </a:rPr>
              <a:t>Srpska</a:t>
            </a:r>
            <a:r>
              <a:rPr lang="en-US" sz="2000" dirty="0" smtClean="0">
                <a:solidFill>
                  <a:srgbClr val="C8E6E6"/>
                </a:solidFill>
                <a:ea typeface="Tahoma" panose="020B0604030504040204" pitchFamily="34" charset="0"/>
                <a:cs typeface="Tahoma" panose="020B0604030504040204" pitchFamily="34" charset="0"/>
              </a:rPr>
              <a:t> Institute of Statistics</a:t>
            </a:r>
            <a:endParaRPr lang="en-US" sz="2000" dirty="0">
              <a:solidFill>
                <a:srgbClr val="C8E6E6"/>
              </a:solidFill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2294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sr-Latn-CS"/>
          </a:p>
        </p:txBody>
      </p:sp>
      <p:sp>
        <p:nvSpPr>
          <p:cNvPr id="12295" name="Rectangle 13"/>
          <p:cNvSpPr>
            <a:spLocks noChangeArrowheads="1"/>
          </p:cNvSpPr>
          <p:nvPr/>
        </p:nvSpPr>
        <p:spPr bwMode="auto">
          <a:xfrm>
            <a:off x="1403350" y="1773238"/>
            <a:ext cx="7956550" cy="26776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sr-Cyrl-BA" sz="2200" dirty="0">
                <a:solidFill>
                  <a:srgbClr val="495778"/>
                </a:solidFill>
                <a:cs typeface="Tahoma" pitchFamily="34" charset="0"/>
              </a:rPr>
              <a:t> </a:t>
            </a:r>
            <a:endParaRPr lang="en-US" sz="2200" dirty="0">
              <a:solidFill>
                <a:srgbClr val="495778"/>
              </a:solidFill>
              <a:cs typeface="Tahoma" pitchFamily="34" charset="0"/>
            </a:endParaRPr>
          </a:p>
          <a:p>
            <a:pPr>
              <a:buFont typeface="Arial" charset="0"/>
              <a:buChar char="•"/>
            </a:pPr>
            <a:r>
              <a:rPr lang="sr-Cyrl-BA" sz="2600" dirty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  </a:t>
            </a:r>
            <a:r>
              <a:rPr lang="en-US" sz="2600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Monthly inflation -</a:t>
            </a:r>
            <a:r>
              <a:rPr lang="sr-Cyrl-CS" sz="2600" b="1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0</a:t>
            </a:r>
            <a:r>
              <a:rPr lang="en-US" sz="2600" b="1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.1</a:t>
            </a:r>
            <a:r>
              <a:rPr lang="sr-Cyrl-CS" sz="2600" b="1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%</a:t>
            </a:r>
          </a:p>
          <a:p>
            <a:endParaRPr lang="en-US" sz="2600" b="1" dirty="0">
              <a:solidFill>
                <a:srgbClr val="495778"/>
              </a:solidFill>
              <a:latin typeface="Arial Narrow" pitchFamily="34" charset="0"/>
              <a:cs typeface="Tahoma" pitchFamily="34" charset="0"/>
            </a:endParaRPr>
          </a:p>
          <a:p>
            <a:pPr>
              <a:buFont typeface="Arial" charset="0"/>
              <a:buChar char="•"/>
            </a:pPr>
            <a:r>
              <a:rPr lang="en-US" sz="2600" b="1" dirty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  </a:t>
            </a:r>
            <a:r>
              <a:rPr lang="en-US" sz="2600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Annual inflation </a:t>
            </a:r>
            <a:r>
              <a:rPr lang="sr-Cyrl-CS" sz="2600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(</a:t>
            </a:r>
            <a:r>
              <a:rPr lang="en-US" sz="2600" dirty="0" smtClean="0">
                <a:solidFill>
                  <a:srgbClr val="495778"/>
                </a:solidFill>
                <a:latin typeface="Arial Narrow" pitchFamily="34" charset="0"/>
              </a:rPr>
              <a:t>September </a:t>
            </a:r>
            <a:r>
              <a:rPr lang="sr-Cyrl-BA" sz="2600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2015/</a:t>
            </a:r>
            <a:r>
              <a:rPr lang="en-US" sz="2600" dirty="0" smtClean="0">
                <a:solidFill>
                  <a:srgbClr val="495778"/>
                </a:solidFill>
                <a:latin typeface="Arial Narrow" pitchFamily="34" charset="0"/>
              </a:rPr>
              <a:t>September</a:t>
            </a:r>
            <a:r>
              <a:rPr lang="en-US" sz="2600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 </a:t>
            </a:r>
            <a:r>
              <a:rPr lang="sr-Cyrl-BA" sz="2600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2014) </a:t>
            </a:r>
            <a:r>
              <a:rPr lang="sr-Cyrl-BA" sz="2600" b="1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-</a:t>
            </a:r>
            <a:r>
              <a:rPr lang="en-US" sz="2600" b="1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2.1</a:t>
            </a:r>
            <a:r>
              <a:rPr lang="sr-Cyrl-BA" sz="2600" b="1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%</a:t>
            </a:r>
            <a:endParaRPr lang="sr-Cyrl-BA" sz="2600" b="1" dirty="0">
              <a:solidFill>
                <a:srgbClr val="495778"/>
              </a:solidFill>
              <a:latin typeface="Arial Narrow" pitchFamily="34" charset="0"/>
              <a:cs typeface="Tahoma" pitchFamily="34" charset="0"/>
            </a:endParaRPr>
          </a:p>
          <a:p>
            <a:endParaRPr lang="sr-Cyrl-BA" sz="2200" dirty="0">
              <a:solidFill>
                <a:srgbClr val="495778"/>
              </a:solidFill>
              <a:latin typeface="Cambria" pitchFamily="18" charset="0"/>
            </a:endParaRPr>
          </a:p>
          <a:p>
            <a:r>
              <a:rPr lang="sr-Cyrl-CS" sz="2200" b="1" dirty="0">
                <a:solidFill>
                  <a:srgbClr val="495778"/>
                </a:solidFill>
                <a:latin typeface="Cambria" pitchFamily="18" charset="0"/>
              </a:rPr>
              <a:t>   </a:t>
            </a:r>
            <a:r>
              <a:rPr lang="sr-Cyrl-CS" sz="2200" b="1" dirty="0">
                <a:solidFill>
                  <a:srgbClr val="495778"/>
                </a:solidFill>
                <a:cs typeface="Tahoma" pitchFamily="34" charset="0"/>
              </a:rPr>
              <a:t> </a:t>
            </a:r>
            <a:endParaRPr lang="en-US" sz="2200" b="1" dirty="0">
              <a:solidFill>
                <a:srgbClr val="495778"/>
              </a:solidFill>
              <a:latin typeface="Cambria" pitchFamily="18" charset="0"/>
            </a:endParaRPr>
          </a:p>
          <a:p>
            <a:pPr>
              <a:buFont typeface="Arial" charset="0"/>
              <a:buChar char="•"/>
            </a:pPr>
            <a:endParaRPr lang="ru-RU" sz="2200" b="1" dirty="0">
              <a:solidFill>
                <a:srgbClr val="495778"/>
              </a:solidFill>
            </a:endParaRPr>
          </a:p>
        </p:txBody>
      </p:sp>
      <p:pic>
        <p:nvPicPr>
          <p:cNvPr id="12296" name="Picture 8" descr="Mali-Transparent.png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50825" y="188913"/>
            <a:ext cx="722313" cy="557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Rectangle 9"/>
          <p:cNvSpPr/>
          <p:nvPr/>
        </p:nvSpPr>
        <p:spPr>
          <a:xfrm>
            <a:off x="1475656" y="692696"/>
            <a:ext cx="246093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1" hangingPunct="1"/>
            <a:r>
              <a:rPr lang="en-US" sz="2400" b="1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SEPTEMBER </a:t>
            </a:r>
            <a:r>
              <a:rPr lang="ru-RU" sz="2400" b="1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201</a:t>
            </a:r>
            <a:r>
              <a:rPr lang="sr-Cyrl-BA" sz="2400" b="1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5</a:t>
            </a:r>
            <a:r>
              <a:rPr lang="ru-RU" sz="2400" b="1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 </a:t>
            </a:r>
            <a:endParaRPr lang="en-US" sz="2400" b="1" dirty="0">
              <a:solidFill>
                <a:srgbClr val="495778"/>
              </a:solidFill>
              <a:latin typeface="Arial Narrow" pitchFamily="34" charset="0"/>
              <a:cs typeface="Tahoma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Cijene6.jpg"/>
          <p:cNvPicPr/>
          <p:nvPr/>
        </p:nvPicPr>
        <p:blipFill>
          <a:blip r:embed="rId3" cstate="print"/>
          <a:srcRect t="37751" b="24681"/>
          <a:stretch>
            <a:fillRect/>
          </a:stretch>
        </p:blipFill>
        <p:spPr>
          <a:xfrm>
            <a:off x="1195070" y="4843780"/>
            <a:ext cx="7948930" cy="201422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971550" y="0"/>
            <a:ext cx="8172450" cy="400110"/>
          </a:xfrm>
          <a:prstGeom prst="rect">
            <a:avLst/>
          </a:prstGeom>
          <a:solidFill>
            <a:schemeClr val="bg1">
              <a:lumMod val="85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spAutoFit/>
          </a:bodyPr>
          <a:lstStyle/>
          <a:p>
            <a:pPr algn="r">
              <a:defRPr/>
            </a:pPr>
            <a:r>
              <a:rPr lang="en-US" sz="2000" b="1" dirty="0" smtClean="0">
                <a:solidFill>
                  <a:srgbClr val="495778"/>
                </a:solidFill>
                <a:latin typeface="Arial Narrow" pitchFamily="34" charset="0"/>
              </a:rPr>
              <a:t>PRICES STATISTICS</a:t>
            </a:r>
            <a:endParaRPr lang="en-US" sz="2000" b="1" dirty="0">
              <a:solidFill>
                <a:srgbClr val="495778"/>
              </a:solidFill>
              <a:latin typeface="Arial Narrow" pitchFamily="34" charset="0"/>
            </a:endParaRPr>
          </a:p>
        </p:txBody>
      </p:sp>
      <p:pic>
        <p:nvPicPr>
          <p:cNvPr id="13316" name="Picture 27" descr="Grafovi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12192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317" name="Rectangle 29"/>
          <p:cNvSpPr>
            <a:spLocks noChangeArrowheads="1"/>
          </p:cNvSpPr>
          <p:nvPr/>
        </p:nvSpPr>
        <p:spPr bwMode="auto">
          <a:xfrm rot="-5400000">
            <a:off x="-2199481" y="3432453"/>
            <a:ext cx="648176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90000"/>
              </a:lnSpc>
              <a:spcBef>
                <a:spcPct val="50000"/>
              </a:spcBef>
            </a:pPr>
            <a:r>
              <a:rPr lang="en-US" sz="2000" dirty="0" err="1" smtClean="0">
                <a:solidFill>
                  <a:srgbClr val="C8E6E6"/>
                </a:solidFill>
                <a:ea typeface="Tahoma" panose="020B0604030504040204" pitchFamily="34" charset="0"/>
                <a:cs typeface="Tahoma" panose="020B0604030504040204" pitchFamily="34" charset="0"/>
              </a:rPr>
              <a:t>Republika</a:t>
            </a:r>
            <a:r>
              <a:rPr lang="en-US" sz="2000" dirty="0" smtClean="0">
                <a:solidFill>
                  <a:srgbClr val="C8E6E6"/>
                </a:solidFill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000" dirty="0" err="1" smtClean="0">
                <a:solidFill>
                  <a:srgbClr val="C8E6E6"/>
                </a:solidFill>
                <a:ea typeface="Tahoma" panose="020B0604030504040204" pitchFamily="34" charset="0"/>
                <a:cs typeface="Tahoma" panose="020B0604030504040204" pitchFamily="34" charset="0"/>
              </a:rPr>
              <a:t>Srpska</a:t>
            </a:r>
            <a:r>
              <a:rPr lang="en-US" sz="2000" dirty="0" smtClean="0">
                <a:solidFill>
                  <a:srgbClr val="C8E6E6"/>
                </a:solidFill>
                <a:ea typeface="Tahoma" panose="020B0604030504040204" pitchFamily="34" charset="0"/>
                <a:cs typeface="Tahoma" panose="020B0604030504040204" pitchFamily="34" charset="0"/>
              </a:rPr>
              <a:t> Institute of Statistics</a:t>
            </a:r>
            <a:endParaRPr lang="en-US" sz="2000" dirty="0">
              <a:solidFill>
                <a:srgbClr val="C8E6E6"/>
              </a:solidFill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3318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sr-Latn-CS"/>
          </a:p>
        </p:txBody>
      </p:sp>
      <p:sp>
        <p:nvSpPr>
          <p:cNvPr id="13319" name="TextBox 15"/>
          <p:cNvSpPr txBox="1">
            <a:spLocks noChangeArrowheads="1"/>
          </p:cNvSpPr>
          <p:nvPr/>
        </p:nvSpPr>
        <p:spPr bwMode="auto">
          <a:xfrm>
            <a:off x="1403648" y="908720"/>
            <a:ext cx="8137525" cy="29546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sr-Cyrl-CS" sz="2000" b="1" dirty="0">
                <a:solidFill>
                  <a:srgbClr val="495778"/>
                </a:solidFill>
                <a:cs typeface="Tahoma" pitchFamily="34" charset="0"/>
              </a:rPr>
              <a:t>     </a:t>
            </a:r>
            <a:endParaRPr lang="en-US" sz="2000" b="1" dirty="0">
              <a:solidFill>
                <a:srgbClr val="495778"/>
              </a:solidFill>
              <a:cs typeface="Tahoma" pitchFamily="34" charset="0"/>
            </a:endParaRPr>
          </a:p>
          <a:p>
            <a:r>
              <a:rPr lang="sr-Cyrl-CS" sz="2400" b="1" dirty="0" smtClean="0">
                <a:solidFill>
                  <a:srgbClr val="495778"/>
                </a:solidFill>
              </a:rPr>
              <a:t> </a:t>
            </a:r>
            <a:endParaRPr lang="sr-Cyrl-CS" sz="2400" b="1" dirty="0">
              <a:solidFill>
                <a:srgbClr val="495778"/>
              </a:solidFill>
            </a:endParaRPr>
          </a:p>
          <a:p>
            <a:endParaRPr lang="sr-Cyrl-CS" sz="2000" b="1" dirty="0">
              <a:solidFill>
                <a:srgbClr val="495778"/>
              </a:solidFill>
            </a:endParaRPr>
          </a:p>
          <a:p>
            <a:endParaRPr lang="sr-Cyrl-CS" sz="2000" b="1" dirty="0">
              <a:solidFill>
                <a:srgbClr val="495778"/>
              </a:solidFill>
            </a:endParaRPr>
          </a:p>
          <a:p>
            <a:endParaRPr lang="sr-Cyrl-CS" sz="2000" b="1" dirty="0">
              <a:solidFill>
                <a:srgbClr val="495778"/>
              </a:solidFill>
            </a:endParaRPr>
          </a:p>
          <a:p>
            <a:endParaRPr lang="sr-Cyrl-BA" sz="2000" b="1" dirty="0">
              <a:solidFill>
                <a:srgbClr val="495778"/>
              </a:solidFill>
            </a:endParaRPr>
          </a:p>
          <a:p>
            <a:r>
              <a:rPr lang="sr-Cyrl-BA" sz="2400" b="1" i="1" dirty="0">
                <a:solidFill>
                  <a:srgbClr val="495778"/>
                </a:solidFill>
                <a:cs typeface="Tahoma" pitchFamily="34" charset="0"/>
              </a:rPr>
              <a:t>  </a:t>
            </a:r>
            <a:endParaRPr lang="en-US" sz="2400" b="1" i="1" dirty="0">
              <a:solidFill>
                <a:srgbClr val="495778"/>
              </a:solidFill>
              <a:cs typeface="Tahoma" pitchFamily="34" charset="0"/>
            </a:endParaRPr>
          </a:p>
          <a:p>
            <a:r>
              <a:rPr lang="en-US" sz="2000" b="1" dirty="0">
                <a:solidFill>
                  <a:srgbClr val="495778"/>
                </a:solidFill>
                <a:cs typeface="Tahoma" pitchFamily="34" charset="0"/>
              </a:rPr>
              <a:t>   </a:t>
            </a:r>
            <a:endParaRPr lang="sr-Cyrl-BA" sz="2400" b="1" dirty="0">
              <a:solidFill>
                <a:srgbClr val="495778"/>
              </a:solidFill>
              <a:cs typeface="Tahoma" pitchFamily="34" charset="0"/>
            </a:endParaRPr>
          </a:p>
          <a:p>
            <a:endParaRPr lang="en-US" dirty="0"/>
          </a:p>
        </p:txBody>
      </p:sp>
      <p:pic>
        <p:nvPicPr>
          <p:cNvPr id="13321" name="Picture 9" descr="Mali-Transparent.png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50825" y="188913"/>
            <a:ext cx="722313" cy="557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322" name="Rectangle 9"/>
          <p:cNvSpPr>
            <a:spLocks noChangeArrowheads="1"/>
          </p:cNvSpPr>
          <p:nvPr/>
        </p:nvSpPr>
        <p:spPr bwMode="auto">
          <a:xfrm>
            <a:off x="1476375" y="1554381"/>
            <a:ext cx="7488113" cy="37548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3000" b="1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increase in prices</a:t>
            </a:r>
            <a:endParaRPr lang="sr-Cyrl-BA" sz="3000" b="1" dirty="0" smtClean="0">
              <a:solidFill>
                <a:srgbClr val="495778"/>
              </a:solidFill>
              <a:latin typeface="Arial Narrow" pitchFamily="34" charset="0"/>
              <a:cs typeface="Tahoma" pitchFamily="34" charset="0"/>
            </a:endParaRPr>
          </a:p>
          <a:p>
            <a:pPr>
              <a:buFont typeface="Arial" charset="0"/>
              <a:buChar char="•"/>
            </a:pPr>
            <a:r>
              <a:rPr lang="sr-Cyrl-BA" sz="2400" dirty="0" smtClean="0">
                <a:solidFill>
                  <a:srgbClr val="495778"/>
                </a:solidFill>
                <a:latin typeface="Arial Narrow" pitchFamily="34" charset="0"/>
              </a:rPr>
              <a:t>   </a:t>
            </a:r>
            <a:r>
              <a:rPr lang="en-US" sz="2600" dirty="0" smtClean="0">
                <a:solidFill>
                  <a:srgbClr val="495778"/>
                </a:solidFill>
                <a:latin typeface="Arial Narrow" pitchFamily="34" charset="0"/>
              </a:rPr>
              <a:t>Division</a:t>
            </a:r>
            <a:r>
              <a:rPr lang="sr-Cyrl-BA" sz="2600" b="1" dirty="0" smtClean="0">
                <a:solidFill>
                  <a:srgbClr val="495778"/>
                </a:solidFill>
                <a:latin typeface="Arial Narrow" pitchFamily="34" charset="0"/>
              </a:rPr>
              <a:t> </a:t>
            </a:r>
            <a:r>
              <a:rPr lang="en-US" sz="2600" i="1" dirty="0" smtClean="0">
                <a:solidFill>
                  <a:srgbClr val="495778"/>
                </a:solidFill>
                <a:latin typeface="Arial Narrow" pitchFamily="34" charset="0"/>
              </a:rPr>
              <a:t>Clothing and footwear </a:t>
            </a:r>
            <a:r>
              <a:rPr lang="en-US" sz="2600" b="1" dirty="0" smtClean="0">
                <a:solidFill>
                  <a:srgbClr val="495778"/>
                </a:solidFill>
                <a:latin typeface="Arial Narrow" pitchFamily="34" charset="0"/>
              </a:rPr>
              <a:t>2.1</a:t>
            </a:r>
            <a:r>
              <a:rPr lang="sr-Cyrl-BA" sz="2600" b="1" dirty="0" smtClean="0">
                <a:solidFill>
                  <a:srgbClr val="495778"/>
                </a:solidFill>
                <a:latin typeface="Arial Narrow" pitchFamily="34" charset="0"/>
              </a:rPr>
              <a:t>% </a:t>
            </a:r>
          </a:p>
          <a:p>
            <a:pPr>
              <a:buFont typeface="Arial" charset="0"/>
              <a:buChar char="•"/>
            </a:pPr>
            <a:r>
              <a:rPr lang="sr-Cyrl-BA" sz="2400" b="1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   </a:t>
            </a:r>
            <a:r>
              <a:rPr lang="en-US" sz="2600" dirty="0" smtClean="0">
                <a:solidFill>
                  <a:srgbClr val="495778"/>
                </a:solidFill>
                <a:latin typeface="Arial Narrow" pitchFamily="34" charset="0"/>
              </a:rPr>
              <a:t>Division </a:t>
            </a:r>
            <a:r>
              <a:rPr lang="en-US" sz="2600" i="1" dirty="0" smtClean="0">
                <a:solidFill>
                  <a:srgbClr val="495778"/>
                </a:solidFill>
                <a:latin typeface="Arial Narrow" pitchFamily="34" charset="0"/>
              </a:rPr>
              <a:t>Food and non-alcoholic beverages </a:t>
            </a:r>
            <a:r>
              <a:rPr lang="sr-Latn-BA" sz="2600" b="1" dirty="0" smtClean="0">
                <a:solidFill>
                  <a:srgbClr val="495778"/>
                </a:solidFill>
                <a:latin typeface="Arial Narrow" pitchFamily="34" charset="0"/>
              </a:rPr>
              <a:t>0</a:t>
            </a:r>
            <a:r>
              <a:rPr lang="en-US" sz="2600" b="1" dirty="0" smtClean="0">
                <a:solidFill>
                  <a:srgbClr val="495778"/>
                </a:solidFill>
                <a:latin typeface="Arial Narrow" pitchFamily="34" charset="0"/>
              </a:rPr>
              <a:t>.3</a:t>
            </a:r>
            <a:r>
              <a:rPr lang="sr-Cyrl-BA" sz="2600" b="1" dirty="0" smtClean="0">
                <a:solidFill>
                  <a:srgbClr val="495778"/>
                </a:solidFill>
                <a:latin typeface="Arial Narrow" pitchFamily="34" charset="0"/>
              </a:rPr>
              <a:t>%</a:t>
            </a:r>
          </a:p>
          <a:p>
            <a:endParaRPr lang="sr-Cyrl-BA" sz="2600" b="1" i="1" dirty="0" smtClean="0">
              <a:solidFill>
                <a:srgbClr val="495778"/>
              </a:solidFill>
              <a:latin typeface="Arial Narrow" pitchFamily="34" charset="0"/>
              <a:cs typeface="Tahoma" pitchFamily="34" charset="0"/>
            </a:endParaRPr>
          </a:p>
          <a:p>
            <a:r>
              <a:rPr lang="en-US" sz="3000" b="1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decrease in prices</a:t>
            </a:r>
            <a:endParaRPr lang="sr-Cyrl-BA" sz="3000" dirty="0" smtClean="0">
              <a:solidFill>
                <a:srgbClr val="495778"/>
              </a:solidFill>
              <a:latin typeface="Arial Narrow" pitchFamily="34" charset="0"/>
            </a:endParaRPr>
          </a:p>
          <a:p>
            <a:pPr>
              <a:buFont typeface="Arial" charset="0"/>
              <a:buChar char="•"/>
            </a:pPr>
            <a:r>
              <a:rPr lang="sr-Cyrl-BA" sz="2600" dirty="0" smtClean="0">
                <a:solidFill>
                  <a:srgbClr val="495778"/>
                </a:solidFill>
                <a:latin typeface="Arial Narrow" pitchFamily="34" charset="0"/>
              </a:rPr>
              <a:t>   </a:t>
            </a:r>
            <a:r>
              <a:rPr lang="en-US" sz="2600" dirty="0" smtClean="0">
                <a:solidFill>
                  <a:srgbClr val="495778"/>
                </a:solidFill>
                <a:latin typeface="Arial Narrow" pitchFamily="34" charset="0"/>
              </a:rPr>
              <a:t>Division </a:t>
            </a:r>
            <a:r>
              <a:rPr lang="en-US" sz="2600" i="1" dirty="0" smtClean="0">
                <a:solidFill>
                  <a:srgbClr val="495778"/>
                </a:solidFill>
                <a:latin typeface="Arial Narrow" pitchFamily="34" charset="0"/>
              </a:rPr>
              <a:t>Transport </a:t>
            </a:r>
            <a:r>
              <a:rPr lang="en-US" sz="2600" b="1" dirty="0" smtClean="0">
                <a:solidFill>
                  <a:srgbClr val="495778"/>
                </a:solidFill>
                <a:latin typeface="Arial Narrow" pitchFamily="34" charset="0"/>
              </a:rPr>
              <a:t>1.9</a:t>
            </a:r>
            <a:r>
              <a:rPr lang="sr-Cyrl-BA" sz="2600" b="1" dirty="0" smtClean="0">
                <a:solidFill>
                  <a:srgbClr val="495778"/>
                </a:solidFill>
                <a:latin typeface="Arial Narrow" pitchFamily="34" charset="0"/>
              </a:rPr>
              <a:t>%</a:t>
            </a:r>
          </a:p>
          <a:p>
            <a:pPr>
              <a:buFont typeface="Arial" charset="0"/>
              <a:buChar char="•"/>
            </a:pPr>
            <a:r>
              <a:rPr lang="sr-Cyrl-BA" sz="2600" dirty="0" smtClean="0">
                <a:solidFill>
                  <a:srgbClr val="495778"/>
                </a:solidFill>
                <a:latin typeface="Arial Narrow" pitchFamily="34" charset="0"/>
              </a:rPr>
              <a:t>   </a:t>
            </a:r>
            <a:r>
              <a:rPr lang="en-US" sz="2600" dirty="0" smtClean="0">
                <a:solidFill>
                  <a:srgbClr val="495778"/>
                </a:solidFill>
                <a:latin typeface="Arial Narrow" pitchFamily="34" charset="0"/>
              </a:rPr>
              <a:t>Division </a:t>
            </a:r>
            <a:r>
              <a:rPr lang="en-US" sz="2600" i="1" dirty="0" smtClean="0">
                <a:solidFill>
                  <a:srgbClr val="495778"/>
                </a:solidFill>
                <a:latin typeface="Arial Narrow" pitchFamily="34" charset="0"/>
              </a:rPr>
              <a:t>Recreation and culture </a:t>
            </a:r>
            <a:r>
              <a:rPr lang="sr-Cyrl-BA" sz="2600" b="1" dirty="0" smtClean="0">
                <a:solidFill>
                  <a:srgbClr val="495778"/>
                </a:solidFill>
                <a:latin typeface="Arial Narrow" pitchFamily="34" charset="0"/>
              </a:rPr>
              <a:t>0</a:t>
            </a:r>
            <a:r>
              <a:rPr lang="en-US" sz="2600" b="1" dirty="0" smtClean="0">
                <a:solidFill>
                  <a:srgbClr val="495778"/>
                </a:solidFill>
                <a:latin typeface="Arial Narrow" pitchFamily="34" charset="0"/>
              </a:rPr>
              <a:t>.4</a:t>
            </a:r>
            <a:r>
              <a:rPr lang="sr-Cyrl-BA" sz="2600" b="1" dirty="0" smtClean="0">
                <a:solidFill>
                  <a:srgbClr val="495778"/>
                </a:solidFill>
                <a:latin typeface="Arial Narrow" pitchFamily="34" charset="0"/>
              </a:rPr>
              <a:t>%</a:t>
            </a:r>
          </a:p>
          <a:p>
            <a:endParaRPr lang="sr-Cyrl-BA" sz="2400" b="1" dirty="0">
              <a:solidFill>
                <a:srgbClr val="495778"/>
              </a:solidFill>
            </a:endParaRPr>
          </a:p>
          <a:p>
            <a:endParaRPr lang="sr-Cyrl-BA" sz="2400" b="1" dirty="0">
              <a:solidFill>
                <a:srgbClr val="495778"/>
              </a:solidFill>
            </a:endParaRPr>
          </a:p>
        </p:txBody>
      </p:sp>
      <p:sp>
        <p:nvSpPr>
          <p:cNvPr id="13323" name="Rectangle 10"/>
          <p:cNvSpPr>
            <a:spLocks noChangeArrowheads="1"/>
          </p:cNvSpPr>
          <p:nvPr/>
        </p:nvSpPr>
        <p:spPr bwMode="auto">
          <a:xfrm>
            <a:off x="1475656" y="2852936"/>
            <a:ext cx="7417370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buFont typeface="Arial" charset="0"/>
              <a:buChar char="•"/>
            </a:pPr>
            <a:endParaRPr lang="sr-Cyrl-BA" sz="2000" b="1" dirty="0" smtClean="0">
              <a:solidFill>
                <a:srgbClr val="495778"/>
              </a:solidFill>
            </a:endParaRPr>
          </a:p>
          <a:p>
            <a:endParaRPr lang="en-US" sz="2400" b="1" dirty="0">
              <a:solidFill>
                <a:srgbClr val="495778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1475656" y="692696"/>
            <a:ext cx="246093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1" hangingPunct="1"/>
            <a:r>
              <a:rPr lang="en-US" sz="2400" b="1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SEPTEMBER </a:t>
            </a:r>
            <a:r>
              <a:rPr lang="ru-RU" sz="2400" b="1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201</a:t>
            </a:r>
            <a:r>
              <a:rPr lang="sr-Cyrl-BA" sz="2400" b="1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5</a:t>
            </a:r>
            <a:r>
              <a:rPr lang="ru-RU" sz="2400" b="1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 </a:t>
            </a:r>
            <a:endParaRPr lang="en-US" sz="2400" b="1" dirty="0">
              <a:solidFill>
                <a:srgbClr val="495778"/>
              </a:solidFill>
              <a:latin typeface="Arial Narrow" pitchFamily="34" charset="0"/>
              <a:cs typeface="Tahoma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Industrija2.jpg"/>
          <p:cNvPicPr/>
          <p:nvPr/>
        </p:nvPicPr>
        <p:blipFill>
          <a:blip r:embed="rId3" cstate="print"/>
          <a:srcRect t="32191" b="31684"/>
          <a:stretch>
            <a:fillRect/>
          </a:stretch>
        </p:blipFill>
        <p:spPr>
          <a:xfrm>
            <a:off x="1212851" y="4840187"/>
            <a:ext cx="7931149" cy="2013585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971550" y="0"/>
            <a:ext cx="8172450" cy="400110"/>
          </a:xfrm>
          <a:prstGeom prst="rect">
            <a:avLst/>
          </a:prstGeom>
          <a:solidFill>
            <a:schemeClr val="bg1">
              <a:lumMod val="85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spAutoFit/>
          </a:bodyPr>
          <a:lstStyle/>
          <a:p>
            <a:pPr algn="r">
              <a:defRPr/>
            </a:pPr>
            <a:r>
              <a:rPr lang="en-US" sz="2000" b="1" dirty="0" smtClean="0">
                <a:solidFill>
                  <a:srgbClr val="495778"/>
                </a:solidFill>
                <a:latin typeface="Arial Narrow" panose="020B0606020202030204" pitchFamily="34" charset="0"/>
              </a:rPr>
              <a:t>INDUSTRY STATISTICS</a:t>
            </a:r>
            <a:endParaRPr lang="en-US" sz="2000" b="1" dirty="0">
              <a:solidFill>
                <a:srgbClr val="495778"/>
              </a:solidFill>
              <a:latin typeface="Arial Narrow" panose="020B0606020202030204" pitchFamily="34" charset="0"/>
            </a:endParaRPr>
          </a:p>
        </p:txBody>
      </p:sp>
      <p:pic>
        <p:nvPicPr>
          <p:cNvPr id="15364" name="Picture 27" descr="Grafovi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12192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66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sr-Latn-CS"/>
          </a:p>
        </p:txBody>
      </p:sp>
      <p:sp>
        <p:nvSpPr>
          <p:cNvPr id="15367" name="Rectangle 8"/>
          <p:cNvSpPr>
            <a:spLocks noChangeArrowheads="1"/>
          </p:cNvSpPr>
          <p:nvPr/>
        </p:nvSpPr>
        <p:spPr bwMode="auto">
          <a:xfrm>
            <a:off x="1547664" y="476672"/>
            <a:ext cx="6918325" cy="138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endParaRPr lang="ru-RU" sz="2800" b="1" dirty="0" smtClean="0">
              <a:solidFill>
                <a:srgbClr val="495778"/>
              </a:solidFill>
              <a:cs typeface="Tahoma" pitchFamily="34" charset="0"/>
            </a:endParaRPr>
          </a:p>
          <a:p>
            <a:endParaRPr lang="en-US" sz="2800" b="1" dirty="0">
              <a:solidFill>
                <a:srgbClr val="495778"/>
              </a:solidFill>
              <a:cs typeface="Tahoma" pitchFamily="34" charset="0"/>
            </a:endParaRPr>
          </a:p>
          <a:p>
            <a:r>
              <a:rPr lang="ru-RU" sz="2800" dirty="0" smtClean="0">
                <a:solidFill>
                  <a:srgbClr val="495778"/>
                </a:solidFill>
                <a:cs typeface="Tahoma" pitchFamily="34" charset="0"/>
              </a:rPr>
              <a:t> </a:t>
            </a:r>
            <a:endParaRPr lang="en-US" sz="2800" dirty="0">
              <a:solidFill>
                <a:srgbClr val="495778"/>
              </a:solidFill>
              <a:cs typeface="Tahoma" pitchFamily="34" charset="0"/>
            </a:endParaRPr>
          </a:p>
        </p:txBody>
      </p:sp>
      <p:sp>
        <p:nvSpPr>
          <p:cNvPr id="15368" name="TextBox 10"/>
          <p:cNvSpPr txBox="1">
            <a:spLocks noChangeArrowheads="1"/>
          </p:cNvSpPr>
          <p:nvPr/>
        </p:nvSpPr>
        <p:spPr bwMode="auto">
          <a:xfrm>
            <a:off x="1412355" y="980728"/>
            <a:ext cx="7408117" cy="37856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>
              <a:spcAft>
                <a:spcPts val="1200"/>
              </a:spcAft>
            </a:pPr>
            <a:endParaRPr lang="sr-Latn-CS" sz="2000" b="1" dirty="0" smtClean="0">
              <a:solidFill>
                <a:srgbClr val="495778"/>
              </a:solidFill>
              <a:cs typeface="Tahoma" pitchFamily="34" charset="0"/>
            </a:endParaRPr>
          </a:p>
          <a:p>
            <a:pPr algn="just">
              <a:spcAft>
                <a:spcPts val="1200"/>
              </a:spcAft>
            </a:pPr>
            <a:endParaRPr lang="sr-Cyrl-CS" sz="2000" b="1" dirty="0" smtClean="0">
              <a:solidFill>
                <a:srgbClr val="495778"/>
              </a:solidFill>
              <a:cs typeface="Tahoma" pitchFamily="34" charset="0"/>
            </a:endParaRPr>
          </a:p>
          <a:p>
            <a:pPr algn="just">
              <a:spcAft>
                <a:spcPts val="1200"/>
              </a:spcAft>
            </a:pPr>
            <a:r>
              <a:rPr lang="en-US" sz="2800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Working-day adjusted industrial </a:t>
            </a:r>
            <a:r>
              <a:rPr lang="en-US" sz="2800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production (January-September 2015/January-September 2014) </a:t>
            </a:r>
            <a:r>
              <a:rPr lang="en-US" sz="2800" b="1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3.8</a:t>
            </a:r>
            <a:r>
              <a:rPr lang="sr-Cyrl-CS" sz="2800" b="1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%</a:t>
            </a:r>
            <a:r>
              <a:rPr lang="en-US" sz="2800" b="1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 higher</a:t>
            </a:r>
            <a:endParaRPr lang="sr-Cyrl-CS" sz="2800" dirty="0" smtClean="0">
              <a:solidFill>
                <a:srgbClr val="495778"/>
              </a:solidFill>
              <a:latin typeface="Arial Narrow" pitchFamily="34" charset="0"/>
              <a:cs typeface="Tahoma" pitchFamily="34" charset="0"/>
            </a:endParaRPr>
          </a:p>
          <a:p>
            <a:pPr algn="just">
              <a:spcAft>
                <a:spcPts val="600"/>
              </a:spcAft>
            </a:pPr>
            <a:endParaRPr lang="sr-Latn-BA" sz="2800" dirty="0">
              <a:solidFill>
                <a:srgbClr val="495778"/>
              </a:solidFill>
              <a:latin typeface="Arial Narrow" pitchFamily="34" charset="0"/>
              <a:cs typeface="Tahoma" pitchFamily="34" charset="0"/>
            </a:endParaRPr>
          </a:p>
          <a:p>
            <a:pPr algn="just">
              <a:spcAft>
                <a:spcPts val="600"/>
              </a:spcAft>
            </a:pPr>
            <a:endParaRPr lang="ru-RU" sz="2400" b="1" dirty="0">
              <a:solidFill>
                <a:srgbClr val="495778"/>
              </a:solidFill>
              <a:cs typeface="Tahoma" pitchFamily="34" charset="0"/>
            </a:endParaRPr>
          </a:p>
          <a:p>
            <a:endParaRPr lang="en-US" sz="2400" dirty="0">
              <a:solidFill>
                <a:srgbClr val="495778"/>
              </a:solidFill>
              <a:cs typeface="Tahoma" pitchFamily="34" charset="0"/>
            </a:endParaRPr>
          </a:p>
        </p:txBody>
      </p:sp>
      <p:pic>
        <p:nvPicPr>
          <p:cNvPr id="15369" name="Picture 9" descr="Mali-Transparent.png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50825" y="188913"/>
            <a:ext cx="722313" cy="557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Rectangle 1"/>
          <p:cNvSpPr/>
          <p:nvPr/>
        </p:nvSpPr>
        <p:spPr>
          <a:xfrm>
            <a:off x="1328387" y="648127"/>
            <a:ext cx="474726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INDEX OF INDUSTRIAL PRODUCTION</a:t>
            </a:r>
            <a:endParaRPr lang="en-US" sz="2400" dirty="0">
              <a:latin typeface="Arial Narrow" pitchFamily="34" charset="0"/>
            </a:endParaRPr>
          </a:p>
        </p:txBody>
      </p:sp>
      <p:sp>
        <p:nvSpPr>
          <p:cNvPr id="11" name="Rectangle 29"/>
          <p:cNvSpPr>
            <a:spLocks noChangeArrowheads="1"/>
          </p:cNvSpPr>
          <p:nvPr/>
        </p:nvSpPr>
        <p:spPr bwMode="auto">
          <a:xfrm rot="-5400000">
            <a:off x="-2199481" y="3432453"/>
            <a:ext cx="648176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90000"/>
              </a:lnSpc>
              <a:spcBef>
                <a:spcPct val="50000"/>
              </a:spcBef>
            </a:pPr>
            <a:r>
              <a:rPr lang="en-US" sz="2000" dirty="0" err="1" smtClean="0">
                <a:solidFill>
                  <a:srgbClr val="C8E6E6"/>
                </a:solidFill>
                <a:ea typeface="Tahoma" panose="020B0604030504040204" pitchFamily="34" charset="0"/>
                <a:cs typeface="Tahoma" panose="020B0604030504040204" pitchFamily="34" charset="0"/>
              </a:rPr>
              <a:t>Republika</a:t>
            </a:r>
            <a:r>
              <a:rPr lang="en-US" sz="2000" dirty="0" smtClean="0">
                <a:solidFill>
                  <a:srgbClr val="C8E6E6"/>
                </a:solidFill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000" dirty="0" err="1" smtClean="0">
                <a:solidFill>
                  <a:srgbClr val="C8E6E6"/>
                </a:solidFill>
                <a:ea typeface="Tahoma" panose="020B0604030504040204" pitchFamily="34" charset="0"/>
                <a:cs typeface="Tahoma" panose="020B0604030504040204" pitchFamily="34" charset="0"/>
              </a:rPr>
              <a:t>Srpska</a:t>
            </a:r>
            <a:r>
              <a:rPr lang="en-US" sz="2000" dirty="0" smtClean="0">
                <a:solidFill>
                  <a:srgbClr val="C8E6E6"/>
                </a:solidFill>
                <a:ea typeface="Tahoma" panose="020B0604030504040204" pitchFamily="34" charset="0"/>
                <a:cs typeface="Tahoma" panose="020B0604030504040204" pitchFamily="34" charset="0"/>
              </a:rPr>
              <a:t> Institute of Statistics</a:t>
            </a:r>
            <a:endParaRPr lang="en-US" sz="2000" dirty="0">
              <a:solidFill>
                <a:srgbClr val="C8E6E6"/>
              </a:solidFill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971550" y="0"/>
            <a:ext cx="8172450" cy="400110"/>
          </a:xfrm>
          <a:prstGeom prst="rect">
            <a:avLst/>
          </a:prstGeom>
          <a:solidFill>
            <a:schemeClr val="bg1">
              <a:lumMod val="85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spAutoFit/>
          </a:bodyPr>
          <a:lstStyle/>
          <a:p>
            <a:pPr algn="r">
              <a:defRPr/>
            </a:pPr>
            <a:r>
              <a:rPr lang="en-US" sz="2000" b="1" dirty="0" smtClean="0">
                <a:solidFill>
                  <a:srgbClr val="495778"/>
                </a:solidFill>
                <a:latin typeface="Arial Narrow" panose="020B0606020202030204" pitchFamily="34" charset="0"/>
              </a:rPr>
              <a:t>INDUSTRY STATISTICS</a:t>
            </a:r>
            <a:endParaRPr lang="en-US" sz="2000" b="1" dirty="0">
              <a:solidFill>
                <a:srgbClr val="495778"/>
              </a:solidFill>
              <a:latin typeface="Arial Narrow" panose="020B0606020202030204" pitchFamily="34" charset="0"/>
            </a:endParaRPr>
          </a:p>
        </p:txBody>
      </p:sp>
      <p:pic>
        <p:nvPicPr>
          <p:cNvPr id="17412" name="Picture 27" descr="Grafovi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12192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14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sr-Latn-CS"/>
          </a:p>
        </p:txBody>
      </p:sp>
      <p:pic>
        <p:nvPicPr>
          <p:cNvPr id="17417" name="Picture 9" descr="Mali-Transparent.pn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0825" y="188913"/>
            <a:ext cx="722313" cy="557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21" name="Rectangle 12"/>
          <p:cNvSpPr>
            <a:spLocks noChangeArrowheads="1"/>
          </p:cNvSpPr>
          <p:nvPr/>
        </p:nvSpPr>
        <p:spPr bwMode="auto">
          <a:xfrm>
            <a:off x="1691680" y="2060848"/>
            <a:ext cx="6769100" cy="19697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 b="1" dirty="0" smtClean="0">
                <a:solidFill>
                  <a:srgbClr val="495778"/>
                </a:solidFill>
                <a:latin typeface="Arial Narrow" panose="020B0606020202030204" pitchFamily="34" charset="0"/>
                <a:cs typeface="Tahoma" pitchFamily="34" charset="0"/>
              </a:rPr>
              <a:t>SEPTEMBER </a:t>
            </a:r>
            <a:r>
              <a:rPr lang="sr-Latn-CS" sz="2400" b="1" dirty="0" smtClean="0">
                <a:solidFill>
                  <a:srgbClr val="495778"/>
                </a:solidFill>
                <a:latin typeface="Arial Narrow" panose="020B0606020202030204" pitchFamily="34" charset="0"/>
                <a:cs typeface="Tahoma" pitchFamily="34" charset="0"/>
              </a:rPr>
              <a:t>201</a:t>
            </a:r>
            <a:r>
              <a:rPr lang="sr-Cyrl-BA" sz="2400" b="1" dirty="0" smtClean="0">
                <a:solidFill>
                  <a:srgbClr val="495778"/>
                </a:solidFill>
                <a:latin typeface="Arial Narrow" panose="020B0606020202030204" pitchFamily="34" charset="0"/>
                <a:cs typeface="Tahoma" pitchFamily="34" charset="0"/>
              </a:rPr>
              <a:t>5</a:t>
            </a:r>
            <a:r>
              <a:rPr lang="sr-Latn-CS" sz="2400" b="1" dirty="0" smtClean="0">
                <a:solidFill>
                  <a:srgbClr val="495778"/>
                </a:solidFill>
                <a:latin typeface="Arial Narrow" panose="020B0606020202030204" pitchFamily="34" charset="0"/>
                <a:cs typeface="Tahoma" pitchFamily="34" charset="0"/>
              </a:rPr>
              <a:t>/</a:t>
            </a:r>
            <a:r>
              <a:rPr lang="en-US" sz="2400" b="1" dirty="0" smtClean="0">
                <a:solidFill>
                  <a:srgbClr val="495778"/>
                </a:solidFill>
                <a:latin typeface="Arial Narrow" panose="020B0606020202030204" pitchFamily="34" charset="0"/>
                <a:cs typeface="Tahoma" pitchFamily="34" charset="0"/>
              </a:rPr>
              <a:t>SEPTEMBER 201</a:t>
            </a:r>
            <a:r>
              <a:rPr lang="sr-Cyrl-CS" sz="2400" b="1" dirty="0" smtClean="0">
                <a:solidFill>
                  <a:srgbClr val="495778"/>
                </a:solidFill>
                <a:latin typeface="Arial Narrow" panose="020B0606020202030204" pitchFamily="34" charset="0"/>
                <a:cs typeface="Tahoma" pitchFamily="34" charset="0"/>
              </a:rPr>
              <a:t>4</a:t>
            </a:r>
            <a:endParaRPr lang="ru-RU" sz="2400" b="1" dirty="0">
              <a:solidFill>
                <a:srgbClr val="495778"/>
              </a:solidFill>
              <a:latin typeface="Arial Narrow" panose="020B0606020202030204" pitchFamily="34" charset="0"/>
              <a:cs typeface="Tahoma" pitchFamily="34" charset="0"/>
            </a:endParaRPr>
          </a:p>
          <a:p>
            <a:endParaRPr lang="en-US" sz="2400" dirty="0">
              <a:cs typeface="Tahoma" pitchFamily="34" charset="0"/>
            </a:endParaRPr>
          </a:p>
          <a:p>
            <a:r>
              <a:rPr lang="en-US" sz="2400" dirty="0" smtClean="0">
                <a:solidFill>
                  <a:srgbClr val="495778"/>
                </a:solidFill>
                <a:latin typeface="Arial Narrow" panose="020B0606020202030204" pitchFamily="34" charset="0"/>
                <a:cs typeface="Tahoma" pitchFamily="34" charset="0"/>
              </a:rPr>
              <a:t>Number of employees in industry </a:t>
            </a:r>
            <a:r>
              <a:rPr lang="en-US" sz="2600" b="1" dirty="0" smtClean="0">
                <a:solidFill>
                  <a:srgbClr val="495778"/>
                </a:solidFill>
                <a:latin typeface="Arial Narrow" panose="020B0606020202030204" pitchFamily="34" charset="0"/>
                <a:cs typeface="Tahoma" pitchFamily="34" charset="0"/>
              </a:rPr>
              <a:t>increased by </a:t>
            </a:r>
            <a:r>
              <a:rPr lang="sr-Latn-BA" sz="2600" b="1" dirty="0" smtClean="0">
                <a:solidFill>
                  <a:srgbClr val="495778"/>
                </a:solidFill>
                <a:latin typeface="Arial Narrow" panose="020B0606020202030204" pitchFamily="34" charset="0"/>
                <a:cs typeface="Tahoma" pitchFamily="34" charset="0"/>
              </a:rPr>
              <a:t>1</a:t>
            </a:r>
            <a:r>
              <a:rPr lang="en-US" sz="2600" b="1" dirty="0" smtClean="0">
                <a:solidFill>
                  <a:srgbClr val="495778"/>
                </a:solidFill>
                <a:latin typeface="Arial Narrow" panose="020B0606020202030204" pitchFamily="34" charset="0"/>
                <a:cs typeface="Tahoma" pitchFamily="34" charset="0"/>
              </a:rPr>
              <a:t>.6</a:t>
            </a:r>
            <a:r>
              <a:rPr lang="ru-RU" sz="2600" b="1" dirty="0" smtClean="0">
                <a:solidFill>
                  <a:srgbClr val="495778"/>
                </a:solidFill>
                <a:latin typeface="Arial Narrow" panose="020B0606020202030204" pitchFamily="34" charset="0"/>
                <a:cs typeface="Tahoma" pitchFamily="34" charset="0"/>
              </a:rPr>
              <a:t>%</a:t>
            </a:r>
          </a:p>
          <a:p>
            <a:endParaRPr lang="ru-RU" sz="2400" b="1" dirty="0" smtClean="0">
              <a:solidFill>
                <a:srgbClr val="495778"/>
              </a:solidFill>
              <a:cs typeface="Tahoma" pitchFamily="34" charset="0"/>
            </a:endParaRPr>
          </a:p>
          <a:p>
            <a:endParaRPr lang="en-US" sz="2400" b="1" dirty="0">
              <a:solidFill>
                <a:srgbClr val="495778"/>
              </a:solidFill>
              <a:cs typeface="Tahoma" pitchFamily="34" charset="0"/>
            </a:endParaRPr>
          </a:p>
        </p:txBody>
      </p:sp>
      <p:sp>
        <p:nvSpPr>
          <p:cNvPr id="11" name="Rectangle 8"/>
          <p:cNvSpPr>
            <a:spLocks noChangeArrowheads="1"/>
          </p:cNvSpPr>
          <p:nvPr/>
        </p:nvSpPr>
        <p:spPr bwMode="auto">
          <a:xfrm>
            <a:off x="1547813" y="765175"/>
            <a:ext cx="6918325" cy="4924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600" b="1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EMPLOYEES IN INDUSTRY</a:t>
            </a:r>
            <a:endParaRPr lang="en-US" sz="2600" dirty="0">
              <a:solidFill>
                <a:srgbClr val="495778"/>
              </a:solidFill>
              <a:latin typeface="Arial Narrow" pitchFamily="34" charset="0"/>
              <a:cs typeface="Tahoma" pitchFamily="34" charset="0"/>
            </a:endParaRPr>
          </a:p>
        </p:txBody>
      </p:sp>
      <p:pic>
        <p:nvPicPr>
          <p:cNvPr id="12" name="Picture 11" descr="Industrija2.jpg"/>
          <p:cNvPicPr/>
          <p:nvPr/>
        </p:nvPicPr>
        <p:blipFill>
          <a:blip r:embed="rId5" cstate="print"/>
          <a:srcRect t="32191" b="31684"/>
          <a:stretch>
            <a:fillRect/>
          </a:stretch>
        </p:blipFill>
        <p:spPr>
          <a:xfrm>
            <a:off x="1212851" y="4840187"/>
            <a:ext cx="7931149" cy="2013585"/>
          </a:xfrm>
          <a:prstGeom prst="rect">
            <a:avLst/>
          </a:prstGeom>
        </p:spPr>
      </p:pic>
      <p:sp>
        <p:nvSpPr>
          <p:cNvPr id="10" name="Rectangle 29"/>
          <p:cNvSpPr>
            <a:spLocks noChangeArrowheads="1"/>
          </p:cNvSpPr>
          <p:nvPr/>
        </p:nvSpPr>
        <p:spPr bwMode="auto">
          <a:xfrm rot="-5400000">
            <a:off x="-2199481" y="3432453"/>
            <a:ext cx="648176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90000"/>
              </a:lnSpc>
              <a:spcBef>
                <a:spcPct val="50000"/>
              </a:spcBef>
            </a:pPr>
            <a:r>
              <a:rPr lang="en-US" sz="2000" dirty="0" err="1" smtClean="0">
                <a:solidFill>
                  <a:srgbClr val="C8E6E6"/>
                </a:solidFill>
                <a:ea typeface="Tahoma" panose="020B0604030504040204" pitchFamily="34" charset="0"/>
                <a:cs typeface="Tahoma" panose="020B0604030504040204" pitchFamily="34" charset="0"/>
              </a:rPr>
              <a:t>Republika</a:t>
            </a:r>
            <a:r>
              <a:rPr lang="en-US" sz="2000" dirty="0" smtClean="0">
                <a:solidFill>
                  <a:srgbClr val="C8E6E6"/>
                </a:solidFill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000" dirty="0" err="1" smtClean="0">
                <a:solidFill>
                  <a:srgbClr val="C8E6E6"/>
                </a:solidFill>
                <a:ea typeface="Tahoma" panose="020B0604030504040204" pitchFamily="34" charset="0"/>
                <a:cs typeface="Tahoma" panose="020B0604030504040204" pitchFamily="34" charset="0"/>
              </a:rPr>
              <a:t>Srpska</a:t>
            </a:r>
            <a:r>
              <a:rPr lang="en-US" sz="2000" dirty="0" smtClean="0">
                <a:solidFill>
                  <a:srgbClr val="C8E6E6"/>
                </a:solidFill>
                <a:ea typeface="Tahoma" panose="020B0604030504040204" pitchFamily="34" charset="0"/>
                <a:cs typeface="Tahoma" panose="020B0604030504040204" pitchFamily="34" charset="0"/>
              </a:rPr>
              <a:t> Institute of Statistics</a:t>
            </a:r>
            <a:endParaRPr lang="en-US" sz="2000" dirty="0">
              <a:solidFill>
                <a:srgbClr val="C8E6E6"/>
              </a:solidFill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50" descr="Spoljna-cargo-2.jpg"/>
          <p:cNvPicPr>
            <a:picLocks noChangeAspect="1" noChangeArrowheads="1"/>
          </p:cNvPicPr>
          <p:nvPr/>
        </p:nvPicPr>
        <p:blipFill>
          <a:blip r:embed="rId3" cstate="print"/>
          <a:srcRect t="21281" b="41447"/>
          <a:stretch>
            <a:fillRect/>
          </a:stretch>
        </p:blipFill>
        <p:spPr bwMode="auto">
          <a:xfrm>
            <a:off x="1116013" y="4941888"/>
            <a:ext cx="8027987" cy="2016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/>
        </p:nvSpPr>
        <p:spPr>
          <a:xfrm>
            <a:off x="971550" y="0"/>
            <a:ext cx="8172450" cy="400110"/>
          </a:xfrm>
          <a:prstGeom prst="rect">
            <a:avLst/>
          </a:prstGeom>
          <a:solidFill>
            <a:schemeClr val="bg1">
              <a:lumMod val="85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spAutoFit/>
          </a:bodyPr>
          <a:lstStyle/>
          <a:p>
            <a:pPr algn="r">
              <a:defRPr/>
            </a:pPr>
            <a:r>
              <a:rPr lang="en-US" sz="2000" b="1" dirty="0" smtClean="0">
                <a:solidFill>
                  <a:srgbClr val="495778"/>
                </a:solidFill>
                <a:latin typeface="Arial Narrow" pitchFamily="34" charset="0"/>
              </a:rPr>
              <a:t>EXTERNAL TRADE STATISTICS</a:t>
            </a:r>
            <a:endParaRPr lang="en-US" sz="2000" b="1" dirty="0">
              <a:solidFill>
                <a:srgbClr val="495778"/>
              </a:solidFill>
              <a:latin typeface="Arial Narrow" pitchFamily="34" charset="0"/>
            </a:endParaRPr>
          </a:p>
        </p:txBody>
      </p:sp>
      <p:pic>
        <p:nvPicPr>
          <p:cNvPr id="2052" name="Picture 27" descr="Grafovi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12192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54" name="Rectangle 29"/>
          <p:cNvSpPr>
            <a:spLocks noChangeArrowheads="1"/>
          </p:cNvSpPr>
          <p:nvPr/>
        </p:nvSpPr>
        <p:spPr bwMode="auto">
          <a:xfrm rot="-5400000">
            <a:off x="-2199481" y="3445669"/>
            <a:ext cx="6481762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90000"/>
              </a:lnSpc>
              <a:spcBef>
                <a:spcPct val="50000"/>
              </a:spcBef>
            </a:pPr>
            <a:r>
              <a:rPr lang="en-US" dirty="0" err="1" smtClean="0">
                <a:solidFill>
                  <a:srgbClr val="C8E6E6"/>
                </a:solidFill>
                <a:cs typeface="Tahoma" pitchFamily="34" charset="0"/>
              </a:rPr>
              <a:t>Republika</a:t>
            </a:r>
            <a:r>
              <a:rPr lang="en-US" dirty="0" smtClean="0">
                <a:solidFill>
                  <a:srgbClr val="C8E6E6"/>
                </a:solidFill>
                <a:cs typeface="Tahoma" pitchFamily="34" charset="0"/>
              </a:rPr>
              <a:t> </a:t>
            </a:r>
            <a:r>
              <a:rPr lang="en-US" dirty="0" err="1" smtClean="0">
                <a:solidFill>
                  <a:srgbClr val="C8E6E6"/>
                </a:solidFill>
                <a:cs typeface="Tahoma" pitchFamily="34" charset="0"/>
              </a:rPr>
              <a:t>Srpska</a:t>
            </a:r>
            <a:r>
              <a:rPr lang="en-US" dirty="0" smtClean="0">
                <a:solidFill>
                  <a:srgbClr val="C8E6E6"/>
                </a:solidFill>
                <a:cs typeface="Tahoma" pitchFamily="34" charset="0"/>
              </a:rPr>
              <a:t> Institute of Statistics</a:t>
            </a:r>
            <a:endParaRPr lang="en-US" dirty="0">
              <a:solidFill>
                <a:srgbClr val="C8E6E6"/>
              </a:solidFill>
              <a:cs typeface="Tahoma" pitchFamily="34" charset="0"/>
            </a:endParaRPr>
          </a:p>
        </p:txBody>
      </p:sp>
      <p:sp>
        <p:nvSpPr>
          <p:cNvPr id="2055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sr-Latn-CS"/>
          </a:p>
        </p:txBody>
      </p:sp>
      <p:sp>
        <p:nvSpPr>
          <p:cNvPr id="2056" name="TextBox 11"/>
          <p:cNvSpPr txBox="1">
            <a:spLocks noChangeArrowheads="1"/>
          </p:cNvSpPr>
          <p:nvPr/>
        </p:nvSpPr>
        <p:spPr bwMode="auto">
          <a:xfrm>
            <a:off x="1619250" y="3645024"/>
            <a:ext cx="6841182" cy="8925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buFont typeface="Arial" charset="0"/>
              <a:buChar char="•"/>
            </a:pPr>
            <a:r>
              <a:rPr lang="ru-RU" sz="2600" dirty="0">
                <a:solidFill>
                  <a:srgbClr val="064488"/>
                </a:solidFill>
                <a:latin typeface="Arial Narrow" pitchFamily="34" charset="0"/>
              </a:rPr>
              <a:t>  </a:t>
            </a:r>
            <a:r>
              <a:rPr lang="en-US" sz="2600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Coverage of import with export </a:t>
            </a:r>
            <a:r>
              <a:rPr lang="ru-RU" sz="2600" b="1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58</a:t>
            </a:r>
            <a:r>
              <a:rPr lang="en-US" sz="2600" b="1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.9</a:t>
            </a:r>
            <a:r>
              <a:rPr lang="ru-RU" sz="2600" b="1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%</a:t>
            </a:r>
            <a:endParaRPr lang="ru-RU" sz="2600" b="1" dirty="0">
              <a:solidFill>
                <a:srgbClr val="495778"/>
              </a:solidFill>
              <a:latin typeface="Arial Narrow" pitchFamily="34" charset="0"/>
              <a:cs typeface="Tahoma" pitchFamily="34" charset="0"/>
            </a:endParaRPr>
          </a:p>
          <a:p>
            <a:pPr>
              <a:buFont typeface="Arial" charset="0"/>
              <a:buChar char="•"/>
            </a:pPr>
            <a:endParaRPr lang="en-US" sz="2400" dirty="0">
              <a:solidFill>
                <a:srgbClr val="495778"/>
              </a:solidFill>
              <a:latin typeface="Cambria" pitchFamily="18" charset="0"/>
            </a:endParaRPr>
          </a:p>
        </p:txBody>
      </p:sp>
      <p:sp>
        <p:nvSpPr>
          <p:cNvPr id="2057" name="TextBox 13"/>
          <p:cNvSpPr txBox="1">
            <a:spLocks noChangeArrowheads="1"/>
          </p:cNvSpPr>
          <p:nvPr/>
        </p:nvSpPr>
        <p:spPr bwMode="auto">
          <a:xfrm>
            <a:off x="1475656" y="764704"/>
            <a:ext cx="3744358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 b="1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JANUARY-SEPTEMBER</a:t>
            </a:r>
            <a:r>
              <a:rPr lang="sr-Cyrl-BA" sz="2400" b="1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 </a:t>
            </a:r>
            <a:r>
              <a:rPr lang="ru-RU" sz="2400" b="1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2015 </a:t>
            </a:r>
            <a:endParaRPr lang="en-US" sz="2400" b="1" dirty="0">
              <a:solidFill>
                <a:srgbClr val="495778"/>
              </a:solidFill>
              <a:latin typeface="Arial Narrow" pitchFamily="34" charset="0"/>
              <a:cs typeface="Tahoma" pitchFamily="34" charset="0"/>
            </a:endParaRPr>
          </a:p>
        </p:txBody>
      </p:sp>
      <p:sp>
        <p:nvSpPr>
          <p:cNvPr id="2058" name="TextBox 14"/>
          <p:cNvSpPr txBox="1">
            <a:spLocks noChangeArrowheads="1"/>
          </p:cNvSpPr>
          <p:nvPr/>
        </p:nvSpPr>
        <p:spPr bwMode="auto">
          <a:xfrm>
            <a:off x="1259632" y="1268760"/>
            <a:ext cx="7884368" cy="23391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400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Volume of external trade of </a:t>
            </a:r>
            <a:r>
              <a:rPr lang="en-US" sz="2400" dirty="0" err="1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Republika</a:t>
            </a:r>
            <a:r>
              <a:rPr lang="en-US" sz="2400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 </a:t>
            </a:r>
            <a:r>
              <a:rPr lang="en-US" sz="2400" dirty="0" err="1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Srpska</a:t>
            </a:r>
            <a:r>
              <a:rPr lang="ru-RU" sz="2400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 </a:t>
            </a:r>
            <a:r>
              <a:rPr lang="en-US" sz="2400" b="1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5</a:t>
            </a:r>
            <a:r>
              <a:rPr lang="sr-Cyrl-BA" sz="2400" b="1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 </a:t>
            </a:r>
            <a:r>
              <a:rPr lang="en-US" sz="2400" b="1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billion and</a:t>
            </a:r>
            <a:r>
              <a:rPr lang="sr-Cyrl-BA" sz="2400" b="1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 </a:t>
            </a:r>
            <a:r>
              <a:rPr lang="en-US" sz="2400" b="1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178.1 million </a:t>
            </a:r>
            <a:r>
              <a:rPr lang="ru-RU" sz="2400" b="1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КМ</a:t>
            </a:r>
            <a:endParaRPr lang="en-US" sz="2400" b="1" dirty="0">
              <a:solidFill>
                <a:srgbClr val="495778"/>
              </a:solidFill>
              <a:latin typeface="Arial Narrow" pitchFamily="34" charset="0"/>
              <a:cs typeface="Tahoma" pitchFamily="34" charset="0"/>
            </a:endParaRPr>
          </a:p>
          <a:p>
            <a:r>
              <a:rPr lang="en-US" sz="2200" dirty="0">
                <a:solidFill>
                  <a:srgbClr val="495778"/>
                </a:solidFill>
                <a:cs typeface="Tahoma" pitchFamily="34" charset="0"/>
              </a:rPr>
              <a:t>         </a:t>
            </a:r>
            <a:endParaRPr lang="ru-RU" sz="2200" dirty="0">
              <a:solidFill>
                <a:srgbClr val="495778"/>
              </a:solidFill>
              <a:cs typeface="Tahoma" pitchFamily="34" charset="0"/>
            </a:endParaRPr>
          </a:p>
          <a:p>
            <a:r>
              <a:rPr lang="ru-RU" sz="2200" dirty="0">
                <a:solidFill>
                  <a:srgbClr val="495778"/>
                </a:solidFill>
                <a:cs typeface="Tahoma" pitchFamily="34" charset="0"/>
              </a:rPr>
              <a:t> </a:t>
            </a:r>
            <a:r>
              <a:rPr lang="ru-RU" sz="2400" b="1" dirty="0">
                <a:solidFill>
                  <a:srgbClr val="495778"/>
                </a:solidFill>
                <a:cs typeface="Tahoma" pitchFamily="34" charset="0"/>
              </a:rPr>
              <a:t>       </a:t>
            </a:r>
            <a:r>
              <a:rPr lang="en-US" sz="2600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EXPORT </a:t>
            </a:r>
            <a:r>
              <a:rPr lang="en-US" sz="2600" b="1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1 billion and</a:t>
            </a:r>
            <a:r>
              <a:rPr lang="ru-RU" sz="2600" b="1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 </a:t>
            </a:r>
            <a:r>
              <a:rPr lang="en-US" sz="2600" b="1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919 million </a:t>
            </a:r>
            <a:r>
              <a:rPr lang="ru-RU" sz="2600" b="1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КМ</a:t>
            </a:r>
            <a:endParaRPr lang="ru-RU" sz="2600" b="1" dirty="0">
              <a:solidFill>
                <a:srgbClr val="495778"/>
              </a:solidFill>
              <a:latin typeface="Arial Narrow" pitchFamily="34" charset="0"/>
              <a:cs typeface="Tahoma" pitchFamily="34" charset="0"/>
            </a:endParaRPr>
          </a:p>
          <a:p>
            <a:r>
              <a:rPr lang="ru-RU" sz="2600" b="1" dirty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         </a:t>
            </a:r>
            <a:r>
              <a:rPr lang="sr-Cyrl-BA" sz="2600" b="1" dirty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 </a:t>
            </a:r>
            <a:r>
              <a:rPr lang="en-US" sz="2600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IMPORT </a:t>
            </a:r>
            <a:r>
              <a:rPr lang="en-US" sz="2600" b="1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3</a:t>
            </a:r>
            <a:r>
              <a:rPr lang="ru-RU" sz="2600" b="1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 </a:t>
            </a:r>
            <a:r>
              <a:rPr lang="en-US" sz="2600" b="1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billion and 259 million </a:t>
            </a:r>
            <a:r>
              <a:rPr lang="ru-RU" sz="2600" b="1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КМ</a:t>
            </a:r>
            <a:endParaRPr lang="ru-RU" sz="2600" b="1" dirty="0">
              <a:solidFill>
                <a:srgbClr val="495778"/>
              </a:solidFill>
              <a:latin typeface="Arial Narrow" pitchFamily="34" charset="0"/>
              <a:cs typeface="Tahoma" pitchFamily="34" charset="0"/>
            </a:endParaRPr>
          </a:p>
          <a:p>
            <a:endParaRPr lang="en-US" sz="2400" dirty="0">
              <a:solidFill>
                <a:srgbClr val="495778"/>
              </a:solidFill>
              <a:cs typeface="Tahoma" pitchFamily="34" charset="0"/>
            </a:endParaRPr>
          </a:p>
        </p:txBody>
      </p:sp>
      <p:pic>
        <p:nvPicPr>
          <p:cNvPr id="12" name="Picture 9" descr="Mali-Transparent.png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50825" y="188913"/>
            <a:ext cx="722313" cy="557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152958156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971550" y="0"/>
            <a:ext cx="8172450" cy="400110"/>
          </a:xfrm>
          <a:prstGeom prst="rect">
            <a:avLst/>
          </a:prstGeom>
          <a:solidFill>
            <a:schemeClr val="bg1">
              <a:lumMod val="85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spAutoFit/>
          </a:bodyPr>
          <a:lstStyle/>
          <a:p>
            <a:pPr algn="r">
              <a:defRPr/>
            </a:pPr>
            <a:r>
              <a:rPr lang="en-US" sz="2000" b="1" dirty="0" smtClean="0">
                <a:solidFill>
                  <a:srgbClr val="495778"/>
                </a:solidFill>
                <a:latin typeface="Arial Narrow" pitchFamily="34" charset="0"/>
              </a:rPr>
              <a:t>EXTERNAL TRADE STATISTICS</a:t>
            </a:r>
            <a:endParaRPr lang="en-US" sz="2000" b="1" dirty="0">
              <a:solidFill>
                <a:srgbClr val="495778"/>
              </a:solidFill>
              <a:latin typeface="Arial Narrow" pitchFamily="34" charset="0"/>
            </a:endParaRPr>
          </a:p>
        </p:txBody>
      </p:sp>
      <p:pic>
        <p:nvPicPr>
          <p:cNvPr id="3075" name="Picture 27" descr="Grafovi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12192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7" name="Rectangle 29"/>
          <p:cNvSpPr>
            <a:spLocks noChangeArrowheads="1"/>
          </p:cNvSpPr>
          <p:nvPr/>
        </p:nvSpPr>
        <p:spPr bwMode="auto">
          <a:xfrm rot="-5400000">
            <a:off x="-2199481" y="3445669"/>
            <a:ext cx="6481762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90000"/>
              </a:lnSpc>
              <a:spcBef>
                <a:spcPct val="50000"/>
              </a:spcBef>
            </a:pPr>
            <a:r>
              <a:rPr lang="en-US" dirty="0" err="1" smtClean="0">
                <a:solidFill>
                  <a:srgbClr val="C8E6E6"/>
                </a:solidFill>
                <a:cs typeface="Tahoma" pitchFamily="34" charset="0"/>
              </a:rPr>
              <a:t>Republika</a:t>
            </a:r>
            <a:r>
              <a:rPr lang="en-US" dirty="0" smtClean="0">
                <a:solidFill>
                  <a:srgbClr val="C8E6E6"/>
                </a:solidFill>
                <a:cs typeface="Tahoma" pitchFamily="34" charset="0"/>
              </a:rPr>
              <a:t> </a:t>
            </a:r>
            <a:r>
              <a:rPr lang="en-US" dirty="0" err="1" smtClean="0">
                <a:solidFill>
                  <a:srgbClr val="C8E6E6"/>
                </a:solidFill>
                <a:cs typeface="Tahoma" pitchFamily="34" charset="0"/>
              </a:rPr>
              <a:t>Srpska</a:t>
            </a:r>
            <a:r>
              <a:rPr lang="en-US" dirty="0" smtClean="0">
                <a:solidFill>
                  <a:srgbClr val="C8E6E6"/>
                </a:solidFill>
                <a:cs typeface="Tahoma" pitchFamily="34" charset="0"/>
              </a:rPr>
              <a:t> Institute of Statistics</a:t>
            </a:r>
            <a:endParaRPr lang="en-US" dirty="0">
              <a:solidFill>
                <a:srgbClr val="C8E6E6"/>
              </a:solidFill>
              <a:cs typeface="Tahoma" pitchFamily="34" charset="0"/>
            </a:endParaRPr>
          </a:p>
        </p:txBody>
      </p:sp>
      <p:sp>
        <p:nvSpPr>
          <p:cNvPr id="3078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sr-Latn-CS"/>
          </a:p>
        </p:txBody>
      </p:sp>
      <p:sp>
        <p:nvSpPr>
          <p:cNvPr id="3079" name="TextBox 11"/>
          <p:cNvSpPr txBox="1">
            <a:spLocks noChangeArrowheads="1"/>
          </p:cNvSpPr>
          <p:nvPr/>
        </p:nvSpPr>
        <p:spPr bwMode="auto">
          <a:xfrm>
            <a:off x="2987824" y="5300663"/>
            <a:ext cx="4032448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1600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Graph </a:t>
            </a:r>
            <a:r>
              <a:rPr lang="sr-Cyrl-CS" sz="1600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2. </a:t>
            </a:r>
            <a:r>
              <a:rPr lang="en-US" sz="1600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Export and import by month, </a:t>
            </a:r>
            <a:r>
              <a:rPr lang="en-US" sz="1600" dirty="0" err="1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thous</a:t>
            </a:r>
            <a:r>
              <a:rPr lang="en-US" sz="1600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. KM</a:t>
            </a:r>
            <a:endParaRPr lang="en-US" sz="1600" dirty="0">
              <a:solidFill>
                <a:srgbClr val="495778"/>
              </a:solidFill>
              <a:latin typeface="Arial Narrow" pitchFamily="34" charset="0"/>
              <a:cs typeface="Tahoma" pitchFamily="34" charset="0"/>
            </a:endParaRPr>
          </a:p>
        </p:txBody>
      </p:sp>
      <p:sp>
        <p:nvSpPr>
          <p:cNvPr id="3080" name="Rectangle 1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sr-Latn-CS"/>
          </a:p>
        </p:txBody>
      </p:sp>
      <p:sp>
        <p:nvSpPr>
          <p:cNvPr id="3081" name="TextBox 12"/>
          <p:cNvSpPr txBox="1">
            <a:spLocks noChangeArrowheads="1"/>
          </p:cNvSpPr>
          <p:nvPr/>
        </p:nvSpPr>
        <p:spPr bwMode="auto">
          <a:xfrm>
            <a:off x="3275856" y="4797152"/>
            <a:ext cx="576065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sr-Cyrl-CS" sz="1200" dirty="0" smtClean="0">
                <a:solidFill>
                  <a:srgbClr val="064488"/>
                </a:solidFill>
                <a:latin typeface="Arial Narrow" pitchFamily="34" charset="0"/>
              </a:rPr>
              <a:t>2014</a:t>
            </a:r>
            <a:endParaRPr lang="en-US" sz="1600" dirty="0">
              <a:solidFill>
                <a:srgbClr val="064488"/>
              </a:solidFill>
              <a:latin typeface="Arial Narrow" pitchFamily="34" charset="0"/>
            </a:endParaRPr>
          </a:p>
        </p:txBody>
      </p:sp>
      <p:sp>
        <p:nvSpPr>
          <p:cNvPr id="3082" name="TextBox 13"/>
          <p:cNvSpPr txBox="1">
            <a:spLocks noChangeArrowheads="1"/>
          </p:cNvSpPr>
          <p:nvPr/>
        </p:nvSpPr>
        <p:spPr bwMode="auto">
          <a:xfrm>
            <a:off x="6012160" y="4797152"/>
            <a:ext cx="576064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sr-Cyrl-CS" sz="1200" dirty="0" smtClean="0">
                <a:solidFill>
                  <a:srgbClr val="064488"/>
                </a:solidFill>
                <a:latin typeface="Arial Narrow" pitchFamily="34" charset="0"/>
              </a:rPr>
              <a:t>2015</a:t>
            </a:r>
            <a:endParaRPr lang="en-US" sz="1600" dirty="0">
              <a:solidFill>
                <a:srgbClr val="064488"/>
              </a:solidFill>
              <a:latin typeface="Arial Narrow" pitchFamily="34" charset="0"/>
            </a:endParaRPr>
          </a:p>
        </p:txBody>
      </p:sp>
      <p:sp>
        <p:nvSpPr>
          <p:cNvPr id="3083" name="TextBox 14"/>
          <p:cNvSpPr txBox="1">
            <a:spLocks noChangeArrowheads="1"/>
          </p:cNvSpPr>
          <p:nvPr/>
        </p:nvSpPr>
        <p:spPr bwMode="auto">
          <a:xfrm>
            <a:off x="2195736" y="1556792"/>
            <a:ext cx="744114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200" dirty="0" err="1" smtClean="0">
                <a:solidFill>
                  <a:srgbClr val="064488"/>
                </a:solidFill>
                <a:latin typeface="Arial Narrow" pitchFamily="34" charset="0"/>
              </a:rPr>
              <a:t>thous</a:t>
            </a:r>
            <a:r>
              <a:rPr lang="sr-Cyrl-CS" sz="1200" dirty="0" smtClean="0">
                <a:solidFill>
                  <a:srgbClr val="064488"/>
                </a:solidFill>
                <a:latin typeface="Arial Narrow" pitchFamily="34" charset="0"/>
              </a:rPr>
              <a:t>. </a:t>
            </a:r>
            <a:r>
              <a:rPr lang="sr-Cyrl-CS" sz="1200" dirty="0">
                <a:solidFill>
                  <a:srgbClr val="064488"/>
                </a:solidFill>
                <a:latin typeface="Arial Narrow" pitchFamily="34" charset="0"/>
              </a:rPr>
              <a:t>КМ</a:t>
            </a:r>
            <a:endParaRPr lang="en-US" sz="1200" dirty="0">
              <a:solidFill>
                <a:srgbClr val="064488"/>
              </a:solidFill>
              <a:latin typeface="Arial Narrow" pitchFamily="34" charset="0"/>
            </a:endParaRPr>
          </a:p>
        </p:txBody>
      </p:sp>
      <p:pic>
        <p:nvPicPr>
          <p:cNvPr id="13" name="Picture 9" descr="Mali-Transparent.pn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0825" y="188913"/>
            <a:ext cx="722313" cy="557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15" name="Chart 14"/>
          <p:cNvGraphicFramePr>
            <a:graphicFrameLocks/>
          </p:cNvGraphicFramePr>
          <p:nvPr>
            <p:extLst>
              <p:ext uri="{D42A27DB-BD31-4B8C-83A1-F6EECF244321}">
                <p14:modId xmlns="" xmlns:p14="http://schemas.microsoft.com/office/powerpoint/2010/main" val="629899976"/>
              </p:ext>
            </p:extLst>
          </p:nvPr>
        </p:nvGraphicFramePr>
        <p:xfrm>
          <a:off x="2087086" y="1833791"/>
          <a:ext cx="6120679" cy="309634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xmlns="" val="276076711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14142</TotalTime>
  <Words>1224</Words>
  <Application>Microsoft Office PowerPoint</Application>
  <PresentationFormat>On-screen Show (4:3)</PresentationFormat>
  <Paragraphs>144</Paragraphs>
  <Slides>11</Slides>
  <Notes>11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</vt:vector>
  </TitlesOfParts>
  <Company>RZS RS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Vladan Sibinovic</dc:creator>
  <cp:lastModifiedBy>kandicje</cp:lastModifiedBy>
  <cp:revision>2161</cp:revision>
  <dcterms:created xsi:type="dcterms:W3CDTF">2004-12-13T09:54:15Z</dcterms:created>
  <dcterms:modified xsi:type="dcterms:W3CDTF">2015-10-21T12:29:12Z</dcterms:modified>
</cp:coreProperties>
</file>