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4" r:id="rId3"/>
    <p:sldId id="373" r:id="rId4"/>
    <p:sldId id="265" r:id="rId5"/>
    <p:sldId id="266" r:id="rId6"/>
    <p:sldId id="368" r:id="rId7"/>
    <p:sldId id="369" r:id="rId8"/>
    <p:sldId id="370" r:id="rId9"/>
    <p:sldId id="374" r:id="rId10"/>
    <p:sldId id="372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78452" autoAdjust="0"/>
  </p:normalViewPr>
  <p:slideViewPr>
    <p:cSldViewPr>
      <p:cViewPr varScale="1">
        <p:scale>
          <a:sx n="59" d="100"/>
          <a:sy n="59" d="100"/>
        </p:scale>
        <p:origin x="10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</c:v>
                  </c:pt>
                  <c:pt idx="1">
                    <c:v>XI</c:v>
                  </c:pt>
                  <c:pt idx="2">
                    <c:v>XII</c:v>
                  </c:pt>
                  <c:pt idx="3">
                    <c:v>I</c:v>
                  </c:pt>
                  <c:pt idx="4">
                    <c:v>II</c:v>
                  </c:pt>
                  <c:pt idx="5">
                    <c:v>III</c:v>
                  </c:pt>
                  <c:pt idx="6">
                    <c:v>IV</c:v>
                  </c:pt>
                  <c:pt idx="7">
                    <c:v>V</c:v>
                  </c:pt>
                  <c:pt idx="8">
                    <c:v>VI</c:v>
                  </c:pt>
                  <c:pt idx="9">
                    <c:v>VII</c:v>
                  </c:pt>
                  <c:pt idx="10">
                    <c:v>VIII</c:v>
                  </c:pt>
                  <c:pt idx="11">
                    <c:v>IX</c:v>
                  </c:pt>
                  <c:pt idx="12">
                    <c:v>X</c:v>
                  </c:pt>
                </c:lvl>
                <c:lvl>
                  <c:pt idx="0">
                    <c:v>2014</c:v>
                  </c:pt>
                  <c:pt idx="3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826</c:v>
                </c:pt>
                <c:pt idx="1">
                  <c:v>827</c:v>
                </c:pt>
                <c:pt idx="2">
                  <c:v>836</c:v>
                </c:pt>
                <c:pt idx="3">
                  <c:v>812</c:v>
                </c:pt>
                <c:pt idx="4">
                  <c:v>834</c:v>
                </c:pt>
                <c:pt idx="5">
                  <c:v>831</c:v>
                </c:pt>
                <c:pt idx="6">
                  <c:v>835</c:v>
                </c:pt>
                <c:pt idx="7">
                  <c:v>832</c:v>
                </c:pt>
                <c:pt idx="8">
                  <c:v>843</c:v>
                </c:pt>
                <c:pt idx="9">
                  <c:v>834</c:v>
                </c:pt>
                <c:pt idx="10">
                  <c:v>834</c:v>
                </c:pt>
                <c:pt idx="11">
                  <c:v>834</c:v>
                </c:pt>
                <c:pt idx="12">
                  <c:v>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626440"/>
        <c:axId val="364629576"/>
      </c:lineChart>
      <c:catAx>
        <c:axId val="36462644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64629576"/>
        <c:crosses val="autoZero"/>
        <c:auto val="1"/>
        <c:lblAlgn val="ctr"/>
        <c:lblOffset val="100"/>
        <c:noMultiLvlLbl val="0"/>
      </c:catAx>
      <c:valAx>
        <c:axId val="364629576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646264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562384345110858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zaOkt2015!$A$2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zaOkt2015!$B$1:$N$1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zaOkt2015!$B$2:$N$2</c:f>
              <c:numCache>
                <c:formatCode>General</c:formatCode>
                <c:ptCount val="13"/>
                <c:pt idx="0">
                  <c:v>508654</c:v>
                </c:pt>
                <c:pt idx="1">
                  <c:v>432236</c:v>
                </c:pt>
                <c:pt idx="2">
                  <c:v>434262</c:v>
                </c:pt>
                <c:pt idx="3">
                  <c:v>224572</c:v>
                </c:pt>
                <c:pt idx="4">
                  <c:v>346328</c:v>
                </c:pt>
                <c:pt idx="5">
                  <c:v>405187</c:v>
                </c:pt>
                <c:pt idx="6">
                  <c:v>356393</c:v>
                </c:pt>
                <c:pt idx="7">
                  <c:v>395224</c:v>
                </c:pt>
                <c:pt idx="8">
                  <c:v>375042</c:v>
                </c:pt>
                <c:pt idx="9">
                  <c:v>444548</c:v>
                </c:pt>
                <c:pt idx="10">
                  <c:v>338033</c:v>
                </c:pt>
                <c:pt idx="11">
                  <c:v>391908</c:v>
                </c:pt>
                <c:pt idx="12">
                  <c:v>392131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zaOkt2015!$A$3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zaOkt2015!$B$1:$N$1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zaOkt2015!$B$3:$N$3</c:f>
              <c:numCache>
                <c:formatCode>0</c:formatCode>
                <c:ptCount val="13"/>
                <c:pt idx="0" formatCode="General">
                  <c:v>254767</c:v>
                </c:pt>
                <c:pt idx="1">
                  <c:v>229828</c:v>
                </c:pt>
                <c:pt idx="2">
                  <c:v>206415</c:v>
                </c:pt>
                <c:pt idx="3">
                  <c:v>170852</c:v>
                </c:pt>
                <c:pt idx="4">
                  <c:v>202647</c:v>
                </c:pt>
                <c:pt idx="5">
                  <c:v>215565</c:v>
                </c:pt>
                <c:pt idx="6">
                  <c:v>211716</c:v>
                </c:pt>
                <c:pt idx="7">
                  <c:v>208453</c:v>
                </c:pt>
                <c:pt idx="8">
                  <c:v>241002</c:v>
                </c:pt>
                <c:pt idx="9">
                  <c:v>244786</c:v>
                </c:pt>
                <c:pt idx="10">
                  <c:v>202842</c:v>
                </c:pt>
                <c:pt idx="11">
                  <c:v>239743</c:v>
                </c:pt>
                <c:pt idx="12">
                  <c:v>243322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810440"/>
        <c:axId val="354807696"/>
      </c:lineChart>
      <c:catAx>
        <c:axId val="35481044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354807696"/>
        <c:crosses val="autoZero"/>
        <c:auto val="1"/>
        <c:lblAlgn val="ctr"/>
        <c:lblOffset val="100"/>
        <c:noMultiLvlLbl val="0"/>
      </c:catAx>
      <c:valAx>
        <c:axId val="35480769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crossAx val="354810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06861478514324"/>
          <c:y val="0.34220860171697476"/>
          <c:w val="0.19869249682369908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0.85291</cdr:x>
      <cdr:y>0.34711</cdr:y>
    </cdr:from>
    <cdr:to>
      <cdr:x>0.9767</cdr:x>
      <cdr:y>0.42566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464843" y="1088132"/>
          <a:ext cx="648058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јануар-август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18,7%,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,3% и Њемачка са 10,4%.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17,3%, </a:t>
            </a:r>
            <a:r>
              <a:rPr lang="sr-Cyrl-BA" dirty="0" smtClean="0"/>
              <a:t>Русија </a:t>
            </a:r>
            <a:r>
              <a:rPr lang="ru-RU" dirty="0" smtClean="0"/>
              <a:t>са 16,9% и Италија са 12,2%.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504</a:t>
            </a:r>
            <a:r>
              <a:rPr lang="en-US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јануар-август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213</a:t>
            </a:r>
            <a:r>
              <a:rPr lang="sr-Cyrl-BA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335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1 345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август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августу 2015. реално је већа за 2,7%, док је у односу на јул 2015. године реално остала на истом нивоу.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смањења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просјечне нето плате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октобру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у односу на септембар 2015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дошло је углавном због мањег броја плаћених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прековремених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часова рада у подручјима дјелатности Вађење руда и камена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 Производња и снабдијевање електричном енергијом, гасом, паром и климатизација.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септембру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1 260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септембру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521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септембру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август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4,8%,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1,6%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1,5%.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3,5%,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344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2015. године у односу на претходни мјесец, у просјеку су остале на истом нивоу, док су на годишњем нивоу ниже за 1,6%.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два, ниже цијене у пет, док су у пет одјељака цијене,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усљед виших цијена у групи уља и масноће (3,3%)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групи шећер, џем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 и други производи (1,2%) и у групи безалкохолна пића (1,1%). Више цијене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(0,2%)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усљед виших цијена у групи снабдјевање водом и друге комуналне услуге (2,8%).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 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Најниже цијене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забиљежене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(0,6%) усљед нижих цијена у групи горива и мазива (1,2%),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(0,5%) усљед наставка периода сезонских снижења,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због нижих (акцијских) цијена у групи производи за личну хигијену (0,3%).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11,1%.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18,9%, интермедијарних производа за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9,9%,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нетрајних производа за широку потрошњу за 9,1% и капиталних производа за 7,7%,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мања за 12,6%.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2,8%. 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 са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јулом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десезонирана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енергије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8,2%, капиталних производа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интермедијарних производа мања за 2,0%, нетрајних производа за широку потрошњу за 5,7% и трајних производа за широку потрошњу за 10,4%.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2,1% и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већи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август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1,4%.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,3%,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0,9%.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4 милијарде и</a:t>
            </a:r>
            <a:r>
              <a:rPr lang="sr-Cyrl-BA" b="0" baseline="0" dirty="0" smtClean="0"/>
              <a:t> 55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милијарду и 682 милиона </a:t>
            </a:r>
            <a:r>
              <a:rPr lang="ru-RU" dirty="0" smtClean="0"/>
              <a:t>КМ, а на увоз 2 милијарде 868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јануар-август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био је 58,7%.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36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октобру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повећан је за </a:t>
            </a:r>
            <a:r>
              <a:rPr lang="sr-Cyrl-BA" dirty="0" smtClean="0"/>
              <a:t>1</a:t>
            </a:r>
            <a:r>
              <a:rPr lang="ru-RU" dirty="0" smtClean="0"/>
              <a:t>,5%, док је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2014. године смањен за 4,5%. Увоз је у </a:t>
            </a:r>
            <a:r>
              <a:rPr lang="sr-Cyrl-BA" dirty="0" smtClean="0"/>
              <a:t>октобру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повећан за 0</a:t>
            </a:r>
            <a:r>
              <a:rPr lang="sr-Cyrl-BA" dirty="0" smtClean="0"/>
              <a:t>,1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2014. године смањен за 22,9%.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јануар-октобар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учествује </a:t>
            </a:r>
            <a:r>
              <a:rPr lang="sr-Cyrl-BA" dirty="0" smtClean="0"/>
              <a:t>обрађено дрво</a:t>
            </a:r>
            <a:r>
              <a:rPr lang="ru-RU" dirty="0" smtClean="0"/>
              <a:t>, </a:t>
            </a:r>
            <a:r>
              <a:rPr lang="sr-Cyrl-BA" dirty="0" smtClean="0"/>
              <a:t>те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са по </a:t>
            </a:r>
            <a:r>
              <a:rPr lang="sr-Cyrl-BA" dirty="0" smtClean="0"/>
              <a:t>6,2% 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4,4%.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14</a:t>
            </a:r>
            <a:r>
              <a:rPr lang="sr-Cyrl-BA" dirty="0" smtClean="0"/>
              <a:t>,9%, потом слиједе лијекови 3,7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,0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286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70644" y="1341438"/>
            <a:ext cx="333777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23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rd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November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408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86 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638 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590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,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448 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28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23</a:t>
            </a:r>
            <a:r>
              <a:rPr lang="en-US" sz="3400" baseline="30000" dirty="0">
                <a:solidFill>
                  <a:schemeClr val="tx2"/>
                </a:solidFill>
                <a:latin typeface="Arial Narrow" pitchFamily="34" charset="0"/>
              </a:rPr>
              <a:t>r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November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26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079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2761932" y="12430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0036" y="3307679"/>
            <a:ext cx="450469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62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0.9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C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October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October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150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11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1.2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150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Seasonally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adjusted industrial production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2.1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higher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</a:t>
            </a: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adjusted industrial production 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0.3% higher</a:t>
            </a:r>
            <a:endParaRPr lang="sr-Latn-BA" sz="28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74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705678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JANUARY – OCTOBER 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JANUARY - OCTOBER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.4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  <a:endParaRPr lang="ru-RU" sz="26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9.4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43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JANUARY-OCTOBER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850.3 million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181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669 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58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140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93194" y="5304472"/>
            <a:ext cx="4176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2. 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405064" y="1530588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938683"/>
              </p:ext>
            </p:extLst>
          </p:nvPr>
        </p:nvGraphicFramePr>
        <p:xfrm>
          <a:off x="2411413" y="1765739"/>
          <a:ext cx="5234863" cy="313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76256" y="3169392"/>
            <a:ext cx="647997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export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5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14154</TotalTime>
  <Words>1267</Words>
  <Application>Microsoft Office PowerPoint</Application>
  <PresentationFormat>On-screen Show (4:3)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2169</cp:revision>
  <dcterms:created xsi:type="dcterms:W3CDTF">2004-12-13T09:54:15Z</dcterms:created>
  <dcterms:modified xsi:type="dcterms:W3CDTF">2015-11-20T11:51:23Z</dcterms:modified>
</cp:coreProperties>
</file>