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262" r:id="rId2"/>
    <p:sldId id="373" r:id="rId3"/>
    <p:sldId id="364" r:id="rId4"/>
    <p:sldId id="303" r:id="rId5"/>
    <p:sldId id="265" r:id="rId6"/>
    <p:sldId id="266" r:id="rId7"/>
    <p:sldId id="368" r:id="rId8"/>
    <p:sldId id="369" r:id="rId9"/>
    <p:sldId id="374" r:id="rId10"/>
    <p:sldId id="375" r:id="rId11"/>
    <p:sldId id="376" r:id="rId12"/>
    <p:sldId id="329" r:id="rId13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76" d="100"/>
          <a:sy n="76" d="100"/>
        </p:scale>
        <p:origin x="27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5\April\Grafikon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ojcevicsa.RZS\Desktop\SANJA\SPOLJNA%20TRGOVINA\za%20medije\Prezentacija,%20od%20avg2011\prezentacija%202015\april%202015\za%20Graf%20IV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IV</c:v>
                  </c:pt>
                  <c:pt idx="1">
                    <c:v>V</c:v>
                  </c:pt>
                  <c:pt idx="2">
                    <c:v>VI</c:v>
                  </c:pt>
                  <c:pt idx="3">
                    <c:v>VII</c:v>
                  </c:pt>
                  <c:pt idx="4">
                    <c:v>VIII</c:v>
                  </c:pt>
                  <c:pt idx="5">
                    <c:v>IX</c:v>
                  </c:pt>
                  <c:pt idx="6">
                    <c:v>X</c:v>
                  </c:pt>
                  <c:pt idx="7">
                    <c:v>XI</c:v>
                  </c:pt>
                  <c:pt idx="8">
                    <c:v>XII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</c:lvl>
                <c:lvl>
                  <c:pt idx="0">
                    <c:v>2014</c:v>
                  </c:pt>
                  <c:pt idx="9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821</c:v>
                </c:pt>
                <c:pt idx="1">
                  <c:v>818</c:v>
                </c:pt>
                <c:pt idx="2">
                  <c:v>837</c:v>
                </c:pt>
                <c:pt idx="3">
                  <c:v>830</c:v>
                </c:pt>
                <c:pt idx="4">
                  <c:v>825</c:v>
                </c:pt>
                <c:pt idx="5">
                  <c:v>831</c:v>
                </c:pt>
                <c:pt idx="6">
                  <c:v>826</c:v>
                </c:pt>
                <c:pt idx="7">
                  <c:v>827</c:v>
                </c:pt>
                <c:pt idx="8">
                  <c:v>836</c:v>
                </c:pt>
                <c:pt idx="9">
                  <c:v>812</c:v>
                </c:pt>
                <c:pt idx="10">
                  <c:v>834</c:v>
                </c:pt>
                <c:pt idx="11">
                  <c:v>831</c:v>
                </c:pt>
                <c:pt idx="12">
                  <c:v>835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332032"/>
        <c:axId val="140332424"/>
      </c:lineChart>
      <c:catAx>
        <c:axId val="140332032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40332424"/>
        <c:crosses val="autoZero"/>
        <c:auto val="1"/>
        <c:lblAlgn val="ctr"/>
        <c:lblOffset val="100"/>
        <c:noMultiLvlLbl val="0"/>
      </c:catAx>
      <c:valAx>
        <c:axId val="140332424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403320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7"/>
          <c:y val="5.1400554097404488E-2"/>
          <c:w val="0.67503223824944014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zaApril2015!$A$2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zaApril2015!$B$1:$N$1</c:f>
              <c:strCache>
                <c:ptCount val="13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  <c:pt idx="8">
                  <c:v>XII</c:v>
                </c:pt>
                <c:pt idx="9">
                  <c:v>I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</c:strCache>
            </c:strRef>
          </c:cat>
          <c:val>
            <c:numRef>
              <c:f>zaApril2015!$B$2:$N$2</c:f>
              <c:numCache>
                <c:formatCode>General</c:formatCode>
                <c:ptCount val="13"/>
                <c:pt idx="0">
                  <c:v>347841</c:v>
                </c:pt>
                <c:pt idx="1">
                  <c:v>430360</c:v>
                </c:pt>
                <c:pt idx="2">
                  <c:v>414297</c:v>
                </c:pt>
                <c:pt idx="3">
                  <c:v>412801</c:v>
                </c:pt>
                <c:pt idx="4">
                  <c:v>444841</c:v>
                </c:pt>
                <c:pt idx="5">
                  <c:v>421218</c:v>
                </c:pt>
                <c:pt idx="6">
                  <c:v>508654</c:v>
                </c:pt>
                <c:pt idx="7">
                  <c:v>432236</c:v>
                </c:pt>
                <c:pt idx="8">
                  <c:v>434262</c:v>
                </c:pt>
                <c:pt idx="9">
                  <c:v>223470</c:v>
                </c:pt>
                <c:pt idx="10">
                  <c:v>345458</c:v>
                </c:pt>
                <c:pt idx="11">
                  <c:v>403064</c:v>
                </c:pt>
                <c:pt idx="12">
                  <c:v>354825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zaApril2015!$A$3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zaApril2015!$B$1:$N$1</c:f>
              <c:strCache>
                <c:ptCount val="13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  <c:pt idx="8">
                  <c:v>XII</c:v>
                </c:pt>
                <c:pt idx="9">
                  <c:v>I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</c:strCache>
            </c:strRef>
          </c:cat>
          <c:val>
            <c:numRef>
              <c:f>zaApril2015!$B$3:$N$3</c:f>
              <c:numCache>
                <c:formatCode>General</c:formatCode>
                <c:ptCount val="13"/>
                <c:pt idx="0">
                  <c:v>218972</c:v>
                </c:pt>
                <c:pt idx="1">
                  <c:v>202886</c:v>
                </c:pt>
                <c:pt idx="2">
                  <c:v>241773</c:v>
                </c:pt>
                <c:pt idx="3">
                  <c:v>258199</c:v>
                </c:pt>
                <c:pt idx="4">
                  <c:v>196460</c:v>
                </c:pt>
                <c:pt idx="5">
                  <c:v>249428</c:v>
                </c:pt>
                <c:pt idx="6">
                  <c:v>254890</c:v>
                </c:pt>
                <c:pt idx="7" formatCode="0">
                  <c:v>229750</c:v>
                </c:pt>
                <c:pt idx="8" formatCode="0">
                  <c:v>206445</c:v>
                </c:pt>
                <c:pt idx="9" formatCode="0">
                  <c:v>169562</c:v>
                </c:pt>
                <c:pt idx="10" formatCode="0">
                  <c:v>201039</c:v>
                </c:pt>
                <c:pt idx="11" formatCode="0">
                  <c:v>212672</c:v>
                </c:pt>
                <c:pt idx="12" formatCode="0">
                  <c:v>208107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333992"/>
        <c:axId val="140334384"/>
      </c:lineChart>
      <c:catAx>
        <c:axId val="140333992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40334384"/>
        <c:crosses val="autoZero"/>
        <c:auto val="1"/>
        <c:lblAlgn val="ctr"/>
        <c:lblOffset val="100"/>
        <c:noMultiLvlLbl val="0"/>
      </c:catAx>
      <c:valAx>
        <c:axId val="140334384"/>
        <c:scaling>
          <c:orientation val="minMax"/>
        </c:scaling>
        <c:delete val="0"/>
        <c:axPos val="l"/>
        <c:majorGridlines/>
        <c:numFmt formatCode="###\ ###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40333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755"/>
          <c:y val="0.34220861281228782"/>
          <c:w val="0.16230180131593142"/>
          <c:h val="0.19017828327014685"/>
        </c:manualLayout>
      </c:layout>
      <c:overlay val="0"/>
      <c:txPr>
        <a:bodyPr/>
        <a:lstStyle/>
        <a:p>
          <a:pPr>
            <a:defRPr sz="800"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0.88328</cdr:x>
      <cdr:y>0.35556</cdr:y>
    </cdr:from>
    <cdr:to>
      <cdr:x>1</cdr:x>
      <cdr:y>0.43154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4904384" y="1152128"/>
          <a:ext cx="648058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0.88328</cdr:x>
      <cdr:y>0.44444</cdr:y>
    </cdr:from>
    <cdr:to>
      <cdr:x>0.99999</cdr:x>
      <cdr:y>0.52043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4904384" y="1440160"/>
          <a:ext cx="648004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78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9007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222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721086" y="1341438"/>
            <a:ext cx="243688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21</a:t>
            </a:r>
            <a:r>
              <a:rPr lang="en-US" sz="3400" baseline="30000" dirty="0" smtClean="0">
                <a:solidFill>
                  <a:schemeClr val="tx2"/>
                </a:solidFill>
                <a:latin typeface="Arial Narrow" pitchFamily="34" charset="0"/>
              </a:rPr>
              <a:t>st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May 2015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347864" y="5301208"/>
            <a:ext cx="3312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75856" y="4797152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282184" y="1340768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2547936" y="1700808"/>
          <a:ext cx="5552456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JANUARY-APRIL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19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151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107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Germany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80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17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231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171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144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1</a:t>
            </a:r>
            <a:r>
              <a:rPr lang="en-US" sz="3400" baseline="30000" dirty="0" err="1" smtClean="0">
                <a:solidFill>
                  <a:schemeClr val="tx2"/>
                </a:solidFill>
                <a:latin typeface="Arial Narrow" pitchFamily="34" charset="0"/>
              </a:rPr>
              <a:t>st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May 2015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INFORMATION SOCIETY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691276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Personal computer is used by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44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3%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of households 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and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100%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of enterprises</a:t>
            </a:r>
            <a:endParaRPr lang="sr-Cyrl-BA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66" y="4653137"/>
            <a:ext cx="7917933" cy="2200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itchFamily="34" charset="0"/>
                <a:cs typeface="Tahoma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35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346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643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APRIL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732240" y="94470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2627784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Picture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14806" y="3423500"/>
            <a:ext cx="4505243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April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April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643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APRIL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Alcoholic beverages and tobacco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Other goods and services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Housing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Transport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643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APRIL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Working-day adjusted industrial production 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higher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ru-RU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504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April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BA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April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59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714291"/>
            <a:ext cx="2997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JANUARY-APRIL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.2 million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 smtClean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791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 billion and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327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13952</TotalTime>
  <Words>406</Words>
  <Application>Microsoft Office PowerPoint</Application>
  <PresentationFormat>On-screen Show (4:3)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2113</cp:revision>
  <dcterms:created xsi:type="dcterms:W3CDTF">2004-12-13T09:54:15Z</dcterms:created>
  <dcterms:modified xsi:type="dcterms:W3CDTF">2015-05-21T06:54:25Z</dcterms:modified>
</cp:coreProperties>
</file>