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62" r:id="rId2"/>
    <p:sldId id="373" r:id="rId3"/>
    <p:sldId id="364" r:id="rId4"/>
    <p:sldId id="303" r:id="rId5"/>
    <p:sldId id="265" r:id="rId6"/>
    <p:sldId id="266" r:id="rId7"/>
    <p:sldId id="368" r:id="rId8"/>
    <p:sldId id="369" r:id="rId9"/>
    <p:sldId id="374" r:id="rId10"/>
    <p:sldId id="375" r:id="rId11"/>
    <p:sldId id="376" r:id="rId12"/>
    <p:sldId id="329" r:id="rId13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82738" autoAdjust="0"/>
  </p:normalViewPr>
  <p:slideViewPr>
    <p:cSldViewPr>
      <p:cViewPr varScale="1">
        <p:scale>
          <a:sx n="92" d="100"/>
          <a:sy n="92" d="100"/>
        </p:scale>
        <p:origin x="-16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5\Mart\Grafik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ojcevicsa.RZS\Desktop\SANJA\SPOLJNA%20TRGOVINA\za%20medije\Prezentacija,%20od%20avg2011\prezentacija%202015\mart%202015\za%20Graf%20III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III</c:v>
                  </c:pt>
                  <c:pt idx="1">
                    <c:v>IV</c:v>
                  </c:pt>
                  <c:pt idx="2">
                    <c:v>V</c:v>
                  </c:pt>
                  <c:pt idx="3">
                    <c:v>VI</c:v>
                  </c:pt>
                  <c:pt idx="4">
                    <c:v>VII</c:v>
                  </c:pt>
                  <c:pt idx="5">
                    <c:v>VIII</c:v>
                  </c:pt>
                  <c:pt idx="6">
                    <c:v>IX</c:v>
                  </c:pt>
                  <c:pt idx="7">
                    <c:v>X</c:v>
                  </c:pt>
                  <c:pt idx="8">
                    <c:v>XI</c:v>
                  </c:pt>
                  <c:pt idx="9">
                    <c:v>XII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</c:lvl>
                <c:lvl>
                  <c:pt idx="0">
                    <c:v>2014</c:v>
                  </c:pt>
                  <c:pt idx="10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815</c:v>
                </c:pt>
                <c:pt idx="1">
                  <c:v>821</c:v>
                </c:pt>
                <c:pt idx="2">
                  <c:v>818</c:v>
                </c:pt>
                <c:pt idx="3">
                  <c:v>837</c:v>
                </c:pt>
                <c:pt idx="4">
                  <c:v>830</c:v>
                </c:pt>
                <c:pt idx="5">
                  <c:v>825</c:v>
                </c:pt>
                <c:pt idx="6">
                  <c:v>831</c:v>
                </c:pt>
                <c:pt idx="7">
                  <c:v>826</c:v>
                </c:pt>
                <c:pt idx="8">
                  <c:v>827</c:v>
                </c:pt>
                <c:pt idx="9">
                  <c:v>836</c:v>
                </c:pt>
                <c:pt idx="10">
                  <c:v>812</c:v>
                </c:pt>
                <c:pt idx="11">
                  <c:v>834</c:v>
                </c:pt>
                <c:pt idx="12">
                  <c:v>831</c:v>
                </c:pt>
              </c:numCache>
            </c:numRef>
          </c:val>
        </c:ser>
        <c:marker val="1"/>
        <c:axId val="86348544"/>
        <c:axId val="86556032"/>
      </c:lineChart>
      <c:catAx>
        <c:axId val="86348544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86556032"/>
        <c:crosses val="autoZero"/>
        <c:auto val="1"/>
        <c:lblAlgn val="ctr"/>
        <c:lblOffset val="100"/>
      </c:catAx>
      <c:valAx>
        <c:axId val="86556032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8634854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914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zaMart2015!$A$2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zaMart2015!$B$1:$N$1</c:f>
              <c:strCache>
                <c:ptCount val="13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  <c:pt idx="8">
                  <c:v>XI</c:v>
                </c:pt>
                <c:pt idx="9">
                  <c:v>XII</c:v>
                </c:pt>
                <c:pt idx="10">
                  <c:v>I</c:v>
                </c:pt>
                <c:pt idx="11">
                  <c:v>II</c:v>
                </c:pt>
                <c:pt idx="12">
                  <c:v>III</c:v>
                </c:pt>
              </c:strCache>
            </c:strRef>
          </c:cat>
          <c:val>
            <c:numRef>
              <c:f>zaMart2015!$B$2:$N$2</c:f>
              <c:numCache>
                <c:formatCode>General</c:formatCode>
                <c:ptCount val="13"/>
                <c:pt idx="0">
                  <c:v>422057</c:v>
                </c:pt>
                <c:pt idx="1">
                  <c:v>347841</c:v>
                </c:pt>
                <c:pt idx="2">
                  <c:v>430360</c:v>
                </c:pt>
                <c:pt idx="3">
                  <c:v>414297</c:v>
                </c:pt>
                <c:pt idx="4">
                  <c:v>412801</c:v>
                </c:pt>
                <c:pt idx="5">
                  <c:v>444841</c:v>
                </c:pt>
                <c:pt idx="6">
                  <c:v>421218</c:v>
                </c:pt>
                <c:pt idx="7">
                  <c:v>508654</c:v>
                </c:pt>
                <c:pt idx="8">
                  <c:v>432236</c:v>
                </c:pt>
                <c:pt idx="9">
                  <c:v>434262</c:v>
                </c:pt>
                <c:pt idx="10">
                  <c:v>223470</c:v>
                </c:pt>
                <c:pt idx="11">
                  <c:v>345422</c:v>
                </c:pt>
                <c:pt idx="12">
                  <c:v>401757</c:v>
                </c:pt>
              </c:numCache>
            </c:numRef>
          </c:val>
        </c:ser>
        <c:ser>
          <c:idx val="1"/>
          <c:order val="1"/>
          <c:tx>
            <c:strRef>
              <c:f>zaMart2015!$A$3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zaMart2015!$B$1:$N$1</c:f>
              <c:strCache>
                <c:ptCount val="13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  <c:pt idx="8">
                  <c:v>XI</c:v>
                </c:pt>
                <c:pt idx="9">
                  <c:v>XII</c:v>
                </c:pt>
                <c:pt idx="10">
                  <c:v>I</c:v>
                </c:pt>
                <c:pt idx="11">
                  <c:v>II</c:v>
                </c:pt>
                <c:pt idx="12">
                  <c:v>III</c:v>
                </c:pt>
              </c:strCache>
            </c:strRef>
          </c:cat>
          <c:val>
            <c:numRef>
              <c:f>zaMart2015!$B$3:$N$3</c:f>
              <c:numCache>
                <c:formatCode>General</c:formatCode>
                <c:ptCount val="13"/>
                <c:pt idx="0">
                  <c:v>229938</c:v>
                </c:pt>
                <c:pt idx="1">
                  <c:v>218972</c:v>
                </c:pt>
                <c:pt idx="2">
                  <c:v>202886</c:v>
                </c:pt>
                <c:pt idx="3">
                  <c:v>241773</c:v>
                </c:pt>
                <c:pt idx="4">
                  <c:v>258199</c:v>
                </c:pt>
                <c:pt idx="5">
                  <c:v>196460</c:v>
                </c:pt>
                <c:pt idx="6">
                  <c:v>249428</c:v>
                </c:pt>
                <c:pt idx="7">
                  <c:v>254890</c:v>
                </c:pt>
                <c:pt idx="8" formatCode="0">
                  <c:v>229750</c:v>
                </c:pt>
                <c:pt idx="9" formatCode="0">
                  <c:v>206445</c:v>
                </c:pt>
                <c:pt idx="10" formatCode="0">
                  <c:v>169534</c:v>
                </c:pt>
                <c:pt idx="11" formatCode="0">
                  <c:v>200956</c:v>
                </c:pt>
                <c:pt idx="12" formatCode="0">
                  <c:v>212656</c:v>
                </c:pt>
              </c:numCache>
            </c:numRef>
          </c:val>
        </c:ser>
        <c:marker val="1"/>
        <c:axId val="33478528"/>
        <c:axId val="33480064"/>
      </c:lineChart>
      <c:catAx>
        <c:axId val="33478528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33480064"/>
        <c:crosses val="autoZero"/>
        <c:auto val="1"/>
        <c:lblAlgn val="ctr"/>
        <c:lblOffset val="100"/>
      </c:catAx>
      <c:valAx>
        <c:axId val="3348006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3347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32"/>
          <c:y val="0.34220861281228737"/>
          <c:w val="0.16230180131593139"/>
          <c:h val="0.1901782832701468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0.87894</cdr:x>
      <cdr:y>0.34884</cdr:y>
    </cdr:from>
    <cdr:to>
      <cdr:x>1</cdr:x>
      <cdr:y>0.42836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705164" y="1080120"/>
          <a:ext cx="648036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0.87894</cdr:x>
      <cdr:y>0.44186</cdr:y>
    </cdr:from>
    <cdr:to>
      <cdr:x>0.99999</cdr:x>
      <cdr:y>0.52138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4705128" y="1368152"/>
          <a:ext cx="648036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xmlns="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марту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2015. године повећан је за </a:t>
            </a:r>
            <a:r>
              <a:rPr lang="sr-Cyrl-BA" dirty="0" smtClean="0"/>
              <a:t>5</a:t>
            </a:r>
            <a:r>
              <a:rPr lang="ru-RU" dirty="0" smtClean="0"/>
              <a:t>,8%, док је у односу на </a:t>
            </a:r>
            <a:r>
              <a:rPr lang="sr-Cyrl-BA" dirty="0" smtClean="0"/>
              <a:t>март </a:t>
            </a:r>
            <a:r>
              <a:rPr lang="ru-RU" dirty="0" smtClean="0"/>
              <a:t>2014. године смањен за </a:t>
            </a:r>
            <a:r>
              <a:rPr lang="sr-Cyrl-BA" dirty="0" smtClean="0"/>
              <a:t>7</a:t>
            </a:r>
            <a:r>
              <a:rPr lang="ru-RU" dirty="0" smtClean="0"/>
              <a:t>,</a:t>
            </a:r>
            <a:r>
              <a:rPr lang="sr-Cyrl-BA" dirty="0" smtClean="0"/>
              <a:t>5</a:t>
            </a:r>
            <a:r>
              <a:rPr lang="ru-RU" dirty="0" smtClean="0"/>
              <a:t>%. Увоз је у </a:t>
            </a:r>
            <a:r>
              <a:rPr lang="sr-Cyrl-BA" dirty="0" smtClean="0"/>
              <a:t>марту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2015. године повећан за 16</a:t>
            </a:r>
            <a:r>
              <a:rPr lang="sr-Cyrl-BA" dirty="0" smtClean="0"/>
              <a:t>,3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март </a:t>
            </a:r>
            <a:r>
              <a:rPr lang="ru-RU" dirty="0" smtClean="0"/>
              <a:t>2014. године смањен за 4,8%.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јануар-март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,3%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електрична енергија </a:t>
            </a:r>
            <a:r>
              <a:rPr lang="sr-Cyrl-BA" dirty="0" smtClean="0"/>
              <a:t>5,3%</a:t>
            </a:r>
            <a:r>
              <a:rPr lang="en-US" dirty="0" smtClean="0"/>
              <a:t> </a:t>
            </a:r>
            <a:r>
              <a:rPr lang="sr-Cyrl-BA" dirty="0" smtClean="0"/>
              <a:t>и обрађено дрво 5,0%.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12</a:t>
            </a:r>
            <a:r>
              <a:rPr lang="sr-Cyrl-BA" dirty="0" smtClean="0"/>
              <a:t>,3%,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</a:t>
            </a:r>
            <a:r>
              <a:rPr lang="sr-Cyrl-BA" dirty="0" smtClean="0"/>
              <a:t>6%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јануар-март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18,8%,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,3% и Њемачка са 10,4%.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16,8%, </a:t>
            </a:r>
            <a:r>
              <a:rPr lang="sr-Cyrl-BA" dirty="0" smtClean="0"/>
              <a:t>Русија </a:t>
            </a:r>
            <a:r>
              <a:rPr lang="ru-RU" dirty="0" smtClean="0"/>
              <a:t>са 13,1% и Италија са 12,5%.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јануар-март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sr-Cyrl-BA" dirty="0" smtClean="0"/>
              <a:t>542</a:t>
            </a:r>
            <a:r>
              <a:rPr lang="en-US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1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У  периоду јануар-март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418</a:t>
            </a:r>
            <a:r>
              <a:rPr lang="ru-RU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</a:t>
            </a:r>
            <a:r>
              <a:rPr lang="sr-Cyrl-BA" dirty="0" smtClean="0"/>
              <a:t>475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Тромјесечни бруто домаћи производ реално је већи 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четвртом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тромјесечју 201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 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четврто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тромјесечје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подручјима класификације дјелатности груписан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А10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четвртом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тромјесечју 2014. године бруто додата вриједност реално је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подручјима: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(C)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Грађевинарство 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Умјетност, забава и рекреација; Остале услужне активности 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 S)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,3%,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рерађивачка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роизводња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ел.енергијом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климатизација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набдијевање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канализација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управљање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отпадом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санације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животне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B,C,D,E)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 је реално мања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Пољопривреда, шумарство и риболов (А)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Пословање некретнинама 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за 0,1%.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земљама из окружења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забиљежене су сљедеће стопе реалног раста бруто домаћег производа за четврто тромјесечје 201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 у односу на исто тромјесечје 201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 и то БЈР Македонија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Словенија 2,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Хрватска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Србија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марту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831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1 340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март 2014.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марту 2015. реално је већа за 2,7%, док је у односу на фебруар 2015. године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реално за 0,9%.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смањења просјечне нето плате у марту 2015. у односу на фебруар 2015. дошло је углавном због мањег броја плаћених часова рада остварених у подручјима дјелатности вађење руда и камена и производња и снабдијевање електричном енергијом.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марту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1 270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просјечна плата у марту 2015. исплаћена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513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марту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године, у односу на фебруар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Образовање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8,5%,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Умјетност, забава и рекреација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5,0%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Пољопривреда, шумарство и риболов 2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,6%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6,7%,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,1%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Стручне, научне и техничке дјелатности</a:t>
            </a:r>
            <a:r>
              <a:rPr lang="sr-Latn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4,9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8075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2015. године у односу на претходни мјесец, у просјеку су више за 0,5%, док су на годишњем нивоу ниже за 0,8%.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шест, ниже цијене у три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 су цијене у три одјељка, у просјеку,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Највећи раст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(2,1%) усљед виших цијена бензина (4,4%)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(1,5%) усљед сезонск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 карактера цијена и нових набавки за сезону прољеће/љето. Више цијене забиљежене су још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(0,4%)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Становање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(0,4%) највише због завршетка периода акцијских попуста у групи храна, те виших цијена у групи комуналне услуге (3,3%). Нешто блажи раст цијена у марту, забиљежен је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(0,1%)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(0,1%).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Комуникације,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су, у просјеку,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марту забиљежене су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(0,4%) усљед разних акцијских цијена у оквиру групе производи за личну хигијену (1,0%)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ниже цијене у марту, забиљежене су још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(0,2%)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702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3,7%.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4,2%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трајних производа за широку потрошњу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15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1%, енергије за 13,0%, интермедијарних производа за 5,2% и нетрајних производа за широку потрошњу за 2,5%, док је производња капиталних производа мања за 19,5%.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081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 2015.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0,6%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март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 је за 1,0%.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,2%,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3,1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0,1%.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396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јануар-март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1 милијард</a:t>
            </a:r>
            <a:r>
              <a:rPr lang="sr-Latn-BA" b="0" dirty="0" smtClean="0"/>
              <a:t>y </a:t>
            </a:r>
            <a:r>
              <a:rPr lang="sr-Cyrl-BA" b="0" dirty="0" smtClean="0"/>
              <a:t>и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554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583 милиона </a:t>
            </a:r>
            <a:r>
              <a:rPr lang="ru-RU" dirty="0" smtClean="0"/>
              <a:t>КМ, а на увоз </a:t>
            </a:r>
            <a:r>
              <a:rPr lang="sr-Cyrl-BA" dirty="0" smtClean="0"/>
              <a:t>971 </a:t>
            </a:r>
            <a:r>
              <a:rPr lang="sr-Cyrl-CS" dirty="0" smtClean="0"/>
              <a:t>милион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јануар-март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60,1%.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697198" y="1341438"/>
            <a:ext cx="248465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rd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April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491880" y="5300662"/>
            <a:ext cx="468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131840" y="4797152"/>
            <a:ext cx="5760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100" dirty="0" smtClean="0">
                <a:solidFill>
                  <a:srgbClr val="064488"/>
                </a:solidFill>
                <a:latin typeface="Arial Narrow" pitchFamily="34" charset="0"/>
              </a:rPr>
              <a:t>2014.</a:t>
            </a:r>
            <a:endParaRPr lang="en-US" sz="11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724128" y="4797152"/>
            <a:ext cx="5760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100" dirty="0" smtClean="0">
                <a:solidFill>
                  <a:srgbClr val="064488"/>
                </a:solidFill>
                <a:latin typeface="Arial Narrow" pitchFamily="34" charset="0"/>
              </a:rPr>
              <a:t>2015.</a:t>
            </a:r>
            <a:endParaRPr lang="en-US" sz="11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/>
        </p:nvGraphicFramePr>
        <p:xfrm>
          <a:off x="2243136" y="1844824"/>
          <a:ext cx="5353200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JANUARY-MARCH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2015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110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77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Germany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16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163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127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23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rd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April 2015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DP1.jpg"/>
          <p:cNvPicPr/>
          <p:nvPr/>
        </p:nvPicPr>
        <p:blipFill>
          <a:blip r:embed="rId3" cstate="print"/>
          <a:srcRect t="47692" b="9899"/>
          <a:stretch>
            <a:fillRect/>
          </a:stretch>
        </p:blipFill>
        <p:spPr>
          <a:xfrm>
            <a:off x="1115616" y="4844076"/>
            <a:ext cx="8028384" cy="2013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NATIONAL ACCOUNTS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Increase in GDP</a:t>
            </a: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8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400" b="1" baseline="300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TH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QUARTER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31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340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901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MARCH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627784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8875" y="3310956"/>
            <a:ext cx="4505242" cy="461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March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March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MARCH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Transport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5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Other goods and services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Recreation and culture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Alcoholic beverages and tobacco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MARCH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Working-day adjusted industrial production 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higher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504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March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March 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9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184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JANUARY-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MARCH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2015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553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583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971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13894</TotalTime>
  <Words>1197</Words>
  <Application>Microsoft Office PowerPoint</Application>
  <PresentationFormat>On-screen Show (4:3)</PresentationFormat>
  <Paragraphs>162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kandicje</cp:lastModifiedBy>
  <cp:revision>2095</cp:revision>
  <dcterms:created xsi:type="dcterms:W3CDTF">2004-12-13T09:54:15Z</dcterms:created>
  <dcterms:modified xsi:type="dcterms:W3CDTF">2015-04-22T10:47:12Z</dcterms:modified>
</cp:coreProperties>
</file>