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62" r:id="rId2"/>
    <p:sldId id="373" r:id="rId3"/>
    <p:sldId id="377" r:id="rId4"/>
    <p:sldId id="364" r:id="rId5"/>
    <p:sldId id="303" r:id="rId6"/>
    <p:sldId id="265" r:id="rId7"/>
    <p:sldId id="266" r:id="rId8"/>
    <p:sldId id="368" r:id="rId9"/>
    <p:sldId id="369" r:id="rId10"/>
    <p:sldId id="378" r:id="rId11"/>
    <p:sldId id="379" r:id="rId12"/>
    <p:sldId id="380" r:id="rId13"/>
    <p:sldId id="329" r:id="rId14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69" d="100"/>
          <a:sy n="69" d="100"/>
        </p:scale>
        <p:origin x="-22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usacbi\Desktop\Plate\2015\Maj\Grafikoni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prezentacija%202015\maj%202015\za%20Graf%20V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</c:v>
                  </c:pt>
                  <c:pt idx="1">
                    <c:v>VI</c:v>
                  </c:pt>
                  <c:pt idx="2">
                    <c:v>VII</c:v>
                  </c:pt>
                  <c:pt idx="3">
                    <c:v>VIII</c:v>
                  </c:pt>
                  <c:pt idx="4">
                    <c:v>IX</c:v>
                  </c:pt>
                  <c:pt idx="5">
                    <c:v>X</c:v>
                  </c:pt>
                  <c:pt idx="6">
                    <c:v>XI</c:v>
                  </c:pt>
                  <c:pt idx="7">
                    <c:v>XII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V</c:v>
                  </c:pt>
                </c:lvl>
                <c:lvl>
                  <c:pt idx="0">
                    <c:v>2014</c:v>
                  </c:pt>
                  <c:pt idx="8">
                    <c:v>2015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818</c:v>
                </c:pt>
                <c:pt idx="1">
                  <c:v>837</c:v>
                </c:pt>
                <c:pt idx="2">
                  <c:v>830</c:v>
                </c:pt>
                <c:pt idx="3">
                  <c:v>825</c:v>
                </c:pt>
                <c:pt idx="4">
                  <c:v>831</c:v>
                </c:pt>
                <c:pt idx="5">
                  <c:v>826</c:v>
                </c:pt>
                <c:pt idx="6">
                  <c:v>827</c:v>
                </c:pt>
                <c:pt idx="7">
                  <c:v>836</c:v>
                </c:pt>
                <c:pt idx="8">
                  <c:v>812</c:v>
                </c:pt>
                <c:pt idx="9">
                  <c:v>834</c:v>
                </c:pt>
                <c:pt idx="10">
                  <c:v>831</c:v>
                </c:pt>
                <c:pt idx="11">
                  <c:v>835</c:v>
                </c:pt>
                <c:pt idx="12">
                  <c:v>832</c:v>
                </c:pt>
              </c:numCache>
            </c:numRef>
          </c:val>
        </c:ser>
        <c:dLbls/>
        <c:marker val="1"/>
        <c:axId val="66930560"/>
        <c:axId val="66932096"/>
      </c:lineChart>
      <c:catAx>
        <c:axId val="66930560"/>
        <c:scaling>
          <c:orientation val="minMax"/>
        </c:scaling>
        <c:axPos val="b"/>
        <c:majorGridlines/>
        <c:minorGridlines/>
        <c:numFmt formatCode="General" sourceLinked="0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6932096"/>
        <c:crosses val="autoZero"/>
        <c:auto val="1"/>
        <c:lblAlgn val="ctr"/>
        <c:lblOffset val="100"/>
      </c:catAx>
      <c:valAx>
        <c:axId val="66932096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txPr>
          <a:bodyPr/>
          <a:lstStyle/>
          <a:p>
            <a:pPr>
              <a:defRPr sz="800">
                <a:latin typeface="Arial Narrow" pitchFamily="34" charset="0"/>
              </a:defRPr>
            </a:pPr>
            <a:endParaRPr lang="en-US"/>
          </a:p>
        </c:txPr>
        <c:crossAx val="6693056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7503223824943981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zaMaj2015!$A$2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zaMaj2015!$B$1:$N$1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zaMaj2015!$B$2:$N$2</c:f>
              <c:numCache>
                <c:formatCode>General</c:formatCode>
                <c:ptCount val="13"/>
                <c:pt idx="0">
                  <c:v>430360</c:v>
                </c:pt>
                <c:pt idx="1">
                  <c:v>414297</c:v>
                </c:pt>
                <c:pt idx="2">
                  <c:v>412801</c:v>
                </c:pt>
                <c:pt idx="3">
                  <c:v>444841</c:v>
                </c:pt>
                <c:pt idx="4">
                  <c:v>421218</c:v>
                </c:pt>
                <c:pt idx="5">
                  <c:v>508654</c:v>
                </c:pt>
                <c:pt idx="6">
                  <c:v>432236</c:v>
                </c:pt>
                <c:pt idx="7">
                  <c:v>434262</c:v>
                </c:pt>
                <c:pt idx="8">
                  <c:v>223470</c:v>
                </c:pt>
                <c:pt idx="9">
                  <c:v>345458</c:v>
                </c:pt>
                <c:pt idx="10">
                  <c:v>403113</c:v>
                </c:pt>
                <c:pt idx="11">
                  <c:v>354819</c:v>
                </c:pt>
                <c:pt idx="12">
                  <c:v>392241</c:v>
                </c:pt>
              </c:numCache>
            </c:numRef>
          </c:val>
        </c:ser>
        <c:ser>
          <c:idx val="1"/>
          <c:order val="1"/>
          <c:tx>
            <c:strRef>
              <c:f>zaMaj2015!$A$3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zaMaj2015!$B$1:$N$1</c:f>
              <c:strCache>
                <c:ptCount val="13"/>
                <c:pt idx="0">
                  <c:v>V</c:v>
                </c:pt>
                <c:pt idx="1">
                  <c:v>VI</c:v>
                </c:pt>
                <c:pt idx="2">
                  <c:v>VII</c:v>
                </c:pt>
                <c:pt idx="3">
                  <c:v>VIII</c:v>
                </c:pt>
                <c:pt idx="4">
                  <c:v>IX</c:v>
                </c:pt>
                <c:pt idx="5">
                  <c:v>X</c:v>
                </c:pt>
                <c:pt idx="6">
                  <c:v>XI</c:v>
                </c:pt>
                <c:pt idx="7">
                  <c:v>XII</c:v>
                </c:pt>
                <c:pt idx="8">
                  <c:v>I</c:v>
                </c:pt>
                <c:pt idx="9">
                  <c:v>II</c:v>
                </c:pt>
                <c:pt idx="10">
                  <c:v>III</c:v>
                </c:pt>
                <c:pt idx="11">
                  <c:v>IV</c:v>
                </c:pt>
                <c:pt idx="12">
                  <c:v>V</c:v>
                </c:pt>
              </c:strCache>
            </c:strRef>
          </c:cat>
          <c:val>
            <c:numRef>
              <c:f>zaMaj2015!$B$3:$N$3</c:f>
              <c:numCache>
                <c:formatCode>General</c:formatCode>
                <c:ptCount val="13"/>
                <c:pt idx="0">
                  <c:v>202886</c:v>
                </c:pt>
                <c:pt idx="1">
                  <c:v>241773</c:v>
                </c:pt>
                <c:pt idx="2">
                  <c:v>258199</c:v>
                </c:pt>
                <c:pt idx="3">
                  <c:v>196460</c:v>
                </c:pt>
                <c:pt idx="4">
                  <c:v>249428</c:v>
                </c:pt>
                <c:pt idx="5">
                  <c:v>254890</c:v>
                </c:pt>
                <c:pt idx="6" formatCode="0">
                  <c:v>229750</c:v>
                </c:pt>
                <c:pt idx="7" formatCode="0">
                  <c:v>206445</c:v>
                </c:pt>
                <c:pt idx="8" formatCode="0">
                  <c:v>169568</c:v>
                </c:pt>
                <c:pt idx="9" formatCode="0">
                  <c:v>201039</c:v>
                </c:pt>
                <c:pt idx="10" formatCode="0">
                  <c:v>212672</c:v>
                </c:pt>
                <c:pt idx="11" formatCode="0">
                  <c:v>208107</c:v>
                </c:pt>
                <c:pt idx="12" formatCode="0">
                  <c:v>207040</c:v>
                </c:pt>
              </c:numCache>
            </c:numRef>
          </c:val>
        </c:ser>
        <c:dLbls/>
        <c:marker val="1"/>
        <c:axId val="33524352"/>
        <c:axId val="33538432"/>
      </c:lineChart>
      <c:catAx>
        <c:axId val="33524352"/>
        <c:scaling>
          <c:orientation val="minMax"/>
        </c:scaling>
        <c:axPos val="b"/>
        <c:majorGridlines/>
        <c:minorGridlines/>
        <c:numFmt formatCode="General" sourceLinked="0"/>
        <c:tickLblPos val="nextTo"/>
        <c:crossAx val="33538432"/>
        <c:crosses val="autoZero"/>
        <c:auto val="1"/>
        <c:lblAlgn val="ctr"/>
        <c:lblOffset val="100"/>
      </c:catAx>
      <c:valAx>
        <c:axId val="33538432"/>
        <c:scaling>
          <c:orientation val="minMax"/>
        </c:scaling>
        <c:axPos val="l"/>
        <c:majorGridlines/>
        <c:numFmt formatCode="#,##0" sourceLinked="0"/>
        <c:tickLblPos val="nextTo"/>
        <c:crossAx val="33524352"/>
        <c:crosses val="autoZero"/>
        <c:crossBetween val="between"/>
      </c:valAx>
    </c:plotArea>
    <c:legend>
      <c:legendPos val="r"/>
      <c:legendEntry>
        <c:idx val="1"/>
      </c:legendEntry>
      <c:layout>
        <c:manualLayout>
          <c:xMode val="edge"/>
          <c:yMode val="edge"/>
          <c:x val="0.83345917376765788"/>
          <c:y val="0.34220861281228737"/>
          <c:w val="0.16230180131593139"/>
          <c:h val="0.1901782832701468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>
          <a:latin typeface="Arial Narrow" pitchFamily="34" charset="0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0.88372</cdr:x>
      <cdr:y>0.34884</cdr:y>
    </cdr:from>
    <cdr:to>
      <cdr:x>0.98837</cdr:x>
      <cdr:y>0.42836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472608" y="1080120"/>
          <a:ext cx="648083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import</a:t>
          </a:r>
          <a:endParaRPr lang="en-US" sz="1000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0.88372</cdr:x>
      <cdr:y>0.44186</cdr:y>
    </cdr:from>
    <cdr:to>
      <cdr:x>0.98836</cdr:x>
      <cdr:y>0.52138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472608" y="1368152"/>
          <a:ext cx="648027" cy="2462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Arial Narrow" pitchFamily="34" charset="0"/>
            </a:rPr>
            <a:t>export</a:t>
          </a:r>
          <a:endParaRPr lang="en-US" sz="1000" dirty="0">
            <a:latin typeface="Arial Narrow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6/19/2015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xmlns="" val="197515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периоду </a:t>
            </a:r>
            <a:r>
              <a:rPr lang="sr-Cyrl-BA" dirty="0" smtClean="0"/>
              <a:t>јануар-мај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Cyrl-BA" b="0" dirty="0" smtClean="0"/>
              <a:t>2 милијарде</a:t>
            </a:r>
            <a:r>
              <a:rPr lang="sr-Cyrl-BA" b="0" baseline="0" dirty="0" smtClean="0"/>
              <a:t> 718 </a:t>
            </a:r>
            <a:r>
              <a:rPr lang="sr-Cyrl-CS" b="0" dirty="0" smtClean="0"/>
              <a:t>милиона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>998 милиона </a:t>
            </a:r>
            <a:r>
              <a:rPr lang="ru-RU" dirty="0" smtClean="0"/>
              <a:t>КМ, а на увоз милијарду и 719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јануар-мај</a:t>
            </a:r>
            <a:r>
              <a:rPr lang="sr-Cyrl-BA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</a:t>
            </a:r>
            <a:r>
              <a:rPr lang="sr-Cyrl-BA" dirty="0" smtClean="0"/>
              <a:t>и</a:t>
            </a:r>
            <a:r>
              <a:rPr lang="ru-RU" dirty="0" smtClean="0"/>
              <a:t> увоза извозом био је 58,1%. </a:t>
            </a: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0369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dirty="0" smtClean="0"/>
              <a:t>мају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2015. године смањен је за </a:t>
            </a:r>
            <a:r>
              <a:rPr lang="sr-Cyrl-BA" dirty="0" smtClean="0"/>
              <a:t>0</a:t>
            </a:r>
            <a:r>
              <a:rPr lang="ru-RU" dirty="0" smtClean="0"/>
              <a:t>,5%, док је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повећан за </a:t>
            </a:r>
            <a:r>
              <a:rPr lang="sr-Cyrl-BA" dirty="0" smtClean="0"/>
              <a:t>2</a:t>
            </a:r>
            <a:r>
              <a:rPr lang="ru-RU" dirty="0" smtClean="0"/>
              <a:t>,0%. Увоз је у </a:t>
            </a:r>
            <a:r>
              <a:rPr lang="sr-Cyrl-BA" dirty="0" smtClean="0"/>
              <a:t>мају </a:t>
            </a:r>
            <a:r>
              <a:rPr lang="ru-RU" dirty="0" smtClean="0"/>
              <a:t>2015. године у односу на </a:t>
            </a:r>
            <a:r>
              <a:rPr lang="sr-Cyrl-BA" dirty="0" smtClean="0"/>
              <a:t>април </a:t>
            </a:r>
            <a:r>
              <a:rPr lang="ru-RU" dirty="0" smtClean="0"/>
              <a:t>2015. године повећан за 10</a:t>
            </a:r>
            <a:r>
              <a:rPr lang="sr-Cyrl-BA" dirty="0" smtClean="0"/>
              <a:t>,5</a:t>
            </a:r>
            <a:r>
              <a:rPr lang="ru-RU" dirty="0" smtClean="0"/>
              <a:t>%, док је у односу на </a:t>
            </a:r>
            <a:r>
              <a:rPr lang="sr-Cyrl-BA" dirty="0" smtClean="0"/>
              <a:t>мај </a:t>
            </a:r>
            <a:r>
              <a:rPr lang="ru-RU" dirty="0" smtClean="0"/>
              <a:t>2014. године смањен за 8,9%.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</a:t>
            </a:r>
            <a:r>
              <a:rPr lang="ru-RU" baseline="0" dirty="0" smtClean="0"/>
              <a:t> јануар-мај </a:t>
            </a:r>
            <a:r>
              <a:rPr lang="ru-RU" dirty="0" smtClean="0"/>
              <a:t>2015.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,2%</a:t>
            </a:r>
            <a:r>
              <a:rPr lang="ru-RU" dirty="0" smtClean="0"/>
              <a:t>, </a:t>
            </a:r>
            <a:r>
              <a:rPr lang="sr-Cyrl-BA" dirty="0" smtClean="0"/>
              <a:t>затим обрађено дрво 5,7%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dirty="0" smtClean="0"/>
              <a:t>4,9%.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12</a:t>
            </a:r>
            <a:r>
              <a:rPr lang="sr-Cyrl-BA" dirty="0" smtClean="0"/>
              <a:t>,8%, потом слиједе лијекови 3,8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дијелови обуће</a:t>
            </a:r>
            <a:r>
              <a:rPr lang="sr-Cyrl-BA" baseline="0" dirty="0" smtClean="0"/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ru-RU" dirty="0" smtClean="0"/>
              <a:t>,</a:t>
            </a:r>
            <a:r>
              <a:rPr lang="sr-Cyrl-BA" dirty="0" smtClean="0"/>
              <a:t>4%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15824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јануар-мај 2015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19,1%, затим Србија са </a:t>
            </a:r>
            <a:r>
              <a:rPr lang="sr-Cyrl-BA" dirty="0" smtClean="0"/>
              <a:t>13</a:t>
            </a:r>
            <a:r>
              <a:rPr lang="ru-RU" dirty="0" smtClean="0"/>
              <a:t>,2% и Њемачка са 10,0%.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17,0%, </a:t>
            </a:r>
            <a:r>
              <a:rPr lang="sr-Cyrl-BA" dirty="0" smtClean="0"/>
              <a:t>Русија </a:t>
            </a:r>
            <a:r>
              <a:rPr lang="ru-RU" dirty="0" smtClean="0"/>
              <a:t>са 13,8% и Италија са 13,1%.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у периоду јануар-мај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sr-Cyrl-BA" dirty="0" smtClean="0"/>
              <a:t>520</a:t>
            </a:r>
            <a:r>
              <a:rPr lang="en-US" dirty="0" smtClean="0"/>
              <a:t>,</a:t>
            </a:r>
            <a:r>
              <a:rPr lang="sr-Cyrl-BA" dirty="0" smtClean="0"/>
              <a:t>5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Кином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јануар-мај</a:t>
            </a:r>
            <a:r>
              <a:rPr lang="ru-RU" baseline="0" dirty="0" smtClean="0"/>
              <a:t> </a:t>
            </a:r>
            <a:r>
              <a:rPr lang="ru-RU" dirty="0" smtClean="0"/>
              <a:t>2015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716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847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98559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Укупан број корисника социјалне заштите у 2014. години 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је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198 971 и мањи је за 13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у односу на 2013. годину. Евидентна су умањења у обје категорије корисника социјалне заштите. Број малољетних корисника умањен је за 17,2%, а број пунољетних за 1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Највећи број малољетних корисника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старости између седам и 14 година, док је пунољетних корисника највише било у старосној групи од 46 до 59 година.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пружен је мањи број облика и услуга социјалне заштите за 1,3% у односу на 2013. годину. Број пружених облика и услуга за малољетне кориснике умањен је за 3,4%, док је за пунољетне кориснике умањен за 0,5%. У току 2014. године под старатељством је било 1 457 лица, од чега 470 малољетних и 987 пунољетних лица. У 159 хранитељских породица било је смјештено 213 малољетних лица, док је у 132 хранитељске породице било смјештено 147 пунољетних лица. Током 2014. године у Републици Српској усвојено је четворо дјеце.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2014. години евидентирано је пет установа социјалне заштите за дјецу и омладину и 25 установа за одрасла инвалидна и старија лица. Број корисника у установама за дјецу и омладину износио је 557 и већи је за 4,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у односу на 2013. годину, док је број корисника у установама за одрасла инвалидна и старија лица порастао за 21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%, и износи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је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1 583 корисника.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ријешених кривичних пријава поднијетих против пунољетних учинилаца, у тужилаштвима у Републици Српској, у 2014. години у односу на 2013. већи је за 13,8%. Број оптужених мањи је за 0,7%, а осуђених за 1,3% у односу на 2013. годину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чиме је настављен т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ренд опадања броја оптужених и осуђених. Најчешће изречене кривичне санкције за пунољетне учиниоце, у односу на укупан број, као и претходних година, биле су условне осуде, од којих највише условна затворска казна 56,6%.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Новчана казна је изречена за 21,8%, а затворска за 16,7% учинилаца кривичних дјела. Од укупног броја осуђених пунољетних учинилаца 92,7% су мушкарци. Највише осуђених је старосне доби од 30 до 39 година са учешћем од 23,3% у односу на укупан број осуђених мушкараца и жена. Кривична дјела против имовине и даље су најбројнија. Од укупног броја оптужених 37,0% оптужница односило се на неко од кривичних дјела против имовине, а код осуђених пунољетних учинилаца у 37,1% случајева радило се о кривичним дјелима имовинске природе.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Када је ријеч о малољетним учиниоцима, у 2014. години, ријешено је 18,3% више поднесених извјештаја о почињењу кривичних дјела, него годину раније. Донесене су 42 правоснажне одлуке о завшеним кривичним поступцима, а изречена је 41 кривична санкција. Казна малољетничког затвора изречена је у 2,4% случајева, а у осталим случајевима изречене су васпитне мјере, од којих најчешће мјера појачаног надзора са учешћем од 61,0%.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мају 2015.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832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1 341 КМ.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мај 2014.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мају 2015. реално је већа за 2,5%, док је у односу на април 2015. године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реално за 0,4%.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 смањења просјечне нето плате у мају 2015. у односу на април 2015. дошло је углавном због мањег броја плаћених прековремених часова рада у подручјима дјелатности Прерађивачка индустрија и Вађење руда и камена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која запошљавају значајан број радника.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подручјима, у мају 2015. године, највиша просјечна нето плата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1 259 КМ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најнижа просјечна плата у мају 2015. исплаћена је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Грађевинарство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508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године, у односу на април 2015,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Остале услужне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4,4%,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3,6%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8,9%,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Грађевинарство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3,8%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2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,3%.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2015. године у односу на претходни мјесец, у просјеку су остале непром</a:t>
            </a:r>
            <a:r>
              <a:rPr lang="sr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јењене, док су на годишњем нивоу ниже за 0,8%.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dirty="0" smtClean="0"/>
          </a:p>
          <a:p>
            <a:pPr algn="just"/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шест, ниже цијене у пет, док су цијене у једном одјељку, у просјеку, остале на истом нивоу. Највећи раст забиљежен је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(1,8%) усљед виших цијена у групи горива и мазива (3,9%). Више цијене забиљежене су и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највише због повећања цијена алкохолних пића (3,5%), те у одјељку Образовање (0,6%),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(0,3%),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Ресторани и хотели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(0,3%), док се благи раст цијена односи на одјељак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Комуникације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су, у просјеку,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Најниже цијене у мају забиљежене су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(0,9%) највише због нижих (сезонских) цијена у групи свјеже поврће (9,9%), затим у групи безалкохолна пића (0,4%), те у групама свјеже месо и млијеко и млијечни производи (0,3%). Ниже цијене забиљежене су и у одјељку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(0,6%) усљед сезонских снижења, као и у удјељку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Становање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(0,4%) усљед нижих цијена у групи чврста горива (1,2%) и плин у боцама (1,4%). Благи пад цијена забиљежен је у одјељцима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 и покућство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(0,2%)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Рекреација и култура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(0,1%)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8,2%.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41,9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од 5,4% 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интермедијарних производа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22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5%, трајних производа за широку потрошњу за 21,2% и енергије за 7,5%, док је производња нетрајних производа за широку потрошњу мања за 1,2% и капиталних производа за 7,7%.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4,1%.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остварен 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9,0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од 7,7%, док је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забиљежен пад од 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Посматрано према главним индустријским групама по основу економске намјене производа,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производња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капиталних производа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априлом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већа је за 9</a:t>
            </a:r>
            <a:r>
              <a:rPr lang="bs-Latn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3%, интермедијарних производа за 6,0%, енергије за 5,2% и трајних производа за широку потрошњу за 2,4%, док је производња нетрајних производа за широку потрошњу мања за 3,6%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7081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мају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2015. године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односу на просјечан мјесечни број запослених у 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1,8% и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април 2015.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за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0,9%.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периоду јануар - мај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већи је за 1,3%. У истом периоду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је раст од 5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,1%,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Вађење руда и камена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3,1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0,5%.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6396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b="1" dirty="0" smtClean="0">
                <a:solidFill>
                  <a:srgbClr val="495778"/>
                </a:solidFill>
                <a:latin typeface="Arial Narrow" pitchFamily="34" charset="0"/>
              </a:rPr>
              <a:t>Radmila Čičković, PhD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BA" sz="2000" dirty="0" smtClean="0">
                <a:solidFill>
                  <a:srgbClr val="495778"/>
                </a:solidFill>
                <a:latin typeface="Arial Narrow" pitchFamily="34" charset="0"/>
              </a:rPr>
              <a:t>Republika Srpska Institute of Statistics, Director General</a:t>
            </a:r>
            <a:endParaRPr lang="en-US" sz="2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580822" y="1341438"/>
            <a:ext cx="271741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June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8411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Coverage of import with export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58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2636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JANUARY-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Volume of external trade of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Republika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err="1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Srpska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717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million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998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IMPORT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 billion and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719 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275856" y="5300662"/>
            <a:ext cx="38164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Export and import by month</a:t>
            </a:r>
            <a:endParaRPr lang="en-US" sz="1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75856" y="4797152"/>
            <a:ext cx="5760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800" dirty="0" smtClean="0">
                <a:solidFill>
                  <a:srgbClr val="064488"/>
                </a:solidFill>
                <a:latin typeface="Arial Narrow" pitchFamily="34" charset="0"/>
              </a:rPr>
              <a:t>2014.</a:t>
            </a:r>
            <a:endParaRPr lang="en-US" sz="8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6012160" y="4797152"/>
            <a:ext cx="57606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800" dirty="0" smtClean="0">
                <a:solidFill>
                  <a:srgbClr val="064488"/>
                </a:solidFill>
                <a:latin typeface="Arial Narrow" pitchFamily="34" charset="0"/>
              </a:rPr>
              <a:t>2015.</a:t>
            </a:r>
            <a:endParaRPr lang="en-US" sz="8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195736" y="1556792"/>
            <a:ext cx="744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  <a:latin typeface="Arial Narrow" pitchFamily="34" charset="0"/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/>
          <p:nvPr/>
        </p:nvGraphicFramePr>
        <p:xfrm>
          <a:off x="2051720" y="1772816"/>
          <a:ext cx="61926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EXTERNAL TRADE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JANUARY - 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Italy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191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132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Germany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10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100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0991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EXPORT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Serbia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17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292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BA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Russia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8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236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en-US" sz="220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Italy </a:t>
            </a:r>
            <a:r>
              <a:rPr lang="sr-Cyrl-CS" sz="220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13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.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or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225 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million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IMPORT</a:t>
            </a:r>
            <a:r>
              <a:rPr lang="sr-Cyrl-CS" sz="2000" b="1" dirty="0" smtClean="0">
                <a:solidFill>
                  <a:srgbClr val="FF0000"/>
                </a:solidFill>
                <a:latin typeface="Arial Narrow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2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en-US" sz="3400" baseline="30000" dirty="0" err="1" smtClean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 June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2015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400" b="1" dirty="0" smtClean="0">
                <a:solidFill>
                  <a:srgbClr val="495778"/>
                </a:solidFill>
                <a:latin typeface="Arial Narrow" pitchFamily="34" charset="0"/>
              </a:rPr>
              <a:t>PRESS CONFERENCE</a:t>
            </a:r>
            <a:endParaRPr lang="sr-Latn-CS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ocijalna-ruke2.jpg"/>
          <p:cNvPicPr/>
          <p:nvPr/>
        </p:nvPicPr>
        <p:blipFill>
          <a:blip r:embed="rId3" cstate="print"/>
          <a:srcRect t="29835" b="31890"/>
          <a:stretch>
            <a:fillRect/>
          </a:stretch>
        </p:blipFill>
        <p:spPr>
          <a:xfrm>
            <a:off x="1115464" y="4842853"/>
            <a:ext cx="8028536" cy="20151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SOCIAL WELFARE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Number of social welfare beneficiaries decreased by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sr-Cyrl-CS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Four children adopted</a:t>
            </a:r>
            <a:endParaRPr lang="sr-Cyrl-BA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943608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endParaRPr lang="en-US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avosudje.jpg"/>
          <p:cNvPicPr/>
          <p:nvPr/>
        </p:nvPicPr>
        <p:blipFill>
          <a:blip r:embed="rId3" cstate="print"/>
          <a:srcRect t="26140" b="29923"/>
          <a:stretch>
            <a:fillRect/>
          </a:stretch>
        </p:blipFill>
        <p:spPr>
          <a:xfrm>
            <a:off x="1104900" y="4848225"/>
            <a:ext cx="8039100" cy="2009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CRIME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75656" y="2348880"/>
            <a:ext cx="79565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Number of solved criminal charges increasing</a:t>
            </a:r>
            <a:endParaRPr lang="sr-Cyrl-CS" sz="24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CS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Number of accused and convicted persons decreasing</a:t>
            </a:r>
            <a:endParaRPr lang="sr-Cyrl-BA" sz="24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68878" y="991487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</a:t>
            </a:r>
            <a:endParaRPr lang="en-US" sz="32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net wage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Average monthly gross wage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341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423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LABOUR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584380" y="4195960"/>
            <a:ext cx="67320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Graph </a:t>
            </a:r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1600" dirty="0" smtClean="0">
                <a:latin typeface="Arial Narrow" pitchFamily="34" charset="0"/>
                <a:cs typeface="Tahoma" pitchFamily="34" charset="0"/>
              </a:rPr>
              <a:t>. </a:t>
            </a:r>
            <a:r>
              <a:rPr lang="en-US" sz="1600" dirty="0" smtClean="0">
                <a:latin typeface="Arial Narrow" pitchFamily="34" charset="0"/>
                <a:cs typeface="Tahoma" pitchFamily="34" charset="0"/>
              </a:rPr>
              <a:t>Average net wages of employed persons by month</a:t>
            </a:r>
            <a:endParaRPr lang="en-US" sz="1600" dirty="0"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3666" y="1053176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627784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8" name="Picture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19635" y="3471372"/>
            <a:ext cx="4505242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Monthly inflation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Annual inflation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May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2015/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May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2014)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-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42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itchFamily="34" charset="0"/>
              </a:rPr>
              <a:t>PRICES STATISTICS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Republika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Srpska</a:t>
            </a:r>
            <a:r>
              <a:rPr lang="en-US" sz="2000" dirty="0" smtClean="0">
                <a:solidFill>
                  <a:srgbClr val="C8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Institute of Statistics</a:t>
            </a:r>
            <a:endParaRPr lang="en-US" sz="2000" dirty="0">
              <a:solidFill>
                <a:srgbClr val="C8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ncrease in prices</a:t>
            </a:r>
            <a:endParaRPr lang="sr-Cyrl-BA" sz="30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4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Transport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Alcoholic beverages and tobacco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,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Education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d</a:t>
            </a:r>
            <a:r>
              <a:rPr lang="en-US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ecrease in prices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Food and non-alcoholic beverages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Division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en-US" sz="2600" i="1" dirty="0" smtClean="0">
                <a:solidFill>
                  <a:srgbClr val="495778"/>
                </a:solidFill>
                <a:latin typeface="Arial Narrow" pitchFamily="34" charset="0"/>
              </a:rPr>
              <a:t>Clothing and footwear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423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MAY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5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5" name="Picture 14" descr="Cijene6.jpg"/>
          <p:cNvPicPr/>
          <p:nvPr/>
        </p:nvPicPr>
        <p:blipFill>
          <a:blip r:embed="rId5" cstate="print"/>
          <a:srcRect t="37751" b="24681"/>
          <a:stretch>
            <a:fillRect/>
          </a:stretch>
        </p:blipFill>
        <p:spPr>
          <a:xfrm>
            <a:off x="1195070" y="5085184"/>
            <a:ext cx="7948930" cy="1772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Working-day adjusted industrial production 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BA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8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Seasonally adjusted industrial production 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</a:t>
            </a:r>
            <a:r>
              <a:rPr lang="sr-Cyrl-C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1%</a:t>
            </a:r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higher</a:t>
            </a:r>
            <a:endParaRPr lang="ru-RU" sz="2400" b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88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INDICES OF INDUSTRIAL PRODUCTION </a:t>
            </a:r>
            <a:endParaRPr lang="en-US" sz="2600" dirty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INDUSTRY STATISTICS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May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BA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5</a:t>
            </a:r>
            <a:r>
              <a:rPr lang="sr-Latn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/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May </a:t>
            </a:r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201</a:t>
            </a:r>
            <a:r>
              <a:rPr lang="sr-Cyrl-C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4</a:t>
            </a:r>
            <a:endParaRPr lang="ru-RU" sz="2400" dirty="0">
              <a:solidFill>
                <a:srgbClr val="495778"/>
              </a:solidFill>
              <a:latin typeface="Arial Narrow" panose="020B0606020202030204" pitchFamily="34" charset="0"/>
              <a:cs typeface="Tahoma" pitchFamily="34" charset="0"/>
            </a:endParaRPr>
          </a:p>
          <a:p>
            <a:endParaRPr lang="en-US" sz="2400" dirty="0">
              <a:cs typeface="Tahoma" pitchFamily="34" charset="0"/>
            </a:endParaRPr>
          </a:p>
          <a:p>
            <a:r>
              <a:rPr lang="en-US" sz="24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Number of employees in industry 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increased by 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en-US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.</a:t>
            </a:r>
            <a:r>
              <a:rPr lang="sr-Cyrl-BA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26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EMPLOYEES IN INDUSTRY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14000</TotalTime>
  <Words>1580</Words>
  <Application>Microsoft Office PowerPoint</Application>
  <PresentationFormat>On-screen Show (4:3)</PresentationFormat>
  <Paragraphs>173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2125</cp:revision>
  <dcterms:created xsi:type="dcterms:W3CDTF">2004-12-13T09:54:15Z</dcterms:created>
  <dcterms:modified xsi:type="dcterms:W3CDTF">2015-06-19T12:06:58Z</dcterms:modified>
</cp:coreProperties>
</file>