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262" r:id="rId2"/>
    <p:sldId id="364" r:id="rId3"/>
    <p:sldId id="303" r:id="rId4"/>
    <p:sldId id="265" r:id="rId5"/>
    <p:sldId id="266" r:id="rId6"/>
    <p:sldId id="368" r:id="rId7"/>
    <p:sldId id="369" r:id="rId8"/>
    <p:sldId id="370" r:id="rId9"/>
    <p:sldId id="371" r:id="rId10"/>
    <p:sldId id="372" r:id="rId11"/>
    <p:sldId id="329" r:id="rId12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62985" autoAdjust="0"/>
  </p:normalViewPr>
  <p:slideViewPr>
    <p:cSldViewPr>
      <p:cViewPr varScale="1">
        <p:scale>
          <a:sx n="70" d="100"/>
          <a:sy n="70" d="100"/>
        </p:scale>
        <p:origin x="22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IX</c:v>
                  </c:pt>
                  <c:pt idx="1">
                    <c:v>X</c:v>
                  </c:pt>
                  <c:pt idx="2">
                    <c:v>XI</c:v>
                  </c:pt>
                  <c:pt idx="3">
                    <c:v>XII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V</c:v>
                  </c:pt>
                  <c:pt idx="9">
                    <c:v>VI</c:v>
                  </c:pt>
                  <c:pt idx="10">
                    <c:v>VII</c:v>
                  </c:pt>
                  <c:pt idx="11">
                    <c:v>VIII</c:v>
                  </c:pt>
                  <c:pt idx="12">
                    <c:v>IX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831</c:v>
                </c:pt>
                <c:pt idx="1">
                  <c:v>826</c:v>
                </c:pt>
                <c:pt idx="2">
                  <c:v>827</c:v>
                </c:pt>
                <c:pt idx="3">
                  <c:v>836</c:v>
                </c:pt>
                <c:pt idx="4">
                  <c:v>812</c:v>
                </c:pt>
                <c:pt idx="5">
                  <c:v>834</c:v>
                </c:pt>
                <c:pt idx="6">
                  <c:v>831</c:v>
                </c:pt>
                <c:pt idx="7">
                  <c:v>835</c:v>
                </c:pt>
                <c:pt idx="8">
                  <c:v>832</c:v>
                </c:pt>
                <c:pt idx="9">
                  <c:v>843</c:v>
                </c:pt>
                <c:pt idx="10">
                  <c:v>834</c:v>
                </c:pt>
                <c:pt idx="11">
                  <c:v>834</c:v>
                </c:pt>
                <c:pt idx="12">
                  <c:v>834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765552"/>
        <c:axId val="36765160"/>
      </c:lineChart>
      <c:catAx>
        <c:axId val="36765552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36765160"/>
        <c:crosses val="autoZero"/>
        <c:auto val="1"/>
        <c:lblAlgn val="ctr"/>
        <c:lblOffset val="100"/>
        <c:noMultiLvlLbl val="0"/>
      </c:catAx>
      <c:valAx>
        <c:axId val="36765160"/>
        <c:scaling>
          <c:orientation val="minMax"/>
          <c:max val="900"/>
          <c:min val="6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3676555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1509002675174"/>
          <c:y val="5.1400554097404488E-2"/>
          <c:w val="0.67503223824943859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zaSep2015!$A$2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zaSep2015!$B$1:$N$1</c:f>
              <c:strCache>
                <c:ptCount val="13"/>
                <c:pt idx="0">
                  <c:v>IX</c:v>
                </c:pt>
                <c:pt idx="1">
                  <c:v>X</c:v>
                </c:pt>
                <c:pt idx="2">
                  <c:v>XI</c:v>
                </c:pt>
                <c:pt idx="3">
                  <c:v>XII</c:v>
                </c:pt>
                <c:pt idx="4">
                  <c:v>I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V</c:v>
                </c:pt>
                <c:pt idx="9">
                  <c:v>VI</c:v>
                </c:pt>
                <c:pt idx="10">
                  <c:v>VII</c:v>
                </c:pt>
                <c:pt idx="11">
                  <c:v>VIII</c:v>
                </c:pt>
                <c:pt idx="12">
                  <c:v>IX</c:v>
                </c:pt>
              </c:strCache>
            </c:strRef>
          </c:cat>
          <c:val>
            <c:numRef>
              <c:f>zaSep2015!$B$2:$N$2</c:f>
              <c:numCache>
                <c:formatCode>General</c:formatCode>
                <c:ptCount val="13"/>
                <c:pt idx="0">
                  <c:v>421218</c:v>
                </c:pt>
                <c:pt idx="1">
                  <c:v>508654</c:v>
                </c:pt>
                <c:pt idx="2">
                  <c:v>432236</c:v>
                </c:pt>
                <c:pt idx="3">
                  <c:v>434262</c:v>
                </c:pt>
                <c:pt idx="4">
                  <c:v>223487</c:v>
                </c:pt>
                <c:pt idx="5">
                  <c:v>345476</c:v>
                </c:pt>
                <c:pt idx="6">
                  <c:v>403130</c:v>
                </c:pt>
                <c:pt idx="7">
                  <c:v>354876</c:v>
                </c:pt>
                <c:pt idx="8">
                  <c:v>392249</c:v>
                </c:pt>
                <c:pt idx="9">
                  <c:v>372531</c:v>
                </c:pt>
                <c:pt idx="10">
                  <c:v>442007</c:v>
                </c:pt>
                <c:pt idx="11">
                  <c:v>336742</c:v>
                </c:pt>
                <c:pt idx="12">
                  <c:v>388796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zaSep2015!$A$3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zaSep2015!$B$1:$N$1</c:f>
              <c:strCache>
                <c:ptCount val="13"/>
                <c:pt idx="0">
                  <c:v>IX</c:v>
                </c:pt>
                <c:pt idx="1">
                  <c:v>X</c:v>
                </c:pt>
                <c:pt idx="2">
                  <c:v>XI</c:v>
                </c:pt>
                <c:pt idx="3">
                  <c:v>XII</c:v>
                </c:pt>
                <c:pt idx="4">
                  <c:v>I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V</c:v>
                </c:pt>
                <c:pt idx="9">
                  <c:v>VI</c:v>
                </c:pt>
                <c:pt idx="10">
                  <c:v>VII</c:v>
                </c:pt>
                <c:pt idx="11">
                  <c:v>VIII</c:v>
                </c:pt>
                <c:pt idx="12">
                  <c:v>IX</c:v>
                </c:pt>
              </c:strCache>
            </c:strRef>
          </c:cat>
          <c:val>
            <c:numRef>
              <c:f>zaSep2015!$B$3:$N$3</c:f>
              <c:numCache>
                <c:formatCode>General</c:formatCode>
                <c:ptCount val="13"/>
                <c:pt idx="0">
                  <c:v>248813</c:v>
                </c:pt>
                <c:pt idx="1">
                  <c:v>254767</c:v>
                </c:pt>
                <c:pt idx="2" formatCode="0">
                  <c:v>229828</c:v>
                </c:pt>
                <c:pt idx="3" formatCode="0">
                  <c:v>206415</c:v>
                </c:pt>
                <c:pt idx="4" formatCode="0">
                  <c:v>169568</c:v>
                </c:pt>
                <c:pt idx="5" formatCode="0">
                  <c:v>201039</c:v>
                </c:pt>
                <c:pt idx="6" formatCode="0">
                  <c:v>213208</c:v>
                </c:pt>
                <c:pt idx="7" formatCode="0">
                  <c:v>208576</c:v>
                </c:pt>
                <c:pt idx="8" formatCode="0">
                  <c:v>206720</c:v>
                </c:pt>
                <c:pt idx="9" formatCode="0">
                  <c:v>238696</c:v>
                </c:pt>
                <c:pt idx="10" formatCode="0">
                  <c:v>242240</c:v>
                </c:pt>
                <c:pt idx="11" formatCode="0">
                  <c:v>201362</c:v>
                </c:pt>
                <c:pt idx="12" formatCode="0">
                  <c:v>237427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458104"/>
        <c:axId val="39458496"/>
      </c:lineChart>
      <c:catAx>
        <c:axId val="39458104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39458496"/>
        <c:crosses val="autoZero"/>
        <c:auto val="1"/>
        <c:lblAlgn val="ctr"/>
        <c:lblOffset val="100"/>
        <c:noMultiLvlLbl val="0"/>
      </c:catAx>
      <c:valAx>
        <c:axId val="39458496"/>
        <c:scaling>
          <c:orientation val="minMax"/>
        </c:scaling>
        <c:delete val="0"/>
        <c:axPos val="l"/>
        <c:majorGridlines/>
        <c:numFmt formatCode="#\ ##0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39458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45917376765877"/>
          <c:y val="0.34220861281228737"/>
          <c:w val="0.16230180131593139"/>
          <c:h val="0.1901782832701468"/>
        </c:manualLayout>
      </c:layout>
      <c:overlay val="0"/>
      <c:txPr>
        <a:bodyPr/>
        <a:lstStyle/>
        <a:p>
          <a:pPr>
            <a:defRPr sz="800"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10/21/2015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97515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у периоду јануар-септембар 2015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18,6%, затим Србија са </a:t>
            </a:r>
            <a:r>
              <a:rPr lang="sr-Cyrl-BA" dirty="0" smtClean="0"/>
              <a:t>13</a:t>
            </a:r>
            <a:r>
              <a:rPr lang="ru-RU" dirty="0" smtClean="0"/>
              <a:t>,3% и Њемачка са 10,5%.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17,3%, </a:t>
            </a:r>
            <a:r>
              <a:rPr lang="sr-Cyrl-BA" dirty="0" smtClean="0"/>
              <a:t>Русија </a:t>
            </a:r>
            <a:r>
              <a:rPr lang="ru-RU" dirty="0" smtClean="0"/>
              <a:t>са 16,2% и Италија са 12,1%.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у периоду јануар-септембар 2015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Црном Гором и износи 499</a:t>
            </a:r>
            <a:r>
              <a:rPr lang="en-US" dirty="0" smtClean="0"/>
              <a:t>,</a:t>
            </a:r>
            <a:r>
              <a:rPr lang="sr-Cyrl-BA" dirty="0" smtClean="0"/>
              <a:t>2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Русијом 2</a:t>
            </a:r>
            <a:r>
              <a:rPr lang="ru-RU" dirty="0" smtClean="0"/>
              <a:t>,7%.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  периоду јануар-септембар 2015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милијарду и 392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 такође из земаља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 милијарду и 555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6957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септембру 2015. године износи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834 КМ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бруто плата 1 345 КМ.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септембар 2014.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просјечна нето плата исплаћена у септембру 2015. реално је већа за 2,5%, док је у односу на август 2015. године реално већа за 0,1%.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подручјима, у септембру 2015. године, највиша просјечна нето плата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износи 1 260 КМ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најнижа просјечна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плата у септембру 2015. исплаћена је у подручју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Административне и помоћне услужне дјелатности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521 КМ.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септембру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2015. године, у односу на август 2015, највећи номинални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 нето плате забиљежен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4,8%,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Административне и помоћне услужне дјелатности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1,6%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1,5%.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оминалном износу, забиљежено је у подручјима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3,5%,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Информације и комуникације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1,8%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Остале услужне дјелатности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1,4%.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2015. године у односу на претходни мјесец, у просјеку су ниже за 0,1%, док су на годишњем нивоу ниже за 2,1%.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dirty="0" smtClean="0"/>
          </a:p>
          <a:p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12 главних одјељака производа и услуга, више цијене забиљежене су у четири, ниже цијене у три, док су у пет одјељака цијене, у просјеку,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раст забиљежен је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Одјећа и обућа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(2,1%) усљед виших, сезонских цијена одјеће и обуће, затим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Храна и безалкохолна пића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(0,3%) усљед виших цијена у групи поврће (4,4%) које су такође, сезонског карактера, затим у групи шећер, џем, мед и други производи (0,6%) због виших набавних цијена као и завршетка периода акцијских попуста на поједине артикле из ове групе, затим у групи уља и масноће (0,4%) и у групи месо (0,4%) усљед нових набавки. Више цијене забиљежене су и у одјељцима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Здравство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Намјештај и покућство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(0,2%).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одјељцима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Алкохолна пића и дуван, Становање,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Комуникације, Образовање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Ресторани и хотели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су, у просјеку,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пад цијена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забиљежен је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Превоз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(1,9%) усљед и даље присутног тренда нижих набавних цијена у групи горива и мазива (3,8%). Нешто мањи пад цијена забиљежен је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Рекреација и култура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(0,4%) те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(0,1%) због нижих, акцијских цијена у групи производи за личну хигијену (0,8%).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периду јануар-септембар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истим периодом прошле године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 за 3,8%. У истом периоду у подручју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руд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камена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остварен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 раст од 13,9%, у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Производњи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снабдијевању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електричном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енергијом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гасом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паром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климатизацији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2,9% и у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од 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према главним индустријским групама по основу економске намјене производа,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јануар-септембар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истим периодом прошле године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трајних производа за широку потрошњу већа је за 6,9%,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интермедијарних производа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6,8%, нетрајних производа за широку потрошњу за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4,5% 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енергије за 4,1%, док је производња капиталних производа мања за 9,2%.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819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2015.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за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односу на исти мјесец прошле године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1,6% и у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односу 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 2015.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за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0,4%.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 - септембар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 је за 1,5%. У истом периоду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раст од 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,8%,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2,3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и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1,0%.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3963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 периоду </a:t>
            </a:r>
            <a:r>
              <a:rPr lang="sr-Cyrl-BA" dirty="0" smtClean="0"/>
              <a:t>јануар-септембар</a:t>
            </a:r>
            <a:r>
              <a:rPr lang="sr-Cyrl-BA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BA" b="0" dirty="0" smtClean="0"/>
              <a:t>5 милијарди</a:t>
            </a:r>
            <a:r>
              <a:rPr lang="sr-Cyrl-BA" b="0" baseline="0" dirty="0" smtClean="0"/>
              <a:t> 178 </a:t>
            </a:r>
            <a:r>
              <a:rPr lang="sr-Cyrl-CS" b="0" dirty="0" smtClean="0"/>
              <a:t>милиона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 односи </a:t>
            </a:r>
            <a:r>
              <a:rPr lang="sr-Cyrl-BA" dirty="0" smtClean="0"/>
              <a:t>милијарду и 919 милиона </a:t>
            </a:r>
            <a:r>
              <a:rPr lang="ru-RU" dirty="0" smtClean="0"/>
              <a:t>КМ, а на увоз 3 милијарде 259 </a:t>
            </a:r>
            <a:r>
              <a:rPr lang="sr-Cyrl-CS" dirty="0" smtClean="0"/>
              <a:t>милион</a:t>
            </a:r>
            <a:r>
              <a:rPr lang="sr-Latn-BA" dirty="0" smtClean="0"/>
              <a:t>a</a:t>
            </a:r>
            <a:r>
              <a:rPr lang="sr-Cyrl-CS" dirty="0" smtClean="0"/>
              <a:t>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r>
              <a:rPr lang="ru-RU" dirty="0" smtClean="0"/>
              <a:t>У оквиру укупно остварене робне размјене Републике Српске са иностранством у периоду </a:t>
            </a:r>
            <a:r>
              <a:rPr lang="sr-Cyrl-BA" dirty="0" smtClean="0"/>
              <a:t>јануар-септембар</a:t>
            </a:r>
            <a:r>
              <a:rPr lang="sr-Cyrl-BA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био је 58,9%. 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0473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dirty="0" smtClean="0"/>
              <a:t>септембру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август</a:t>
            </a:r>
            <a:r>
              <a:rPr lang="sr-Cyrl-BA" baseline="0" dirty="0" smtClean="0"/>
              <a:t> </a:t>
            </a:r>
            <a:r>
              <a:rPr lang="ru-RU" dirty="0" smtClean="0"/>
              <a:t>2015. године повећан је за </a:t>
            </a:r>
            <a:r>
              <a:rPr lang="sr-Cyrl-BA" dirty="0" smtClean="0"/>
              <a:t>17</a:t>
            </a:r>
            <a:r>
              <a:rPr lang="ru-RU" dirty="0" smtClean="0"/>
              <a:t>,9%, док је у односу на </a:t>
            </a:r>
            <a:r>
              <a:rPr lang="sr-Cyrl-BA" dirty="0" smtClean="0"/>
              <a:t>септембар </a:t>
            </a:r>
            <a:r>
              <a:rPr lang="ru-RU" dirty="0" smtClean="0"/>
              <a:t>2014. године смањен за 4,6%. Увоз је у </a:t>
            </a:r>
            <a:r>
              <a:rPr lang="sr-Cyrl-BA" dirty="0" smtClean="0"/>
              <a:t>септембру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август </a:t>
            </a:r>
            <a:r>
              <a:rPr lang="ru-RU" dirty="0" smtClean="0"/>
              <a:t>2015. године повећан за 15</a:t>
            </a:r>
            <a:r>
              <a:rPr lang="sr-Cyrl-BA" dirty="0" smtClean="0"/>
              <a:t>,5</a:t>
            </a:r>
            <a:r>
              <a:rPr lang="ru-RU" dirty="0" smtClean="0"/>
              <a:t>%, док је у односу на </a:t>
            </a:r>
            <a:r>
              <a:rPr lang="sr-Cyrl-BA" dirty="0" smtClean="0"/>
              <a:t>септембар </a:t>
            </a:r>
            <a:r>
              <a:rPr lang="ru-RU" dirty="0" smtClean="0"/>
              <a:t>2014. године смањен за 7,7%.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у периоду</a:t>
            </a:r>
            <a:r>
              <a:rPr lang="ru-RU" baseline="0" dirty="0" smtClean="0"/>
              <a:t> јануар-септембар </a:t>
            </a:r>
            <a:r>
              <a:rPr lang="ru-RU" dirty="0" smtClean="0"/>
              <a:t>2015.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Cyrl-BA" dirty="0" smtClean="0"/>
              <a:t>обрађено дрво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sr-Cyrl-BA" dirty="0" smtClean="0"/>
              <a:t>,3%</a:t>
            </a:r>
            <a:r>
              <a:rPr lang="ru-RU" dirty="0" smtClean="0"/>
              <a:t>, </a:t>
            </a:r>
            <a:r>
              <a:rPr lang="sr-Cyrl-BA" dirty="0" smtClean="0"/>
              <a:t>затим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</a:t>
            </a:r>
            <a:r>
              <a:rPr lang="sr-Cyrl-BA" dirty="0" smtClean="0"/>
              <a:t>6,3%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</a:t>
            </a:r>
            <a:r>
              <a:rPr lang="sr-Cyrl-BA" dirty="0" smtClean="0"/>
              <a:t>4,5%.</a:t>
            </a:r>
            <a:r>
              <a:rPr lang="ru-RU" dirty="0" smtClean="0"/>
              <a:t> 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15</a:t>
            </a:r>
            <a:r>
              <a:rPr lang="sr-Cyrl-BA" dirty="0" smtClean="0"/>
              <a:t>,1%, потом слиједе лијекови 3,8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dirty="0" smtClean="0"/>
              <a:t>,1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94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600" b="1" dirty="0">
                <a:solidFill>
                  <a:srgbClr val="495778"/>
                </a:solidFill>
                <a:latin typeface="Arial Narrow" pitchFamily="34" charset="0"/>
              </a:rPr>
              <a:t>КОНФЕРЕНЦИЈА ЗА </a:t>
            </a:r>
            <a:r>
              <a:rPr lang="sr-Cyrl-RS" sz="36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Др Радмила Чичковић</a:t>
            </a:r>
            <a:r>
              <a:rPr lang="sr-Latn-CS" sz="2000" dirty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dirty="0" smtClean="0">
                <a:solidFill>
                  <a:srgbClr val="495778"/>
                </a:solidFill>
                <a:latin typeface="Arial Narrow" pitchFamily="34" charset="0"/>
              </a:rPr>
              <a:t>директор Републичког </a:t>
            </a: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завода за статистику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392472" y="1341438"/>
            <a:ext cx="3094117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октобар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2015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ЈАНУАР-СЕПТЕМБАР 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Италија 18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,6%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356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Србија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13,3%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255 милиона 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Њемачка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10,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ИЗВОЗ: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Србија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17,3%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565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Русија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1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6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,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529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Италија 1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,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394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90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УВОЗ: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4271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>
                <a:solidFill>
                  <a:srgbClr val="495778"/>
                </a:solidFill>
                <a:latin typeface="Arial Narrow" pitchFamily="34" charset="0"/>
              </a:rPr>
              <a:t>октобар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 2015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КОНФЕРЕНЦИЈА </a:t>
            </a:r>
            <a:r>
              <a:rPr lang="sr-Cyrl-CS" sz="3400" b="1" dirty="0">
                <a:solidFill>
                  <a:srgbClr val="495778"/>
                </a:solidFill>
                <a:latin typeface="Arial Narrow" pitchFamily="34" charset="0"/>
              </a:rPr>
              <a:t>ЗА </a:t>
            </a: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CS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нето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34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бруто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1 345 КМ</a:t>
            </a: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5587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СЕПТЕМБАР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47482" y="4196348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1600" dirty="0" smtClean="0">
                <a:latin typeface="Arial Narrow" pitchFamily="34" charset="0"/>
                <a:cs typeface="Tahoma" pitchFamily="34" charset="0"/>
              </a:rPr>
              <a:t>П</a:t>
            </a:r>
            <a:r>
              <a:rPr lang="ru-RU" sz="1600" dirty="0" smtClean="0">
                <a:latin typeface="Arial Narrow" pitchFamily="34" charset="0"/>
                <a:cs typeface="Tahoma" pitchFamily="34" charset="0"/>
              </a:rPr>
              <a:t>росјечн</a:t>
            </a:r>
            <a:r>
              <a:rPr lang="en-US" sz="1600" dirty="0" smtClean="0"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latin typeface="Arial Narrow" pitchFamily="34" charset="0"/>
                <a:cs typeface="Tahoma" pitchFamily="34" charset="0"/>
              </a:rPr>
              <a:t> нето плат</a:t>
            </a:r>
            <a:r>
              <a:rPr lang="en-US" sz="1600" dirty="0" smtClean="0"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latin typeface="Arial Narrow" pitchFamily="34" charset="0"/>
                <a:cs typeface="Tahoma" pitchFamily="34" charset="0"/>
              </a:rPr>
              <a:t> запослених по мјесецима</a:t>
            </a:r>
            <a:endParaRPr lang="en-US" sz="1600" dirty="0"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33666" y="1053176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779832448"/>
              </p:ext>
            </p:extLst>
          </p:nvPr>
        </p:nvGraphicFramePr>
        <p:xfrm>
          <a:off x="2854188" y="133985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4" name="Picture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54188" y="3398641"/>
            <a:ext cx="4504690" cy="461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x-none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одишња </a:t>
            </a:r>
            <a:r>
              <a:rPr lang="sr-Cyrl-CS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IX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2015/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IX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2014.)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2,1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558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Cyrl-CS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СЕПТЕМБАР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раст цијена</a:t>
            </a: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>
                <a:solidFill>
                  <a:srgbClr val="495778"/>
                </a:solidFill>
                <a:latin typeface="Arial Narrow" pitchFamily="34" charset="0"/>
              </a:rPr>
              <a:t>Одјећа и обућа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2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 </a:t>
            </a:r>
          </a:p>
          <a:p>
            <a:pPr>
              <a:buFont typeface="Arial" charset="0"/>
              <a:buChar char="•"/>
            </a:pP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 </a:t>
            </a:r>
            <a:r>
              <a:rPr lang="sr-Cyrl-BA" sz="2600" i="1" dirty="0">
                <a:solidFill>
                  <a:srgbClr val="495778"/>
                </a:solidFill>
                <a:latin typeface="Arial Narrow" pitchFamily="34" charset="0"/>
              </a:rPr>
              <a:t>Храна и безалкохолна пића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3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пад 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</a:rPr>
              <a:t>цијена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Превоз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9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Рекреација и култура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0,4%</a:t>
            </a: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558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Cyrl-CS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СЕПТЕМБАР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sr-Cyrl-C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Календарски прилагођена индустријска производња</a:t>
            </a:r>
            <a:r>
              <a:rPr lang="sr-Latn-BA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sr-Cyrl-BA" sz="28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sr-Latn-BA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(I-IX2015/I-IX 2014.)</a:t>
            </a:r>
            <a:r>
              <a:rPr lang="ru-RU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већа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endParaRPr lang="sr-Cyrl-CS" sz="28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sr-Latn-BA" sz="28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6011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ИНДЕКС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ИНДУСТРИЈСКЕ ПРОИЗВОДЊЕ</a:t>
            </a:r>
            <a:endParaRPr lang="en-US" sz="2600" dirty="0">
              <a:latin typeface="Arial Narrow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BA" sz="2400" b="1" dirty="0">
                <a:solidFill>
                  <a:srgbClr val="495778"/>
                </a:solidFill>
                <a:latin typeface="Arial Narrow" pitchFamily="34" charset="0"/>
              </a:rPr>
              <a:t>IX</a:t>
            </a:r>
            <a:r>
              <a:rPr lang="sr-Latn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5</a:t>
            </a:r>
            <a:r>
              <a:rPr lang="sr-Latn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/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</a:rPr>
              <a:t>IX</a:t>
            </a:r>
            <a:r>
              <a:rPr lang="en-U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</a:t>
            </a:r>
            <a:r>
              <a:rPr lang="sr-Cyrl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</a:t>
            </a:r>
            <a:r>
              <a:rPr lang="en-U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endParaRPr lang="ru-RU" sz="2400" b="1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2400" dirty="0">
              <a:cs typeface="Tahoma" pitchFamily="34" charset="0"/>
            </a:endParaRPr>
          </a:p>
          <a:p>
            <a:r>
              <a:rPr lang="ru-RU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Број </a:t>
            </a:r>
            <a:r>
              <a:rPr lang="ru-RU" sz="2400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запослених у индустрији </a:t>
            </a:r>
            <a:r>
              <a:rPr lang="sr-Cyrl-C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већи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sr-Latn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1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6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ЗАПОСЛЕН</a:t>
            </a:r>
            <a:r>
              <a:rPr lang="x-none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У ИНДУСТРИЈИ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941888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84118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Покривеност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увоза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извозом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58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475656" y="764704"/>
            <a:ext cx="36567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СЕПТЕМБАР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Обим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робне размјене Р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епублике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рпске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са </a:t>
            </a: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иностранством           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милијарди 178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милијарду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919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три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милијарде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259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7355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3383013" y="5445224"/>
            <a:ext cx="57609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Графикон 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2. 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</a:t>
            </a:r>
            <a:r>
              <a:rPr lang="ru-RU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воз и 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</a:t>
            </a:r>
            <a:r>
              <a:rPr lang="ru-RU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воз по </a:t>
            </a:r>
            <a:r>
              <a:rPr lang="ru-RU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мјесецима</a:t>
            </a:r>
            <a:endParaRPr lang="en-US" sz="1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275856" y="4797152"/>
            <a:ext cx="576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2014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6012160" y="4797152"/>
            <a:ext cx="57606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2015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2701416" y="1556792"/>
            <a:ext cx="681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хиљ.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899976"/>
              </p:ext>
            </p:extLst>
          </p:nvPr>
        </p:nvGraphicFramePr>
        <p:xfrm>
          <a:off x="2087086" y="1833791"/>
          <a:ext cx="6120679" cy="30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40201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14146</TotalTime>
  <Words>1194</Words>
  <Application>Microsoft Office PowerPoint</Application>
  <PresentationFormat>On-screen Show (4:3)</PresentationFormat>
  <Paragraphs>143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Ognjen Ignjic</cp:lastModifiedBy>
  <cp:revision>2150</cp:revision>
  <dcterms:created xsi:type="dcterms:W3CDTF">2004-12-13T09:54:15Z</dcterms:created>
  <dcterms:modified xsi:type="dcterms:W3CDTF">2015-10-21T12:31:04Z</dcterms:modified>
</cp:coreProperties>
</file>