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0" d="100"/>
          <a:sy n="70" d="100"/>
        </p:scale>
        <p:origin x="22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</c:v>
                  </c:pt>
                  <c:pt idx="1">
                    <c:v>XI</c:v>
                  </c:pt>
                  <c:pt idx="2">
                    <c:v>XII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V</c:v>
                  </c:pt>
                  <c:pt idx="8">
                    <c:v>VI</c:v>
                  </c:pt>
                  <c:pt idx="9">
                    <c:v>VII</c:v>
                  </c:pt>
                  <c:pt idx="10">
                    <c:v>VIII</c:v>
                  </c:pt>
                  <c:pt idx="11">
                    <c:v>IX</c:v>
                  </c:pt>
                  <c:pt idx="12">
                    <c:v>X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826</c:v>
                </c:pt>
                <c:pt idx="1">
                  <c:v>827</c:v>
                </c:pt>
                <c:pt idx="2">
                  <c:v>836</c:v>
                </c:pt>
                <c:pt idx="3">
                  <c:v>812</c:v>
                </c:pt>
                <c:pt idx="4">
                  <c:v>834</c:v>
                </c:pt>
                <c:pt idx="5">
                  <c:v>831</c:v>
                </c:pt>
                <c:pt idx="6">
                  <c:v>835</c:v>
                </c:pt>
                <c:pt idx="7">
                  <c:v>832</c:v>
                </c:pt>
                <c:pt idx="8">
                  <c:v>843</c:v>
                </c:pt>
                <c:pt idx="9">
                  <c:v>834</c:v>
                </c:pt>
                <c:pt idx="10">
                  <c:v>834</c:v>
                </c:pt>
                <c:pt idx="11">
                  <c:v>834</c:v>
                </c:pt>
                <c:pt idx="12">
                  <c:v>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89360"/>
        <c:axId val="193289752"/>
      </c:lineChart>
      <c:catAx>
        <c:axId val="19328936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93289752"/>
        <c:crosses val="autoZero"/>
        <c:auto val="1"/>
        <c:lblAlgn val="ctr"/>
        <c:lblOffset val="100"/>
        <c:noMultiLvlLbl val="0"/>
      </c:catAx>
      <c:valAx>
        <c:axId val="193289752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932893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zaOkt2015!$A$2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zaOkt2015!$B$1:$N$1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zaOkt2015!$B$2:$N$2</c:f>
              <c:numCache>
                <c:formatCode>General</c:formatCode>
                <c:ptCount val="13"/>
                <c:pt idx="0">
                  <c:v>508654</c:v>
                </c:pt>
                <c:pt idx="1">
                  <c:v>432236</c:v>
                </c:pt>
                <c:pt idx="2">
                  <c:v>434262</c:v>
                </c:pt>
                <c:pt idx="3">
                  <c:v>224572</c:v>
                </c:pt>
                <c:pt idx="4">
                  <c:v>346328</c:v>
                </c:pt>
                <c:pt idx="5">
                  <c:v>405187</c:v>
                </c:pt>
                <c:pt idx="6">
                  <c:v>356393</c:v>
                </c:pt>
                <c:pt idx="7">
                  <c:v>395224</c:v>
                </c:pt>
                <c:pt idx="8">
                  <c:v>375042</c:v>
                </c:pt>
                <c:pt idx="9">
                  <c:v>444548</c:v>
                </c:pt>
                <c:pt idx="10">
                  <c:v>338033</c:v>
                </c:pt>
                <c:pt idx="11">
                  <c:v>391908</c:v>
                </c:pt>
                <c:pt idx="12">
                  <c:v>392131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zaOkt2015!$A$3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zaOkt2015!$B$1:$N$1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zaOkt2015!$B$3:$N$3</c:f>
              <c:numCache>
                <c:formatCode>0</c:formatCode>
                <c:ptCount val="13"/>
                <c:pt idx="0" formatCode="General">
                  <c:v>254767</c:v>
                </c:pt>
                <c:pt idx="1">
                  <c:v>229828</c:v>
                </c:pt>
                <c:pt idx="2">
                  <c:v>206415</c:v>
                </c:pt>
                <c:pt idx="3">
                  <c:v>170852</c:v>
                </c:pt>
                <c:pt idx="4">
                  <c:v>202647</c:v>
                </c:pt>
                <c:pt idx="5">
                  <c:v>215565</c:v>
                </c:pt>
                <c:pt idx="6">
                  <c:v>211716</c:v>
                </c:pt>
                <c:pt idx="7">
                  <c:v>208453</c:v>
                </c:pt>
                <c:pt idx="8">
                  <c:v>241002</c:v>
                </c:pt>
                <c:pt idx="9">
                  <c:v>244786</c:v>
                </c:pt>
                <c:pt idx="10">
                  <c:v>202842</c:v>
                </c:pt>
                <c:pt idx="11">
                  <c:v>239743</c:v>
                </c:pt>
                <c:pt idx="12">
                  <c:v>243322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91712"/>
        <c:axId val="193292104"/>
      </c:lineChart>
      <c:catAx>
        <c:axId val="19329171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193292104"/>
        <c:crosses val="autoZero"/>
        <c:auto val="1"/>
        <c:lblAlgn val="ctr"/>
        <c:lblOffset val="100"/>
        <c:noMultiLvlLbl val="0"/>
      </c:catAx>
      <c:valAx>
        <c:axId val="193292104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crossAx val="19329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јануар-октобар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18,7%,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,1% и Њемачка са 10,5%.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17,4%, </a:t>
            </a:r>
            <a:r>
              <a:rPr lang="sr-Cyrl-BA" dirty="0" smtClean="0"/>
              <a:t>Русија </a:t>
            </a:r>
            <a:r>
              <a:rPr lang="ru-RU" dirty="0" smtClean="0"/>
              <a:t>са 16,1%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јануар-октобар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510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јануар-октобар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593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 милијарду и 763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62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октобру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1 326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октобар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октобру 2015. реално је већа за 1,9%, док је у односу на септембар 2015. године реално мања за 2,1%.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смањења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просјечне нето плате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у односу на септембар 2015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је углавном због мањег броја плаћених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прековремених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часова рада у подручјима дјелатности Вађење руда и камена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 Производња и снабдијевање електричном енергијом, гасом, паром и климатизација.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октобру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1 259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октобру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517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септембар 2015,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0,8%.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4,4%,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2,0%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 у односу на претходни мјесец, у просјеку, су више за 0,9%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просјеку, ниже за 2,1%.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четири, док су цијене у пет одјељака,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(11,6%) усљед виших цијена у групи електрична енергија и други енергенти, због обрачуна за утрошену електричну енергију по вишим (зимским) тарифама. Раст цијена у октобру, забиљежен је још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(1,2%) усљед виших цијена нових колекција одјеће и обуће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због нових набавки и престанка периода акцијских цијена у групи производи за одржавање личне хигијене.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Здравство, Комуникације, Рекреација и култура,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</a:t>
            </a:r>
            <a:r>
              <a:rPr lang="sr-Cyrl-B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(1,2%) због сезонских утицаја у групама воће и поврће, које су ниже за 10,3%, односно за 1,3%, као и нижих (акцијских) цијена у групи безалкохолна пића (2,1%) конкретно у подгрупи кафа, чај и какао (2,0%). Због нижих набавних цијена горива и мазива, забиљежен је блажи пад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(0,6%), док је мањи број акцијских попуста у групама намјештај и апарати за домаћинство утицао на ниже цијене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2,1%.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нетрајних производа за широку потрошњу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мања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1,5%, трајних производа за широку потрошњу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3,3%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интермедијарних производа за 4,4%, док је производња капиталних производа већа за 15,6% и енергије за 9,2%.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0,3%.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интермедијарних производа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мања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1,6%, енергије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4,5%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за 4,6%, док је производња капиталних производа већа за 8,2% и нетрајних производа за широку потрошњу за 3,1%.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0,8%, док је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1,4%.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јануар-октобар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</a:t>
            </a:r>
            <a:r>
              <a:rPr lang="sr-Cyrl-BA" b="0" baseline="0" dirty="0" smtClean="0"/>
              <a:t> 850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2 милијарде 181 милиона </a:t>
            </a:r>
            <a:r>
              <a:rPr lang="ru-RU" dirty="0" smtClean="0"/>
              <a:t>КМ, а на увоз 3 милијарде 669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јануар-октобар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59,4%.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64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октобру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1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за 4,5%. Увоз је у </a:t>
            </a:r>
            <a:r>
              <a:rPr lang="sr-Cyrl-BA" dirty="0" smtClean="0"/>
              <a:t>октобру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за 0</a:t>
            </a:r>
            <a:r>
              <a:rPr lang="sr-Cyrl-BA" dirty="0" smtClean="0"/>
              <a:t>,1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за 22,9%.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јануар-октобар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учествује </a:t>
            </a:r>
            <a:r>
              <a:rPr lang="sr-Cyrl-BA" dirty="0" smtClean="0"/>
              <a:t>обрађено дрво</a:t>
            </a:r>
            <a:r>
              <a:rPr lang="ru-RU" dirty="0" smtClean="0"/>
              <a:t>, </a:t>
            </a:r>
            <a:r>
              <a:rPr lang="sr-Cyrl-BA" dirty="0" smtClean="0"/>
              <a:t>те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са по </a:t>
            </a:r>
            <a:r>
              <a:rPr lang="sr-Cyrl-BA" dirty="0" smtClean="0"/>
              <a:t>6,2%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4,4%.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14</a:t>
            </a:r>
            <a:r>
              <a:rPr lang="sr-Cyrl-BA" dirty="0" smtClean="0"/>
              <a:t>,9%, потом слиједе лијекови 3,7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,0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469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36180" y="1341438"/>
            <a:ext cx="34067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новембар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ЈАНУАР-ОКТОБАР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,7%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286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638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590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448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9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>
                <a:solidFill>
                  <a:srgbClr val="495778"/>
                </a:solidFill>
                <a:latin typeface="Arial Narrow" pitchFamily="34" charset="0"/>
              </a:rPr>
              <a:t>новембар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194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10372543"/>
              </p:ext>
            </p:extLst>
          </p:nvPr>
        </p:nvGraphicFramePr>
        <p:xfrm>
          <a:off x="2761932" y="1243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0036" y="3307679"/>
            <a:ext cx="4504690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11,6%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1,2%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,2%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0,6%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индустријска производња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2,1%</a:t>
            </a:r>
          </a:p>
          <a:p>
            <a:pPr algn="just">
              <a:spcAft>
                <a:spcPts val="1200"/>
              </a:spcAft>
            </a:pPr>
            <a:endParaRPr lang="sr-Cyrl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Календараски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прилагођена индустријска производња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0,3%</a:t>
            </a:r>
            <a:endParaRPr lang="sr-Cyrl-C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292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ОКТОБАР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милијарди 850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2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181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669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4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05064" y="1530588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411413" y="1765739"/>
          <a:ext cx="5234863" cy="313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077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14196</TotalTime>
  <Words>1142</Words>
  <Application>Microsoft Office PowerPoint</Application>
  <PresentationFormat>On-screen Show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2160</cp:revision>
  <dcterms:created xsi:type="dcterms:W3CDTF">2004-12-13T09:54:15Z</dcterms:created>
  <dcterms:modified xsi:type="dcterms:W3CDTF">2015-11-20T12:38:17Z</dcterms:modified>
</cp:coreProperties>
</file>