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5"/>
  </p:notesMasterIdLst>
  <p:handoutMasterIdLst>
    <p:handoutMasterId r:id="rId16"/>
  </p:handoutMasterIdLst>
  <p:sldIdLst>
    <p:sldId id="262" r:id="rId2"/>
    <p:sldId id="373" r:id="rId3"/>
    <p:sldId id="377" r:id="rId4"/>
    <p:sldId id="364" r:id="rId5"/>
    <p:sldId id="303" r:id="rId6"/>
    <p:sldId id="265" r:id="rId7"/>
    <p:sldId id="266" r:id="rId8"/>
    <p:sldId id="368" r:id="rId9"/>
    <p:sldId id="369" r:id="rId10"/>
    <p:sldId id="378" r:id="rId11"/>
    <p:sldId id="379" r:id="rId12"/>
    <p:sldId id="380" r:id="rId13"/>
    <p:sldId id="329" r:id="rId14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62985" autoAdjust="0"/>
  </p:normalViewPr>
  <p:slideViewPr>
    <p:cSldViewPr>
      <p:cViewPr varScale="1">
        <p:scale>
          <a:sx n="76" d="100"/>
          <a:sy n="76" d="100"/>
        </p:scale>
        <p:origin x="20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usacbi\Desktop\Plate\2015\Maj\Grafikon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ojcevicsa.RZS\Desktop\SANJA\SPOLJNA%20TRGOVINA\za%20medije\Prezentacija,%20od%20avg2011\prezentacija%202015\maj%202015\za%20Graf%20V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V</c:v>
                  </c:pt>
                  <c:pt idx="1">
                    <c:v>VI</c:v>
                  </c:pt>
                  <c:pt idx="2">
                    <c:v>VII</c:v>
                  </c:pt>
                  <c:pt idx="3">
                    <c:v>VIII</c:v>
                  </c:pt>
                  <c:pt idx="4">
                    <c:v>IX</c:v>
                  </c:pt>
                  <c:pt idx="5">
                    <c:v>X</c:v>
                  </c:pt>
                  <c:pt idx="6">
                    <c:v>XI</c:v>
                  </c:pt>
                  <c:pt idx="7">
                    <c:v>XII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V</c:v>
                  </c:pt>
                </c:lvl>
                <c:lvl>
                  <c:pt idx="0">
                    <c:v>2014</c:v>
                  </c:pt>
                  <c:pt idx="8">
                    <c:v>2015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818</c:v>
                </c:pt>
                <c:pt idx="1">
                  <c:v>837</c:v>
                </c:pt>
                <c:pt idx="2">
                  <c:v>830</c:v>
                </c:pt>
                <c:pt idx="3">
                  <c:v>825</c:v>
                </c:pt>
                <c:pt idx="4">
                  <c:v>831</c:v>
                </c:pt>
                <c:pt idx="5">
                  <c:v>826</c:v>
                </c:pt>
                <c:pt idx="6">
                  <c:v>827</c:v>
                </c:pt>
                <c:pt idx="7">
                  <c:v>836</c:v>
                </c:pt>
                <c:pt idx="8">
                  <c:v>812</c:v>
                </c:pt>
                <c:pt idx="9">
                  <c:v>834</c:v>
                </c:pt>
                <c:pt idx="10">
                  <c:v>831</c:v>
                </c:pt>
                <c:pt idx="11">
                  <c:v>835</c:v>
                </c:pt>
                <c:pt idx="12">
                  <c:v>832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752016"/>
        <c:axId val="147389232"/>
      </c:lineChart>
      <c:catAx>
        <c:axId val="146752016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147389232"/>
        <c:crosses val="autoZero"/>
        <c:auto val="1"/>
        <c:lblAlgn val="ctr"/>
        <c:lblOffset val="100"/>
        <c:noMultiLvlLbl val="0"/>
      </c:catAx>
      <c:valAx>
        <c:axId val="147389232"/>
        <c:scaling>
          <c:orientation val="minMax"/>
          <c:max val="900"/>
          <c:min val="6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1467520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1509002675174"/>
          <c:y val="5.1400554097404488E-2"/>
          <c:w val="0.67503223824943959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zaMaj2015!$A$2</c:f>
              <c:strCache>
                <c:ptCount val="1"/>
                <c:pt idx="0">
                  <c:v>увоз                   </c:v>
                </c:pt>
              </c:strCache>
            </c:strRef>
          </c:tx>
          <c:marker>
            <c:symbol val="none"/>
          </c:marker>
          <c:cat>
            <c:strRef>
              <c:f>zaMaj2015!$B$1:$N$1</c:f>
              <c:strCache>
                <c:ptCount val="13"/>
                <c:pt idx="0">
                  <c:v>V</c:v>
                </c:pt>
                <c:pt idx="1">
                  <c:v>VI</c:v>
                </c:pt>
                <c:pt idx="2">
                  <c:v>VII</c:v>
                </c:pt>
                <c:pt idx="3">
                  <c:v>VIII</c:v>
                </c:pt>
                <c:pt idx="4">
                  <c:v>IX</c:v>
                </c:pt>
                <c:pt idx="5">
                  <c:v>X</c:v>
                </c:pt>
                <c:pt idx="6">
                  <c:v>XI</c:v>
                </c:pt>
                <c:pt idx="7">
                  <c:v>XII</c:v>
                </c:pt>
                <c:pt idx="8">
                  <c:v>I</c:v>
                </c:pt>
                <c:pt idx="9">
                  <c:v>II</c:v>
                </c:pt>
                <c:pt idx="10">
                  <c:v>III</c:v>
                </c:pt>
                <c:pt idx="11">
                  <c:v>IV</c:v>
                </c:pt>
                <c:pt idx="12">
                  <c:v>V</c:v>
                </c:pt>
              </c:strCache>
            </c:strRef>
          </c:cat>
          <c:val>
            <c:numRef>
              <c:f>zaMaj2015!$B$2:$N$2</c:f>
              <c:numCache>
                <c:formatCode>General</c:formatCode>
                <c:ptCount val="13"/>
                <c:pt idx="0">
                  <c:v>430360</c:v>
                </c:pt>
                <c:pt idx="1">
                  <c:v>414297</c:v>
                </c:pt>
                <c:pt idx="2">
                  <c:v>412801</c:v>
                </c:pt>
                <c:pt idx="3">
                  <c:v>444841</c:v>
                </c:pt>
                <c:pt idx="4">
                  <c:v>421218</c:v>
                </c:pt>
                <c:pt idx="5">
                  <c:v>508654</c:v>
                </c:pt>
                <c:pt idx="6">
                  <c:v>432236</c:v>
                </c:pt>
                <c:pt idx="7">
                  <c:v>434262</c:v>
                </c:pt>
                <c:pt idx="8">
                  <c:v>223470</c:v>
                </c:pt>
                <c:pt idx="9">
                  <c:v>345458</c:v>
                </c:pt>
                <c:pt idx="10">
                  <c:v>403113</c:v>
                </c:pt>
                <c:pt idx="11">
                  <c:v>354819</c:v>
                </c:pt>
                <c:pt idx="12">
                  <c:v>392241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zaMaj2015!$A$3</c:f>
              <c:strCache>
                <c:ptCount val="1"/>
                <c:pt idx="0">
                  <c:v>извоз</c:v>
                </c:pt>
              </c:strCache>
            </c:strRef>
          </c:tx>
          <c:marker>
            <c:symbol val="none"/>
          </c:marker>
          <c:cat>
            <c:strRef>
              <c:f>zaMaj2015!$B$1:$N$1</c:f>
              <c:strCache>
                <c:ptCount val="13"/>
                <c:pt idx="0">
                  <c:v>V</c:v>
                </c:pt>
                <c:pt idx="1">
                  <c:v>VI</c:v>
                </c:pt>
                <c:pt idx="2">
                  <c:v>VII</c:v>
                </c:pt>
                <c:pt idx="3">
                  <c:v>VIII</c:v>
                </c:pt>
                <c:pt idx="4">
                  <c:v>IX</c:v>
                </c:pt>
                <c:pt idx="5">
                  <c:v>X</c:v>
                </c:pt>
                <c:pt idx="6">
                  <c:v>XI</c:v>
                </c:pt>
                <c:pt idx="7">
                  <c:v>XII</c:v>
                </c:pt>
                <c:pt idx="8">
                  <c:v>I</c:v>
                </c:pt>
                <c:pt idx="9">
                  <c:v>II</c:v>
                </c:pt>
                <c:pt idx="10">
                  <c:v>III</c:v>
                </c:pt>
                <c:pt idx="11">
                  <c:v>IV</c:v>
                </c:pt>
                <c:pt idx="12">
                  <c:v>V</c:v>
                </c:pt>
              </c:strCache>
            </c:strRef>
          </c:cat>
          <c:val>
            <c:numRef>
              <c:f>zaMaj2015!$B$3:$N$3</c:f>
              <c:numCache>
                <c:formatCode>General</c:formatCode>
                <c:ptCount val="13"/>
                <c:pt idx="0">
                  <c:v>202886</c:v>
                </c:pt>
                <c:pt idx="1">
                  <c:v>241773</c:v>
                </c:pt>
                <c:pt idx="2">
                  <c:v>258199</c:v>
                </c:pt>
                <c:pt idx="3">
                  <c:v>196460</c:v>
                </c:pt>
                <c:pt idx="4">
                  <c:v>249428</c:v>
                </c:pt>
                <c:pt idx="5">
                  <c:v>254890</c:v>
                </c:pt>
                <c:pt idx="6" formatCode="0">
                  <c:v>229750</c:v>
                </c:pt>
                <c:pt idx="7" formatCode="0">
                  <c:v>206445</c:v>
                </c:pt>
                <c:pt idx="8" formatCode="0">
                  <c:v>169568</c:v>
                </c:pt>
                <c:pt idx="9" formatCode="0">
                  <c:v>201039</c:v>
                </c:pt>
                <c:pt idx="10" formatCode="0">
                  <c:v>212672</c:v>
                </c:pt>
                <c:pt idx="11" formatCode="0">
                  <c:v>208107</c:v>
                </c:pt>
                <c:pt idx="12" formatCode="0">
                  <c:v>207040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324336"/>
        <c:axId val="146324728"/>
      </c:lineChart>
      <c:catAx>
        <c:axId val="146324336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Arial Narrow" pitchFamily="34" charset="0"/>
              </a:defRPr>
            </a:pPr>
            <a:endParaRPr lang="en-US"/>
          </a:p>
        </c:txPr>
        <c:crossAx val="146324728"/>
        <c:crosses val="autoZero"/>
        <c:auto val="1"/>
        <c:lblAlgn val="ctr"/>
        <c:lblOffset val="100"/>
        <c:noMultiLvlLbl val="0"/>
      </c:catAx>
      <c:valAx>
        <c:axId val="14632472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Arial Narrow" pitchFamily="34" charset="0"/>
              </a:defRPr>
            </a:pPr>
            <a:endParaRPr lang="en-US"/>
          </a:p>
        </c:txPr>
        <c:crossAx val="146324336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200">
                <a:latin typeface="Arial Narrow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82474991047290735"/>
          <c:y val="0.36152657551055073"/>
          <c:w val="0.16230180131593139"/>
          <c:h val="0.1901782832701468"/>
        </c:manualLayout>
      </c:layout>
      <c:overlay val="0"/>
      <c:txPr>
        <a:bodyPr/>
        <a:lstStyle/>
        <a:p>
          <a:pPr>
            <a:defRPr sz="1200">
              <a:latin typeface="Arial Narrow" panose="020B0606020202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6/19/2015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97515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 периоду </a:t>
            </a:r>
            <a:r>
              <a:rPr lang="sr-Cyrl-BA" dirty="0" smtClean="0"/>
              <a:t>јануар-мај</a:t>
            </a:r>
            <a:r>
              <a:rPr lang="sr-Cyrl-BA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Cyrl-RS" b="0" dirty="0" err="1" smtClean="0"/>
              <a:t>двије</a:t>
            </a:r>
            <a:r>
              <a:rPr lang="sr-Cyrl-BA" b="0" dirty="0" smtClean="0"/>
              <a:t> </a:t>
            </a:r>
            <a:r>
              <a:rPr lang="sr-Cyrl-BA" b="0" dirty="0" smtClean="0"/>
              <a:t>милијарде</a:t>
            </a:r>
            <a:r>
              <a:rPr lang="sr-Cyrl-BA" b="0" baseline="0" dirty="0" smtClean="0"/>
              <a:t> 718 </a:t>
            </a:r>
            <a:r>
              <a:rPr lang="sr-Cyrl-CS" b="0" dirty="0" smtClean="0"/>
              <a:t>милиона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Cyrl-BA" dirty="0" smtClean="0"/>
              <a:t>998 милиона </a:t>
            </a:r>
            <a:r>
              <a:rPr lang="ru-RU" dirty="0" smtClean="0"/>
              <a:t>КМ, а на увоз милијарду и 719 </a:t>
            </a:r>
            <a:r>
              <a:rPr lang="sr-Cyrl-CS" dirty="0" smtClean="0"/>
              <a:t>милиона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r>
              <a:rPr lang="ru-RU" dirty="0" smtClean="0"/>
              <a:t>У оквиру укупно остварене робне размјене Републике Српске са иностранством у периоду јануар-мај</a:t>
            </a:r>
            <a:r>
              <a:rPr lang="sr-Cyrl-BA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</a:t>
            </a:r>
            <a:r>
              <a:rPr lang="sr-Cyrl-BA" dirty="0" smtClean="0"/>
              <a:t>и</a:t>
            </a:r>
            <a:r>
              <a:rPr lang="ru-RU" dirty="0" smtClean="0"/>
              <a:t> увоза извозом био је 58,1%. 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3694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dirty="0" smtClean="0"/>
              <a:t>мају </a:t>
            </a:r>
            <a:r>
              <a:rPr lang="ru-RU" dirty="0" smtClean="0"/>
              <a:t>2015. године у односу на </a:t>
            </a:r>
            <a:r>
              <a:rPr lang="sr-Cyrl-BA" dirty="0" smtClean="0"/>
              <a:t>април </a:t>
            </a:r>
            <a:r>
              <a:rPr lang="ru-RU" dirty="0" smtClean="0"/>
              <a:t>2015. године смањен је за </a:t>
            </a:r>
            <a:r>
              <a:rPr lang="sr-Cyrl-BA" dirty="0" smtClean="0"/>
              <a:t>0</a:t>
            </a:r>
            <a:r>
              <a:rPr lang="ru-RU" dirty="0" smtClean="0"/>
              <a:t>,5%, док је у односу на </a:t>
            </a:r>
            <a:r>
              <a:rPr lang="sr-Cyrl-BA" dirty="0" smtClean="0"/>
              <a:t>мај </a:t>
            </a:r>
            <a:r>
              <a:rPr lang="ru-RU" dirty="0" smtClean="0"/>
              <a:t>2014. године повећан за </a:t>
            </a:r>
            <a:r>
              <a:rPr lang="sr-Cyrl-BA" dirty="0" smtClean="0"/>
              <a:t>2</a:t>
            </a:r>
            <a:r>
              <a:rPr lang="ru-RU" dirty="0" smtClean="0"/>
              <a:t>,0%. Увоз је у </a:t>
            </a:r>
            <a:r>
              <a:rPr lang="sr-Cyrl-BA" dirty="0" smtClean="0"/>
              <a:t>мају </a:t>
            </a:r>
            <a:r>
              <a:rPr lang="ru-RU" dirty="0" smtClean="0"/>
              <a:t>2015. године у односу на </a:t>
            </a:r>
            <a:r>
              <a:rPr lang="sr-Cyrl-BA" dirty="0" smtClean="0"/>
              <a:t>април </a:t>
            </a:r>
            <a:r>
              <a:rPr lang="ru-RU" dirty="0" smtClean="0"/>
              <a:t>2015. године повећан за 10</a:t>
            </a:r>
            <a:r>
              <a:rPr lang="sr-Cyrl-BA" dirty="0" smtClean="0"/>
              <a:t>,5</a:t>
            </a:r>
            <a:r>
              <a:rPr lang="ru-RU" dirty="0" smtClean="0"/>
              <a:t>%, док је у односу на </a:t>
            </a:r>
            <a:r>
              <a:rPr lang="sr-Cyrl-BA" dirty="0" smtClean="0"/>
              <a:t>мај </a:t>
            </a:r>
            <a:r>
              <a:rPr lang="ru-RU" dirty="0" smtClean="0"/>
              <a:t>2014. године смањен за 8,9%.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Посматрано по групама производа, у периоду</a:t>
            </a:r>
            <a:r>
              <a:rPr lang="ru-RU" baseline="0" dirty="0" smtClean="0"/>
              <a:t> јануар-мај </a:t>
            </a:r>
            <a:r>
              <a:rPr lang="ru-RU" dirty="0" smtClean="0"/>
              <a:t>2015.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6</a:t>
            </a:r>
            <a:r>
              <a:rPr lang="sr-Cyrl-BA" dirty="0" smtClean="0"/>
              <a:t>,2%</a:t>
            </a:r>
            <a:r>
              <a:rPr lang="ru-RU" dirty="0" smtClean="0"/>
              <a:t>, </a:t>
            </a:r>
            <a:r>
              <a:rPr lang="sr-Cyrl-BA" dirty="0" smtClean="0"/>
              <a:t>затим обрађено дрво 5,7%</a:t>
            </a:r>
            <a:r>
              <a:rPr lang="en-US" dirty="0" smtClean="0"/>
              <a:t> </a:t>
            </a:r>
            <a:r>
              <a:rPr lang="sr-Cyrl-BA" dirty="0" smtClean="0"/>
              <a:t>и дијелови обуће</a:t>
            </a:r>
            <a:r>
              <a:rPr lang="sr-Cyrl-BA" baseline="0" dirty="0" smtClean="0"/>
              <a:t> </a:t>
            </a:r>
            <a:r>
              <a:rPr lang="sr-Cyrl-BA" dirty="0" smtClean="0"/>
              <a:t>4,9%.</a:t>
            </a:r>
            <a:r>
              <a:rPr lang="ru-RU" dirty="0" smtClean="0"/>
              <a:t> 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</a:t>
            </a:r>
            <a:r>
              <a:rPr lang="sr-Cyrl-BA" baseline="0" dirty="0" smtClean="0"/>
              <a:t> 12</a:t>
            </a:r>
            <a:r>
              <a:rPr lang="sr-Cyrl-BA" dirty="0" smtClean="0"/>
              <a:t>,8%, потом слиједе лијекови 3,8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дијелови обуће</a:t>
            </a:r>
            <a:r>
              <a:rPr lang="sr-Cyrl-BA" baseline="0" dirty="0" smtClean="0"/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dirty="0" smtClean="0"/>
              <a:t>,</a:t>
            </a:r>
            <a:r>
              <a:rPr lang="sr-Cyrl-BA" dirty="0" smtClean="0"/>
              <a:t>4%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5824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у периоду јануар-мај 2015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19,1%, затим Србија са </a:t>
            </a:r>
            <a:r>
              <a:rPr lang="sr-Cyrl-BA" dirty="0" smtClean="0"/>
              <a:t>13</a:t>
            </a:r>
            <a:r>
              <a:rPr lang="ru-RU" dirty="0" smtClean="0"/>
              <a:t>,2% и Њемачка са 10,0%.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Србија са 17,0%, </a:t>
            </a:r>
            <a:r>
              <a:rPr lang="sr-Cyrl-BA" dirty="0" smtClean="0"/>
              <a:t>Русија </a:t>
            </a:r>
            <a:r>
              <a:rPr lang="ru-RU" dirty="0" smtClean="0"/>
              <a:t>са 13,8% и Италија са 13,1%.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у периоду јануар-мај</a:t>
            </a:r>
            <a:r>
              <a:rPr lang="ru-RU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Црном Гором и износи </a:t>
            </a:r>
            <a:r>
              <a:rPr lang="sr-Cyrl-BA" dirty="0" smtClean="0"/>
              <a:t>520</a:t>
            </a:r>
            <a:r>
              <a:rPr lang="en-US" dirty="0" smtClean="0"/>
              <a:t>,</a:t>
            </a:r>
            <a:r>
              <a:rPr lang="sr-Cyrl-BA" dirty="0" smtClean="0"/>
              <a:t>5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Кином 2</a:t>
            </a:r>
            <a:r>
              <a:rPr lang="ru-RU" dirty="0" smtClean="0"/>
              <a:t>,9%.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  периоду јануар-мај</a:t>
            </a:r>
            <a:r>
              <a:rPr lang="ru-RU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716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 такође из земаља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</a:t>
            </a:r>
            <a:r>
              <a:rPr lang="sr-Cyrl-BA" dirty="0" smtClean="0"/>
              <a:t>847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5598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Укупан број корисника социјалне заштите у 2014. години износи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је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198 971 и мањи је за 13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у односу на 2013. годину. Евидентна су умањења у обје категорије корисника социјалне заштите. Број малољетних корисника умањен је за 17,2%, а број пунољетних за 1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%. Највећи број малољетних корисника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је старости између седам и 14 година, док је пунољетних корисника највише било у старосној групи од 46 до 59 година.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2014. години пружен је мањи број облика и услуга социјалне заштите за 1,3% у односу на 2013. годину. Број пружених облика и услуга за малољетне кориснике умањен је за 3,4%, док је за пунољетне кориснике умањен за 0,5%. У току 2014. године под старатељством је било 1 457 лица, од чега 470 малољетних и 987 пунољетних лица. У 159 хранитељских породица било је смјештено 213 малољетних лица, док је у 132 хранитељске породице било смјештено 147 пунољетних лица. Током 2014. године у Републици Српској усвојено је четворо дјеце.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2014. години евидентирано је пет установа социјалне заштите за дјецу и омладину и 25 установа за одрасла инвалидна и старија лица. Број корисника у установама за дјецу и омладину износио је 557 и већи је за 4,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у односу на 2013. годину, док је број корисника у установама за одрасла инвалидна и старија лица порастао за 21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%, и износи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је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1 583 корисника.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ријешених кривичних пријава поднијетих против пунољетних учинилаца, у тужилаштвима у Републици Српској, у 2014. години у односу на 2013. већи је за 13,8%. Број оптужених мањи је за 0,7%, а осуђених за 1,3% у односу на 2013. годину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чиме је настављен т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ренд опадања броја оптужених и осуђених. Најчешће изречене кривичне санкције за пунољетне учиниоце, у односу на укупан број, као и претходних година, биле су условне осуде, од којих највише условна затворска казна 56,6%.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Новчана казна је изречена за 21,8%, а затворска за 16,7% учинилаца кривичних дјела. Од укупног броја осуђених пунољетних учинилаца 92,7% су мушкарци. Највише осуђених је старосне доби од 30 до 39 година са учешћем од 23,3% у односу на укупан број осуђених мушкараца и жена. Кривична дјела против имовине и даље су најбројнија. Од укупног броја оптужених 37,0% оптужница односило се на неко од кривичних дјела против имовине, а код осуђених пунољетних учинилаца у 37,1% случајева радило се о кривичним дјелима имовинске природе.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Када је ријеч о малољетним учиниоцима, у 2014. години, ријешено је 18,3% више поднесених извјештаја о почињењу кривичних дјела, него годину раније. Донесене су 42 правоснажне одлуке о завшеним кривичним поступцима, а изречена је 41 кривична санкција. Казна малољетничког затвора изречена је у 2,4% случајева, а у осталим случајевима изречене су васпитне мјере, од којих најчешће мјера појачаног надзора са учешћем од 61,0%.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исплаћена у мају 2015. године износи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832 КМ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бруто плата 1 341 КМ.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односу на мај 2014.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просјечна нето плата исплаћена у мају 2015. реално је већа за 2,5%, док је у односу на април 2015. године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мања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реално за 0,4%.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смањења просјечне нето плате у мају 2015. у односу на април 2015. дошло је углавном због мањег броја плаћених прековремених часова рада у подручјима дјелатности Прерађивачка индустрија и Вађење руда и камена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која запошљавају значајан број радника.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подручјима, у мају 2015. године, највиша просјечна нето плата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Финансијске дјелатности и дјелатности осигурања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износи 1 259 КМ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најнижа просјечна плата у мају 2015. исплаћена је у подручју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Грађевинарство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508 КМ.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мају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2015. године, у односу на април 2015, највећи номинални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аст нето плате забиљежен је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Остале услужне дјелатности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4,4%,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Пословање некретнинама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3,6% 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Дјелатности пружања смјештаја, припреме и послуживања хране, хотелијерство и угоститељство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2,2%.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Смањење плате, у н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оминалном износу, забиљежено је у подручјима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Стручне, научне и техничке дјелатности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8,9%,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Грађевинарство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3,8% 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 руда и камена 2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,3%.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0753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мај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2015. године у односу на претходни мјесец, у просјеку су остале непром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јењене, док су на годишњем нивоу ниже за 0,8%.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dirty="0" smtClean="0"/>
          </a:p>
          <a:p>
            <a:pPr algn="just"/>
            <a:endParaRPr lang="sr-Cyrl-BA" dirty="0" smtClean="0"/>
          </a:p>
          <a:p>
            <a:endParaRPr lang="sr-Cyrl-BA" dirty="0" smtClean="0"/>
          </a:p>
          <a:p>
            <a:endParaRPr lang="sr-Cyrl-B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12 главних одјељака производа и услуга, више цијене забиљежене су у шест, ниже цијене у пет, док су цијене у једном одјељку, у просјеку, остале на истом нивоу. Највећи раст забиљежен је у одјељку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Превоз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(1,8%) усљед виших цијена у групи горива и мазива (3,9%). Више цијене забиљежене су и одјељку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Алкохолна пића и дуван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(0,6%) највише због повећања цијена алкохолних пића (3,5%), те у одјељку Образовање (0,6%),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Здравство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(0,3%),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Ресторани и хотели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(0,3%), док се благи раст цијена односи на одјељак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(0,1%).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одјељку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Комуникације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цијене су, у просјеку, остале исте.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Најниже цијене у мају забиљежене су одјељку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Храна и безалкохолна пића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(0,9%) највише због нижих (сезонских) цијена у групи свјеже поврће (9,9%), затим у групи безалкохолна пића (0,4%), те у групама свјеже месо и млијеко и млијечни производи (0,3%). Ниже цијене забиљежене су и у одјељку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Одјећа и обућа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(0,6%) усљед сезонских снижења, као и у удјељку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Становање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(0,4%) усљед нижих цијена у групи чврста горива (1,2%) и плин у боцама (1,4%). Благи пад цијена забиљежен је у одјељцима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Намјештај и покућство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(0,2%) 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Рекреација и култура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(0,1%)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7020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мају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мајем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 је за 8,2%. У подручју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руда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камена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је раст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41,9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индустрији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раст од 5,4% и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од 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Посматрано према главним индустријским групама по основу економске намјене производа,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производња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интермедијарних производа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мају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мајем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већа је за 22</a:t>
            </a:r>
            <a:r>
              <a:rPr lang="bs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5%, трајних производа за широку потрошњу за 21,2% и енергије за 7,5%, док је производња нетрајних производа за широку потрошњу мања за 1,2% и капиталних производа за 7,7%.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Десезонирана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мају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априлом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2015.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 је за 4,1%. 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индустрији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остварен је раст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9,0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у подручју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руда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камена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од 7,7%, док је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забиљежен пад од 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Посматрано према главним индустријским групама по основу економске намјене производа,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производња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капиталних производа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мају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априлом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2015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већа је за 9</a:t>
            </a:r>
            <a:r>
              <a:rPr lang="bs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3%, интермедијарних производа за 6,0%, енергије за 5,2% и трајних производа за широку потрошњу за 2,4%, док је производња нетрајних производа за широку потрошњу мања за 3,6%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819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мају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2015. године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исти мјесец прошле године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већи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је за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односу на просјечан мјесечни број запослених у 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1,8% и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април 2015.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године за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0,9%.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периоду јануар - мај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2015. године, у односу на исти период прошле године,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већи је за 1,3%. У истом периоду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је раст од 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,1%,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3,1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и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0,5%.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396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600" b="1" dirty="0">
                <a:solidFill>
                  <a:srgbClr val="495778"/>
                </a:solidFill>
                <a:latin typeface="Arial Narrow" pitchFamily="34" charset="0"/>
              </a:rPr>
              <a:t>КОНФЕРЕНЦИЈА ЗА МЕДИЈЕ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Др Радмила Чичковић</a:t>
            </a:r>
            <a:r>
              <a:rPr lang="sr-Latn-CS" sz="2000" dirty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dirty="0" smtClean="0">
                <a:solidFill>
                  <a:srgbClr val="495778"/>
                </a:solidFill>
                <a:latin typeface="Arial Narrow" pitchFamily="34" charset="0"/>
              </a:rPr>
              <a:t>директор Републичког </a:t>
            </a: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завода за статистику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823676" y="1341438"/>
            <a:ext cx="2231701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јун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2015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24645" y="4841875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684118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Покривеност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увоза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извозом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58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475656" y="764704"/>
            <a:ext cx="2592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ЈАНУАР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МАЈ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Обим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робне размјене Р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епублике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рпске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са </a:t>
            </a:r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иностранством           </a:t>
            </a:r>
            <a:r>
              <a:rPr lang="sr-Cyrl-RS" sz="2400" b="1" dirty="0" err="1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двије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милијарде 717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998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милиона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милијарду и 719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милиона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2771800" y="5654769"/>
            <a:ext cx="57609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600" dirty="0">
                <a:latin typeface="Arial Narrow" pitchFamily="34" charset="0"/>
                <a:cs typeface="Tahoma" pitchFamily="34" charset="0"/>
              </a:rPr>
              <a:t>Графикон </a:t>
            </a:r>
            <a:r>
              <a:rPr lang="sr-Cyrl-CS" sz="1600" dirty="0" smtClean="0">
                <a:latin typeface="Arial Narrow" pitchFamily="34" charset="0"/>
                <a:cs typeface="Tahoma" pitchFamily="34" charset="0"/>
              </a:rPr>
              <a:t>2. </a:t>
            </a:r>
            <a:r>
              <a:rPr lang="sr-Cyrl-CS" sz="1600" dirty="0">
                <a:latin typeface="Arial Narrow" pitchFamily="34" charset="0"/>
                <a:cs typeface="Tahoma" pitchFamily="34" charset="0"/>
              </a:rPr>
              <a:t>Из</a:t>
            </a:r>
            <a:r>
              <a:rPr lang="ru-RU" sz="1600" dirty="0">
                <a:latin typeface="Arial Narrow" pitchFamily="34" charset="0"/>
                <a:cs typeface="Tahoma" pitchFamily="34" charset="0"/>
              </a:rPr>
              <a:t>воз и </a:t>
            </a:r>
            <a:r>
              <a:rPr lang="sr-Cyrl-CS" sz="1600" dirty="0">
                <a:latin typeface="Arial Narrow" pitchFamily="34" charset="0"/>
                <a:cs typeface="Tahoma" pitchFamily="34" charset="0"/>
              </a:rPr>
              <a:t>у</a:t>
            </a:r>
            <a:r>
              <a:rPr lang="ru-RU" sz="1600" dirty="0">
                <a:latin typeface="Arial Narrow" pitchFamily="34" charset="0"/>
                <a:cs typeface="Tahoma" pitchFamily="34" charset="0"/>
              </a:rPr>
              <a:t>воз по мјесецима у хиљ</a:t>
            </a:r>
            <a:r>
              <a:rPr lang="sr-Cyrl-CS" sz="1600" dirty="0">
                <a:latin typeface="Arial Narrow" pitchFamily="34" charset="0"/>
                <a:cs typeface="Tahoma" pitchFamily="34" charset="0"/>
              </a:rPr>
              <a:t>адама КМ</a:t>
            </a:r>
            <a:endParaRPr lang="en-US" sz="1600" dirty="0"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327647" y="5254660"/>
            <a:ext cx="576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latin typeface="Arial Narrow" pitchFamily="34" charset="0"/>
              </a:rPr>
              <a:t>2014.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6012159" y="5254660"/>
            <a:ext cx="576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latin typeface="Arial Narrow" pitchFamily="34" charset="0"/>
              </a:rPr>
              <a:t>2015.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2267744" y="980728"/>
            <a:ext cx="6815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1200" dirty="0" smtClean="0">
                <a:latin typeface="Arial Narrow" pitchFamily="34" charset="0"/>
              </a:rPr>
              <a:t>хиљ. </a:t>
            </a:r>
            <a:r>
              <a:rPr lang="sr-Cyrl-CS" sz="1200" dirty="0">
                <a:latin typeface="Arial Narrow" pitchFamily="34" charset="0"/>
              </a:rPr>
              <a:t>КМ</a:t>
            </a:r>
            <a:endParaRPr lang="en-US" sz="1200" dirty="0"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876716777"/>
              </p:ext>
            </p:extLst>
          </p:nvPr>
        </p:nvGraphicFramePr>
        <p:xfrm>
          <a:off x="1536055" y="1202423"/>
          <a:ext cx="7284417" cy="4190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547664" y="692696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ЈАНУАР-МАЈ 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Италија 19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,1%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191 милион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Србија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13,2%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132 милиона 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Њемачка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10,0%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100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ИЗВОЗ: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Србија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17,0%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292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Русија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13,8%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236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Италија 13,1%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225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90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УВОЗ: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јун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 2015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КОНФЕРЕНЦИЈА </a:t>
            </a:r>
            <a:r>
              <a:rPr lang="sr-Cyrl-CS" sz="3400" b="1" dirty="0">
                <a:solidFill>
                  <a:srgbClr val="495778"/>
                </a:solidFill>
                <a:latin typeface="Arial Narrow" pitchFamily="34" charset="0"/>
              </a:rPr>
              <a:t>ЗА МЕДИЈЕ</a:t>
            </a:r>
            <a:endParaRPr lang="sr-Latn-CS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ocijalna-ruke2.jpg"/>
          <p:cNvPicPr/>
          <p:nvPr/>
        </p:nvPicPr>
        <p:blipFill>
          <a:blip r:embed="rId3" cstate="print"/>
          <a:srcRect t="29835" b="31890"/>
          <a:stretch>
            <a:fillRect/>
          </a:stretch>
        </p:blipFill>
        <p:spPr>
          <a:xfrm>
            <a:off x="1115464" y="4842853"/>
            <a:ext cx="8028536" cy="20151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СОЦИЈАЛНЕ ЗАШТИТЕ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75656" y="2348880"/>
            <a:ext cx="795655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C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Број корисника социјалне заштите мањи за 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13,0%</a:t>
            </a:r>
          </a:p>
          <a:p>
            <a:endParaRPr lang="sr-Cyrl-CS" sz="24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Усвојено четворо дјеце</a:t>
            </a:r>
            <a:endParaRPr lang="sr-Cyrl-BA" sz="24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943608"/>
            <a:ext cx="1027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32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2014.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ravosudje.jpg"/>
          <p:cNvPicPr/>
          <p:nvPr/>
        </p:nvPicPr>
        <p:blipFill>
          <a:blip r:embed="rId3" cstate="print"/>
          <a:srcRect t="26140" b="29923"/>
          <a:stretch>
            <a:fillRect/>
          </a:stretch>
        </p:blipFill>
        <p:spPr>
          <a:xfrm>
            <a:off x="1104900" y="4848225"/>
            <a:ext cx="8039100" cy="2009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КРИМИНАЛИТЕТА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75656" y="2348880"/>
            <a:ext cx="795655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C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Број ријешених кривичних пријава у порасту</a:t>
            </a:r>
          </a:p>
          <a:p>
            <a:endParaRPr lang="sr-Cyrl-CS" sz="24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240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Осуђених и оптужених мање</a:t>
            </a:r>
            <a:endParaRPr lang="sr-Cyrl-BA" sz="24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568878" y="991487"/>
            <a:ext cx="1027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32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2014.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нето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32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бруто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1 341 КМ</a:t>
            </a: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1494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МАЈ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584380" y="4195960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1600" dirty="0" smtClean="0">
                <a:latin typeface="Arial Narrow" pitchFamily="34" charset="0"/>
                <a:cs typeface="Tahoma" pitchFamily="34" charset="0"/>
              </a:rPr>
              <a:t>Графикон 1. П</a:t>
            </a:r>
            <a:r>
              <a:rPr lang="ru-RU" sz="1600" dirty="0" smtClean="0">
                <a:latin typeface="Arial Narrow" pitchFamily="34" charset="0"/>
                <a:cs typeface="Tahoma" pitchFamily="34" charset="0"/>
              </a:rPr>
              <a:t>росјечн</a:t>
            </a:r>
            <a:r>
              <a:rPr lang="en-US" sz="1600" dirty="0" smtClean="0"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latin typeface="Arial Narrow" pitchFamily="34" charset="0"/>
                <a:cs typeface="Tahoma" pitchFamily="34" charset="0"/>
              </a:rPr>
              <a:t> нето плат</a:t>
            </a:r>
            <a:r>
              <a:rPr lang="en-US" sz="1600" dirty="0" smtClean="0"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latin typeface="Arial Narrow" pitchFamily="34" charset="0"/>
                <a:cs typeface="Tahoma" pitchFamily="34" charset="0"/>
              </a:rPr>
              <a:t> запослених по мјесецима</a:t>
            </a:r>
            <a:endParaRPr lang="en-US" sz="1600" dirty="0"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33666" y="1053176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2627784" y="14127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8" name="Picture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19635" y="3471372"/>
            <a:ext cx="4505242" cy="4611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Мјесечна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x-none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одишња </a:t>
            </a:r>
            <a:r>
              <a:rPr lang="sr-Cyrl-CS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V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2015/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V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1494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МАЈ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раст цијена</a:t>
            </a:r>
          </a:p>
          <a:p>
            <a:pPr>
              <a:buFont typeface="Arial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Превоз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1,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 </a:t>
            </a:r>
          </a:p>
          <a:p>
            <a:pPr>
              <a:buFont typeface="Arial" charset="0"/>
              <a:buChar char="•"/>
            </a:pP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Алкохлона пића и дуван, Образовање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,6%</a:t>
            </a: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пад </a:t>
            </a:r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</a:rPr>
              <a:t>цијена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Храна и безалкохолна пића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0,9%</a:t>
            </a: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Одјећа и обућа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0,6%</a:t>
            </a:r>
          </a:p>
          <a:p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1494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МАЈ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5" name="Picture 14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5085184"/>
            <a:ext cx="7948930" cy="17728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sr-Cyrl-C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Календарски прилагођена индустријска производња</a:t>
            </a:r>
            <a:r>
              <a:rPr lang="ru-RU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већа </a:t>
            </a:r>
            <a:r>
              <a:rPr lang="sr-Cyrl-BA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endParaRPr lang="sr-Cyrl-CS" sz="28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8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sr-Cyrl-C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Десезонирана индустријска производња 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већа 4,1%</a:t>
            </a:r>
            <a:endParaRPr lang="ru-RU" sz="24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BA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6011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ИНДЕКС</a:t>
            </a:r>
            <a:r>
              <a:rPr lang="x-none" sz="28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ИНДУСТРИЈСКЕ ПРОИЗВОДЊЕ</a:t>
            </a:r>
            <a:endParaRPr lang="en-US" sz="2600" dirty="0">
              <a:latin typeface="Arial Narrow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BA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V</a:t>
            </a:r>
            <a:r>
              <a:rPr lang="sr-Latn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5</a:t>
            </a:r>
            <a:r>
              <a:rPr lang="sr-Latn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/V</a:t>
            </a:r>
            <a:r>
              <a:rPr lang="en-U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201</a:t>
            </a:r>
            <a:r>
              <a:rPr lang="sr-Cyrl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4</a:t>
            </a:r>
            <a:r>
              <a:rPr lang="en-U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endParaRPr lang="ru-RU" sz="2400" b="1" dirty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en-US" sz="2400" dirty="0">
              <a:cs typeface="Tahoma" pitchFamily="34" charset="0"/>
            </a:endParaRPr>
          </a:p>
          <a:p>
            <a:r>
              <a:rPr lang="ru-RU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Број </a:t>
            </a:r>
            <a:r>
              <a:rPr lang="ru-RU" sz="2400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запослених у индустрији </a:t>
            </a:r>
            <a:r>
              <a:rPr lang="sr-Cyrl-CS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већи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ЗАПОСЛЕН</a:t>
            </a:r>
            <a:r>
              <a:rPr lang="x-none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У ИНДУСТРИЈИ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14006</TotalTime>
  <Words>1547</Words>
  <Application>Microsoft Office PowerPoint</Application>
  <PresentationFormat>On-screen Show (4:3)</PresentationFormat>
  <Paragraphs>171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Angsana New</vt:lpstr>
      <vt:lpstr>Arial</vt:lpstr>
      <vt:lpstr>Arial Narrow</vt:lpstr>
      <vt:lpstr>Calibri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RZS 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Vladan Sibinovic</cp:lastModifiedBy>
  <cp:revision>2119</cp:revision>
  <dcterms:created xsi:type="dcterms:W3CDTF">2004-12-13T09:54:15Z</dcterms:created>
  <dcterms:modified xsi:type="dcterms:W3CDTF">2015-06-19T12:23:23Z</dcterms:modified>
</cp:coreProperties>
</file>