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7"/>
  </p:notesMasterIdLst>
  <p:handoutMasterIdLst>
    <p:handoutMasterId r:id="rId18"/>
  </p:handoutMasterIdLst>
  <p:sldIdLst>
    <p:sldId id="262" r:id="rId2"/>
    <p:sldId id="373" r:id="rId3"/>
    <p:sldId id="381" r:id="rId4"/>
    <p:sldId id="382" r:id="rId5"/>
    <p:sldId id="383" r:id="rId6"/>
    <p:sldId id="364" r:id="rId7"/>
    <p:sldId id="303" r:id="rId8"/>
    <p:sldId id="265" r:id="rId9"/>
    <p:sldId id="266" r:id="rId10"/>
    <p:sldId id="368" r:id="rId11"/>
    <p:sldId id="369" r:id="rId12"/>
    <p:sldId id="384" r:id="rId13"/>
    <p:sldId id="385" r:id="rId14"/>
    <p:sldId id="386" r:id="rId15"/>
    <p:sldId id="329" r:id="rId16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62985" autoAdjust="0"/>
  </p:normalViewPr>
  <p:slideViewPr>
    <p:cSldViewPr>
      <p:cViewPr varScale="1">
        <p:scale>
          <a:sx n="76" d="100"/>
          <a:sy n="76" d="100"/>
        </p:scale>
        <p:origin x="27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VI</c:v>
                  </c:pt>
                  <c:pt idx="1">
                    <c:v>VII</c:v>
                  </c:pt>
                  <c:pt idx="2">
                    <c:v>VIII</c:v>
                  </c:pt>
                  <c:pt idx="3">
                    <c:v>IX</c:v>
                  </c:pt>
                  <c:pt idx="4">
                    <c:v>X</c:v>
                  </c:pt>
                  <c:pt idx="5">
                    <c:v>XI</c:v>
                  </c:pt>
                  <c:pt idx="6">
                    <c:v>XII</c:v>
                  </c:pt>
                  <c:pt idx="7">
                    <c:v>I</c:v>
                  </c:pt>
                  <c:pt idx="8">
                    <c:v>II</c:v>
                  </c:pt>
                  <c:pt idx="9">
                    <c:v>III</c:v>
                  </c:pt>
                  <c:pt idx="10">
                    <c:v>IV</c:v>
                  </c:pt>
                  <c:pt idx="11">
                    <c:v>V</c:v>
                  </c:pt>
                  <c:pt idx="12">
                    <c:v>VI</c:v>
                  </c:pt>
                </c:lvl>
                <c:lvl>
                  <c:pt idx="0">
                    <c:v>2014</c:v>
                  </c:pt>
                  <c:pt idx="7">
                    <c:v>2015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837</c:v>
                </c:pt>
                <c:pt idx="1">
                  <c:v>830</c:v>
                </c:pt>
                <c:pt idx="2">
                  <c:v>825</c:v>
                </c:pt>
                <c:pt idx="3">
                  <c:v>831</c:v>
                </c:pt>
                <c:pt idx="4">
                  <c:v>826</c:v>
                </c:pt>
                <c:pt idx="5">
                  <c:v>827</c:v>
                </c:pt>
                <c:pt idx="6">
                  <c:v>836</c:v>
                </c:pt>
                <c:pt idx="7">
                  <c:v>812</c:v>
                </c:pt>
                <c:pt idx="8">
                  <c:v>834</c:v>
                </c:pt>
                <c:pt idx="9">
                  <c:v>831</c:v>
                </c:pt>
                <c:pt idx="10">
                  <c:v>835</c:v>
                </c:pt>
                <c:pt idx="11">
                  <c:v>832</c:v>
                </c:pt>
                <c:pt idx="12">
                  <c:v>843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7411520"/>
        <c:axId val="139603560"/>
      </c:lineChart>
      <c:catAx>
        <c:axId val="287411520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139603560"/>
        <c:crosses val="autoZero"/>
        <c:auto val="1"/>
        <c:lblAlgn val="ctr"/>
        <c:lblOffset val="100"/>
        <c:noMultiLvlLbl val="0"/>
      </c:catAx>
      <c:valAx>
        <c:axId val="139603560"/>
        <c:scaling>
          <c:orientation val="minMax"/>
          <c:max val="900"/>
          <c:min val="6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28741152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49244173815201"/>
          <c:y val="1.4267015966479914E-2"/>
          <c:w val="0.67503223824943859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zaJun2015!$A$2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zaJun2015!$B$1:$N$1</c:f>
              <c:strCache>
                <c:ptCount val="13"/>
                <c:pt idx="0">
                  <c:v>VI</c:v>
                </c:pt>
                <c:pt idx="1">
                  <c:v>VII</c:v>
                </c:pt>
                <c:pt idx="2">
                  <c:v>VIII</c:v>
                </c:pt>
                <c:pt idx="3">
                  <c:v>IX</c:v>
                </c:pt>
                <c:pt idx="4">
                  <c:v>X</c:v>
                </c:pt>
                <c:pt idx="5">
                  <c:v>XI</c:v>
                </c:pt>
                <c:pt idx="6">
                  <c:v>XII</c:v>
                </c:pt>
                <c:pt idx="7">
                  <c:v>I</c:v>
                </c:pt>
                <c:pt idx="8">
                  <c:v>II</c:v>
                </c:pt>
                <c:pt idx="9">
                  <c:v>III</c:v>
                </c:pt>
                <c:pt idx="10">
                  <c:v>IV</c:v>
                </c:pt>
                <c:pt idx="11">
                  <c:v>V</c:v>
                </c:pt>
                <c:pt idx="12">
                  <c:v>VI</c:v>
                </c:pt>
              </c:strCache>
            </c:strRef>
          </c:cat>
          <c:val>
            <c:numRef>
              <c:f>zaJun2015!$B$2:$N$2</c:f>
              <c:numCache>
                <c:formatCode>General</c:formatCode>
                <c:ptCount val="13"/>
                <c:pt idx="0">
                  <c:v>414297</c:v>
                </c:pt>
                <c:pt idx="1">
                  <c:v>412801</c:v>
                </c:pt>
                <c:pt idx="2">
                  <c:v>444841</c:v>
                </c:pt>
                <c:pt idx="3">
                  <c:v>421218</c:v>
                </c:pt>
                <c:pt idx="4">
                  <c:v>508654</c:v>
                </c:pt>
                <c:pt idx="5">
                  <c:v>432236</c:v>
                </c:pt>
                <c:pt idx="6">
                  <c:v>434262</c:v>
                </c:pt>
                <c:pt idx="7">
                  <c:v>223470</c:v>
                </c:pt>
                <c:pt idx="8">
                  <c:v>345458</c:v>
                </c:pt>
                <c:pt idx="9">
                  <c:v>403113</c:v>
                </c:pt>
                <c:pt idx="10">
                  <c:v>354819</c:v>
                </c:pt>
                <c:pt idx="11">
                  <c:v>392216</c:v>
                </c:pt>
                <c:pt idx="12">
                  <c:v>371800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zaJun2015!$A$3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zaJun2015!$B$1:$N$1</c:f>
              <c:strCache>
                <c:ptCount val="13"/>
                <c:pt idx="0">
                  <c:v>VI</c:v>
                </c:pt>
                <c:pt idx="1">
                  <c:v>VII</c:v>
                </c:pt>
                <c:pt idx="2">
                  <c:v>VIII</c:v>
                </c:pt>
                <c:pt idx="3">
                  <c:v>IX</c:v>
                </c:pt>
                <c:pt idx="4">
                  <c:v>X</c:v>
                </c:pt>
                <c:pt idx="5">
                  <c:v>XI</c:v>
                </c:pt>
                <c:pt idx="6">
                  <c:v>XII</c:v>
                </c:pt>
                <c:pt idx="7">
                  <c:v>I</c:v>
                </c:pt>
                <c:pt idx="8">
                  <c:v>II</c:v>
                </c:pt>
                <c:pt idx="9">
                  <c:v>III</c:v>
                </c:pt>
                <c:pt idx="10">
                  <c:v>IV</c:v>
                </c:pt>
                <c:pt idx="11">
                  <c:v>V</c:v>
                </c:pt>
                <c:pt idx="12">
                  <c:v>VI</c:v>
                </c:pt>
              </c:strCache>
            </c:strRef>
          </c:cat>
          <c:val>
            <c:numRef>
              <c:f>zaJun2015!$B$3:$N$3</c:f>
              <c:numCache>
                <c:formatCode>General</c:formatCode>
                <c:ptCount val="13"/>
                <c:pt idx="0">
                  <c:v>241773</c:v>
                </c:pt>
                <c:pt idx="1">
                  <c:v>258199</c:v>
                </c:pt>
                <c:pt idx="2">
                  <c:v>196460</c:v>
                </c:pt>
                <c:pt idx="3">
                  <c:v>249428</c:v>
                </c:pt>
                <c:pt idx="4">
                  <c:v>254890</c:v>
                </c:pt>
                <c:pt idx="5" formatCode="0">
                  <c:v>229750</c:v>
                </c:pt>
                <c:pt idx="6" formatCode="0">
                  <c:v>206445</c:v>
                </c:pt>
                <c:pt idx="7" formatCode="0">
                  <c:v>169568</c:v>
                </c:pt>
                <c:pt idx="8" formatCode="0">
                  <c:v>201039</c:v>
                </c:pt>
                <c:pt idx="9" formatCode="0">
                  <c:v>213208</c:v>
                </c:pt>
                <c:pt idx="10" formatCode="0">
                  <c:v>208305</c:v>
                </c:pt>
                <c:pt idx="11" formatCode="0">
                  <c:v>207040</c:v>
                </c:pt>
                <c:pt idx="12" formatCode="0">
                  <c:v>238937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276032"/>
        <c:axId val="291276424"/>
      </c:lineChart>
      <c:catAx>
        <c:axId val="291276032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en-US"/>
          </a:p>
        </c:txPr>
        <c:crossAx val="291276424"/>
        <c:crosses val="autoZero"/>
        <c:auto val="1"/>
        <c:lblAlgn val="ctr"/>
        <c:lblOffset val="100"/>
        <c:noMultiLvlLbl val="0"/>
      </c:catAx>
      <c:valAx>
        <c:axId val="29127642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en-US"/>
          </a:p>
        </c:txPr>
        <c:crossAx val="291276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45917376765877"/>
          <c:y val="0.34220861281228737"/>
          <c:w val="0.16230180131593139"/>
          <c:h val="0.1901782832701468"/>
        </c:manualLayout>
      </c:layout>
      <c:overlay val="0"/>
      <c:txPr>
        <a:bodyPr/>
        <a:lstStyle/>
        <a:p>
          <a:pPr>
            <a:defRPr sz="1200"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7/22/2015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јуну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јуном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4,9%. У подручју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камена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26,2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индустрији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 од 4,5%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 је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пад од 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Посматрано према главним индустријским групама по основу економске намјене производа,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јуну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јуном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енергије већа је за 16</a:t>
            </a:r>
            <a:r>
              <a:rPr lang="bs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6%, трајних производа за широку потрошњу за 16,1%, интермедијарних производа за 6,6%, нетрајних производа за широку потрошњу за 3,7%, док је производња капиталних производа мања за 22,2%.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819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јуну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исти мјесец прошле године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односу на 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такође,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1,6%, док је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односу 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мај 2015.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мањи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0,2%.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- јун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за 1,3%.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 од 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,1%,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2,9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и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0,6%.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3963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периоду </a:t>
            </a:r>
            <a:r>
              <a:rPr lang="sr-Cyrl-BA" dirty="0" smtClean="0"/>
              <a:t>јануар-јун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BA" b="0" dirty="0" smtClean="0"/>
              <a:t>3 милијарде</a:t>
            </a:r>
            <a:r>
              <a:rPr lang="sr-Cyrl-BA" b="0" baseline="0" dirty="0" smtClean="0"/>
              <a:t> 329 </a:t>
            </a:r>
            <a:r>
              <a:rPr lang="sr-Cyrl-CS" b="0" dirty="0" smtClean="0"/>
              <a:t>милиона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>милијарду и 238 милиона </a:t>
            </a:r>
            <a:r>
              <a:rPr lang="ru-RU" dirty="0" smtClean="0"/>
              <a:t>КМ, а на увоз 2 милијарде 91 </a:t>
            </a:r>
            <a:r>
              <a:rPr lang="sr-Cyrl-CS" dirty="0" smtClean="0"/>
              <a:t>милион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јануар-јун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била је 59,2%.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3828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јуну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мај </a:t>
            </a:r>
            <a:r>
              <a:rPr lang="ru-RU" dirty="0" smtClean="0"/>
              <a:t>2015. године повећан је за </a:t>
            </a:r>
            <a:r>
              <a:rPr lang="sr-Cyrl-BA" dirty="0" smtClean="0"/>
              <a:t>15</a:t>
            </a:r>
            <a:r>
              <a:rPr lang="ru-RU" dirty="0" smtClean="0"/>
              <a:t>,4%, док је у односу на </a:t>
            </a:r>
            <a:r>
              <a:rPr lang="sr-Cyrl-BA" dirty="0" smtClean="0"/>
              <a:t>јун </a:t>
            </a:r>
            <a:r>
              <a:rPr lang="ru-RU" dirty="0" smtClean="0"/>
              <a:t>2014. године смањен за 1,2%. Увоз је у </a:t>
            </a:r>
            <a:r>
              <a:rPr lang="sr-Cyrl-BA" dirty="0" smtClean="0"/>
              <a:t>јуну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мај </a:t>
            </a:r>
            <a:r>
              <a:rPr lang="ru-RU" dirty="0" smtClean="0"/>
              <a:t>2015. године смањен за 5</a:t>
            </a:r>
            <a:r>
              <a:rPr lang="sr-Cyrl-BA" dirty="0" smtClean="0"/>
              <a:t>,2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јун </a:t>
            </a:r>
            <a:r>
              <a:rPr lang="ru-RU" dirty="0" smtClean="0"/>
              <a:t>2014. године смањен за 10,3%.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</a:t>
            </a:r>
            <a:r>
              <a:rPr lang="ru-RU" baseline="0" dirty="0" smtClean="0"/>
              <a:t> јануар-јун </a:t>
            </a:r>
            <a:r>
              <a:rPr lang="ru-RU" dirty="0" smtClean="0"/>
              <a:t>2015.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6</a:t>
            </a:r>
            <a:r>
              <a:rPr lang="sr-Cyrl-BA" dirty="0" smtClean="0"/>
              <a:t>,1%</a:t>
            </a:r>
            <a:r>
              <a:rPr lang="ru-RU" dirty="0" smtClean="0"/>
              <a:t>, </a:t>
            </a:r>
            <a:r>
              <a:rPr lang="sr-Cyrl-BA" dirty="0" smtClean="0"/>
              <a:t>затим обрађено дрво 5,9%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Cyrl-BA" dirty="0" smtClean="0"/>
              <a:t>4,9%.</a:t>
            </a:r>
            <a:r>
              <a:rPr lang="ru-RU" dirty="0" smtClean="0"/>
              <a:t> 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13</a:t>
            </a:r>
            <a:r>
              <a:rPr lang="sr-Cyrl-BA" dirty="0" smtClean="0"/>
              <a:t>,4%, потом слиједе лијекови 3,8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dirty="0" smtClean="0"/>
              <a:t>,3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6212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јануар-јун 2015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19,2%, затим Србија са </a:t>
            </a:r>
            <a:r>
              <a:rPr lang="sr-Cyrl-BA" dirty="0" smtClean="0"/>
              <a:t>13</a:t>
            </a:r>
            <a:r>
              <a:rPr lang="ru-RU" dirty="0" smtClean="0"/>
              <a:t>,1% и Њемачка са 10,0%.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17,2%, </a:t>
            </a:r>
            <a:r>
              <a:rPr lang="sr-Cyrl-BA" dirty="0" smtClean="0"/>
              <a:t>Русија </a:t>
            </a:r>
            <a:r>
              <a:rPr lang="ru-RU" dirty="0" smtClean="0"/>
              <a:t>са 14,4% и Италија са 13,0%.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у периоду јануар-јун</a:t>
            </a:r>
            <a:r>
              <a:rPr lang="ru-RU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 и износи 498</a:t>
            </a:r>
            <a:r>
              <a:rPr lang="en-US" dirty="0" smtClean="0"/>
              <a:t>,</a:t>
            </a:r>
            <a:r>
              <a:rPr lang="sr-Cyrl-BA" dirty="0" smtClean="0"/>
              <a:t>7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Кином 2</a:t>
            </a:r>
            <a:r>
              <a:rPr lang="ru-RU" dirty="0" smtClean="0"/>
              <a:t>,7%.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  периоду јануар-јун</a:t>
            </a:r>
            <a:r>
              <a:rPr lang="ru-RU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895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такође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милијарду и 24</a:t>
            </a:r>
            <a:r>
              <a:rPr lang="sr-Cyrl-BA" dirty="0" smtClean="0"/>
              <a:t>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7312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Бруто домаћи производ за 2014. годину, обрачунат примјеном „Производн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 приступа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“, исказан у текућим цијенама као претходни податак, износи 8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милијарди 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823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милиона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КМ, односно 6 208 КМ по становнику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У поређењу са 2013. годином б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руто домаћи производ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2014. години реално је већи за 0,4%, а номинално за 0,7%.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структури бруто домаћег производа,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подручјима класификације дјелатности,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Latn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Трговин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учествује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11,9%, </a:t>
            </a:r>
            <a:r>
              <a:rPr lang="sr-Latn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Jавна управа и одбрана и обавезно социјално осигурање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 10,1%, </a:t>
            </a:r>
            <a:r>
              <a:rPr lang="sr-Latn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Пољопривреда, шумарство и риболов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 9,8%, </a:t>
            </a:r>
            <a:r>
              <a:rPr lang="sr-Latn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 8,7%, </a:t>
            </a:r>
            <a:r>
              <a:rPr lang="sr-Latn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Информације и комуникације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5,4%. Ако посматрамо индустријске дјелатности које чине подручја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камена, Прерађивачка индустрија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климатизација, Снабдијевање водом, канализација, управљање отпадом и дјелатности санације (ремедијације) животне средине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учешће ових дјелатности у БДП-у Републике Српске у 2014. години је 16,3%.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Највећа стопа реалног раста забиљежена је у подручјима дјелатности: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Снабдијевање водом, канализација, управљање отпадом и дјелатности санације (ремедијације) животне средине</a:t>
            </a:r>
            <a:r>
              <a:rPr lang="sr-Latn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14,9%,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Грађевинарство 12,9%,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Остале услужне активности 12,4%, Саобраћај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складиштење 8,3%, Умјетност, забава и рекреација 7,0%, Прерађивачка индустрија 5,9%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реални пад забиљежен је у подручјима: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Производња и снабдијевање електричном енергијом, гасом, паром и климатизација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9,0%,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Пољопривреда, шумарство и риболов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5,9%,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Дјелатности пружања смјештаја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5,5%,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Стручне, научне и техничке дјелатности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5,4%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Вађење руда и камена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3,4%,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Трговина на велико и трговина на мало, оправка моторних возила, мотоцикала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2,8%.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Инвестициона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активност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2014.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29%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2013.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инвестиције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субјеката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претходни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подаци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сједиште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Републици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Српској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2014.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износиле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су једну милијарду 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995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милиона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КМ,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извшене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инвестиције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износиле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једну милијарду и 786 милиона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КМ.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погледу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расподјеле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највише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инвестиција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сконцентрисано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''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'',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утицало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пораст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овој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Посматрајући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инвестиционе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активности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техничкој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више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половине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укупно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инвестиција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грађевинске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објекте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просторе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60%.</a:t>
            </a: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инвестиционих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улагања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инвеститора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највише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учествују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29,5%,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Јавна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одбрана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обавезно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социјално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осигурање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17,7%,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13,4%,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снабдијевање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електричном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енергијом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гасом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климатизација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10,2%.</a:t>
            </a: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algn="just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инвестиције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субјеката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регистрованих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територији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Републике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Српске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стална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средства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намјени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инвестиција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 2014.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износе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једну милијарду и 862 милиона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КМ.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територији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Републике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Српске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уложена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једна милијарда и 838 милиона КМ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(98,7%),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територији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Федерације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Брчко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Дистрикта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уложено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милиона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КМ (1,3%).</a:t>
            </a: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инвестиционих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улагања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стална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средства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територији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Републике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Српске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намјени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највише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учествују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снабдијевање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електричном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енергијом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гасом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климатизација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38,3%,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Грађевинарство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15,1%,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12,5%.</a:t>
            </a:r>
          </a:p>
          <a:p>
            <a:pPr algn="just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4669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претходним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резултатима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Анкете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радној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снази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стопа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активности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показује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активног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способног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становништва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Републици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Српској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2015.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47,1%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0,1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процентни поен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виша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2014.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Стопа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која показује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лица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способног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становништва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Републици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Српској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износи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35,2%,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0,3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процентна поена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више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2014. </a:t>
            </a:r>
          </a:p>
          <a:p>
            <a:pPr algn="just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Стопа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старосну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износи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43,7%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виша је за 0,1 процентни поен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 је 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старосну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20-64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године, која је уједно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индикатор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захт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јеван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Стратегијом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одржив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инклузиван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Европа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2020. 47,9%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виша је за 0,4 процентна поена.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Стопа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незапослености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мјерена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незапослених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лица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активног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становништва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Републици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Српској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2015.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25,2%,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нижа је за 0,5 процентних поена у односу на 2014. Када је ријеч о старосној групи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стопа незапослености износи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56,5%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на истом је нивоу као и годину дана раније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Анкетом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радној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снази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Републици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Српској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обухваћен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3 457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случајно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изабран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домаћинства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реализована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26.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априла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референтна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седмица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обухватила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априла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Методолошке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поставке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Анкете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радној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снази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засноване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препорукама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дефиницијама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Међународне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захтјевима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Статистичке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канцеларије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ЕУ,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чиме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обезбијеђена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међународна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упоредивост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података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области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статистике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9280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Републици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Српској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марту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пословним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субјектима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предузетничкој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евидентирано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243 166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поређењу са истим периодом претходне године број запослених повећан је за 3 180 лица што представња раст од 1,3%, док је у односу на септембар 2014. број запослених повећан за 64 лица.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укупног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206 366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лица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пословним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субјектима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36 800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предузетнике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лица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њих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марту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2015.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септембар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Стручне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научне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техничке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4,3%,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Образовање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3,5%,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снабдијевање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електричном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енергијом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гасом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климатизација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1,6%,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здравствене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заштите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социјалног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1,2%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Јавна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одбрана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обавезно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социјално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осигурање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1,1%.</a:t>
            </a:r>
          </a:p>
          <a:p>
            <a:pPr algn="just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смањење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Грађевинарство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4,6 %,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Пољопривреда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шумарство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риболов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4,2%,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Снабдијевање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водом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канализација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управљање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отпадом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санације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ремедијације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животне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2,4%,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осигурања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1,4%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Трговина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велико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поправка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моторних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возила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мотоцикала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1,2%.</a:t>
            </a:r>
          </a:p>
          <a:p>
            <a:pPr algn="just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9868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јуну 2015. године износи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843 КМ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1 360 КМ.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јун 2014.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нето плата исплаћена у јуну 2015. реално је већа за 1,6%, док је у односу на мај 2015. године,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такође,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реално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1,6%.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повећања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просјечне нето плате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јуну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у односу на мај 2015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дошло је углавном због већег броја плаћених прековремених часова рада 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часова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рада на државни празник у подручјима дјелатности Прерађивачка индустрија, Вађење руда и камена и Производња и снабдијевање електричном енергијом, а која запошљавају значајан број радника.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јуну 2015. године, највиша просјечна нето плата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износи 1 269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плата у јуну 2015.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Административне и помоћне услужне дјелатности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514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јуну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године, у односу на мај 2015, највећи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Стручне, научне и техничке дјелатности 7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,0%,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Вађење руда и камена 5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,7%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2,4%.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износу, забиљежено је у подручјима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Информације и комуникације 5,7%, Остале услужне дјелатности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4,7%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Пословање некретнинама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3,4%.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јун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2015. године у односу на претходни мјесец, у просјеку су ниже за 0,3%, док су на годишњем нивоу ниже за 0,9%.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три, ниже цијене у пет, док су цијене у четири одјељка, у просјеку, остале на истом нивоу.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забиљежен је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Алкохолна пића и дуван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(1,1%) усљед повећања цијена цигарета (3,7%) затим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Рекреација и култура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(0,2%) усљед виших цијена у групи пакет аранжмани (12,6%)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Превоз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(0,1%) усљед виших цијена у групи горива и мазива (0,3%).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одјељцима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Здравство,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Комуникације,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Ресторани и хотели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су, у просјеку,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пад цијена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јун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забиљежен је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Одјећа и обућа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(1,1%) усљед наставка периода сезонских снижења и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Храна и безалкохолна пића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(0,9%) због нижих цијена у групи свјеже поврће (11,8%) и групи остали прехрамбени производи (1,4%).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Благи пад цијена забиљежен је у одјељцима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Становање, Намјештај и покућство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(0,1%).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600" b="1" dirty="0">
                <a:solidFill>
                  <a:srgbClr val="495778"/>
                </a:solidFill>
                <a:latin typeface="Arial Narrow" pitchFamily="34" charset="0"/>
              </a:rPr>
              <a:t>КОНФЕРЕНЦИЈА ЗА </a:t>
            </a:r>
            <a:r>
              <a:rPr lang="sr-Cyrl-RS" sz="36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Др Радмила Чичковић</a:t>
            </a:r>
            <a:r>
              <a:rPr lang="sr-Latn-CS" sz="20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dirty="0" smtClean="0">
                <a:solidFill>
                  <a:srgbClr val="495778"/>
                </a:solidFill>
                <a:latin typeface="Arial Narrow" pitchFamily="34" charset="0"/>
              </a:rPr>
              <a:t>директор Републичког </a:t>
            </a: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завода за статистику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823676" y="1341438"/>
            <a:ext cx="2231701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јул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2015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sr-Cyrl-C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Календарски прилагођена индустријска производња</a:t>
            </a:r>
            <a:r>
              <a:rPr lang="ru-RU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већа </a:t>
            </a:r>
            <a:r>
              <a:rPr lang="sr-Latn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Latn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endParaRPr lang="sr-Cyrl-CS" sz="28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8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ИНДЕКС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ИНДУСТРИЈСКЕ ПРОИЗВОДЊЕ</a:t>
            </a:r>
            <a:endParaRPr lang="en-US" sz="2600" dirty="0"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BA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VI</a:t>
            </a:r>
            <a:r>
              <a:rPr lang="sr-Latn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5</a:t>
            </a:r>
            <a:r>
              <a:rPr lang="sr-Latn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/VI</a:t>
            </a:r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endParaRPr lang="ru-RU" sz="2400" b="1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ru-RU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Број </a:t>
            </a:r>
            <a:r>
              <a:rPr lang="ru-RU" sz="2400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запослених у индустрији </a:t>
            </a:r>
            <a:r>
              <a:rPr lang="sr-Cyrl-C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већи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sr-Latn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1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,</a:t>
            </a:r>
            <a:r>
              <a:rPr lang="sr-Latn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6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ЗАПОСЛЕН</a:t>
            </a:r>
            <a:r>
              <a:rPr lang="x-none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У ИНДУСТРИЈИ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841875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Покривеност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увоза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извозом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59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259632" y="637818"/>
            <a:ext cx="25394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ЈУН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Обим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робне размјене Р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епублике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рпске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са 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иностранством          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три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милијарде и 329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ИЗВОЗ: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милијарду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 238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УВОЗ: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двије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милијарде и 91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4215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841875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4144640" y="4357766"/>
            <a:ext cx="23762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600" dirty="0" smtClean="0">
                <a:latin typeface="Arial Narrow" pitchFamily="34" charset="0"/>
                <a:cs typeface="Tahoma" pitchFamily="34" charset="0"/>
              </a:rPr>
              <a:t>Из</a:t>
            </a:r>
            <a:r>
              <a:rPr lang="ru-RU" sz="1600" dirty="0">
                <a:latin typeface="Arial Narrow" pitchFamily="34" charset="0"/>
                <a:cs typeface="Tahoma" pitchFamily="34" charset="0"/>
              </a:rPr>
              <a:t>воз и </a:t>
            </a:r>
            <a:r>
              <a:rPr lang="sr-Cyrl-CS" sz="1600" dirty="0">
                <a:latin typeface="Arial Narrow" pitchFamily="34" charset="0"/>
                <a:cs typeface="Tahoma" pitchFamily="34" charset="0"/>
              </a:rPr>
              <a:t>у</a:t>
            </a:r>
            <a:r>
              <a:rPr lang="ru-RU" sz="1600" dirty="0">
                <a:latin typeface="Arial Narrow" pitchFamily="34" charset="0"/>
                <a:cs typeface="Tahoma" pitchFamily="34" charset="0"/>
              </a:rPr>
              <a:t>воз по </a:t>
            </a:r>
            <a:r>
              <a:rPr lang="ru-RU" sz="1600" dirty="0" smtClean="0">
                <a:latin typeface="Arial Narrow" pitchFamily="34" charset="0"/>
                <a:cs typeface="Tahoma" pitchFamily="34" charset="0"/>
              </a:rPr>
              <a:t>мјесецима</a:t>
            </a:r>
            <a:endParaRPr lang="en-US" sz="1600" dirty="0"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4067944" y="4082970"/>
            <a:ext cx="576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latin typeface="Arial Narrow" pitchFamily="34" charset="0"/>
              </a:rPr>
              <a:t>2014.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6228184" y="4111545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latin typeface="Arial Narrow" pitchFamily="34" charset="0"/>
              </a:rPr>
              <a:t>2015.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6588224" y="606104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 smtClean="0">
                <a:latin typeface="Arial Narrow" pitchFamily="34" charset="0"/>
              </a:rPr>
              <a:t>хиљ. </a:t>
            </a:r>
            <a:r>
              <a:rPr lang="sr-Cyrl-CS" sz="1200" dirty="0">
                <a:latin typeface="Arial Narrow" pitchFamily="34" charset="0"/>
              </a:rPr>
              <a:t>КМ</a:t>
            </a:r>
            <a:endParaRPr lang="en-US" sz="1200" dirty="0"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792873"/>
              </p:ext>
            </p:extLst>
          </p:nvPr>
        </p:nvGraphicFramePr>
        <p:xfrm>
          <a:off x="2344440" y="756595"/>
          <a:ext cx="5976664" cy="352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51013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ЈАНУАР-ЈУН 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Италија 19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,2%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238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Србија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13,1%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162 милиона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Њемачка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10,0%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124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ИЗВОЗ: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Србија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17,2%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360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Русија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14,4%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302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Италија 13,0%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272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90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УВОЗ: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1807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јул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 2015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КОНФЕРЕНЦИЈА </a:t>
            </a:r>
            <a:r>
              <a:rPr lang="sr-Cyrl-CS" sz="3400" b="1" dirty="0">
                <a:solidFill>
                  <a:srgbClr val="495778"/>
                </a:solidFill>
                <a:latin typeface="Arial Narrow" pitchFamily="34" charset="0"/>
              </a:rPr>
              <a:t>ЗА </a:t>
            </a: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DP1.jpg"/>
          <p:cNvPicPr/>
          <p:nvPr/>
        </p:nvPicPr>
        <p:blipFill>
          <a:blip r:embed="rId3" cstate="print"/>
          <a:srcRect t="47692" b="9899"/>
          <a:stretch>
            <a:fillRect/>
          </a:stretch>
        </p:blipFill>
        <p:spPr>
          <a:xfrm>
            <a:off x="1043608" y="4844076"/>
            <a:ext cx="8255428" cy="2013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НАЦИОНАЛНИХ РАЧУНА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75656" y="2348880"/>
            <a:ext cx="795655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БДП </a:t>
            </a: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реално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већи 0,4%</a:t>
            </a:r>
          </a:p>
          <a:p>
            <a:endParaRPr lang="sr-Cyrl-BA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БДП</a:t>
            </a: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по становнику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6 208 КМ</a:t>
            </a:r>
          </a:p>
          <a:p>
            <a:r>
              <a:rPr lang="sr-Cyrl-CS" sz="2200" b="1" dirty="0" smtClean="0">
                <a:solidFill>
                  <a:srgbClr val="495778"/>
                </a:solidFill>
                <a:latin typeface="Cambria" pitchFamily="18" charset="0"/>
              </a:rPr>
              <a:t> 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943608"/>
            <a:ext cx="1027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32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2014.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DP1.jpg"/>
          <p:cNvPicPr/>
          <p:nvPr/>
        </p:nvPicPr>
        <p:blipFill>
          <a:blip r:embed="rId3" cstate="print"/>
          <a:srcRect t="47692" b="9899"/>
          <a:stretch>
            <a:fillRect/>
          </a:stretch>
        </p:blipFill>
        <p:spPr>
          <a:xfrm>
            <a:off x="1043608" y="4844076"/>
            <a:ext cx="8255428" cy="2013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НАЦИОНАЛНИХ РАЧУНА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75656" y="2348880"/>
            <a:ext cx="795655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Инвестициона активност већа 29%</a:t>
            </a:r>
          </a:p>
          <a:p>
            <a:endParaRPr lang="sr-Cyrl-BA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Највише инвестиција у 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дјелатности </a:t>
            </a:r>
            <a:r>
              <a:rPr lang="ru-RU" sz="2400" b="1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Вађење </a:t>
            </a:r>
            <a:r>
              <a:rPr lang="ru-RU" sz="2400" b="1" i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руда и </a:t>
            </a:r>
            <a:r>
              <a:rPr lang="ru-RU" sz="2400" b="1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камена</a:t>
            </a:r>
            <a:endParaRPr lang="sr-Cyrl-BA" sz="24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CS" sz="2200" b="1" dirty="0" smtClean="0">
                <a:solidFill>
                  <a:srgbClr val="495778"/>
                </a:solidFill>
                <a:latin typeface="Cambria" pitchFamily="18" charset="0"/>
              </a:rPr>
              <a:t> 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943608"/>
            <a:ext cx="1027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32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2014.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892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АНКЕТА О РАДНОЈ СНАЗИ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75656" y="2348880"/>
            <a:ext cx="79565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r-Cyrl-BA" sz="24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Стопа активности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47,1%</a:t>
            </a:r>
          </a:p>
          <a:p>
            <a:endParaRPr lang="sr-Cyrl-BA" sz="20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Стопа запослености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35,2%</a:t>
            </a:r>
            <a:endParaRPr lang="sr-Cyrl-BA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CS" sz="2200" b="1" dirty="0" smtClean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Стопа незапослености </a:t>
            </a:r>
            <a:r>
              <a:rPr lang="sr-Cyrl-CS" sz="24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25,2%</a:t>
            </a:r>
          </a:p>
          <a:p>
            <a:r>
              <a:rPr lang="sr-Cyrl-CS" sz="2200" b="1" dirty="0" smtClean="0">
                <a:solidFill>
                  <a:srgbClr val="495778"/>
                </a:solidFill>
                <a:latin typeface="Cambria" pitchFamily="18" charset="0"/>
              </a:rPr>
              <a:t> 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943608"/>
            <a:ext cx="36279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32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2015.</a:t>
            </a:r>
            <a:endParaRPr lang="sr-Latn-BA" sz="32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4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АНКЕТА О РАДНОЈ СНАЗИ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77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75656" y="2348880"/>
            <a:ext cx="7956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4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Број запослених</a:t>
            </a:r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 (</a:t>
            </a:r>
            <a:r>
              <a:rPr lang="sr-Latn-BA" sz="2400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III 2015/III2014</a:t>
            </a:r>
            <a:r>
              <a:rPr lang="sr-Cyrl-RS" sz="2400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.</a:t>
            </a:r>
            <a:r>
              <a:rPr lang="sr-Latn-BA" sz="2400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) </a:t>
            </a:r>
            <a:r>
              <a:rPr lang="sr-Cyrl-BA" sz="24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већи 1,3%</a:t>
            </a:r>
            <a:r>
              <a:rPr lang="sr-Cyrl-CS" sz="2200" b="1" dirty="0" smtClean="0">
                <a:solidFill>
                  <a:srgbClr val="495778"/>
                </a:solidFill>
                <a:latin typeface="Cambria" pitchFamily="18" charset="0"/>
              </a:rPr>
              <a:t> 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943608"/>
            <a:ext cx="1027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32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2015.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24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нето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43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бруто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1 360 КМ</a:t>
            </a: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14414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ЈУН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1600" dirty="0" smtClean="0">
                <a:latin typeface="Arial Narrow" pitchFamily="34" charset="0"/>
                <a:cs typeface="Tahoma" pitchFamily="34" charset="0"/>
              </a:rPr>
              <a:t>П</a:t>
            </a:r>
            <a:r>
              <a:rPr lang="ru-RU" sz="1600" dirty="0" smtClean="0">
                <a:latin typeface="Arial Narrow" pitchFamily="34" charset="0"/>
                <a:cs typeface="Tahoma" pitchFamily="34" charset="0"/>
              </a:rPr>
              <a:t>росјечн</a:t>
            </a:r>
            <a:r>
              <a:rPr lang="en-US" sz="1600" dirty="0" smtClean="0"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latin typeface="Arial Narrow" pitchFamily="34" charset="0"/>
                <a:cs typeface="Tahoma" pitchFamily="34" charset="0"/>
              </a:rPr>
              <a:t> нето плат</a:t>
            </a:r>
            <a:r>
              <a:rPr lang="en-US" sz="1600" dirty="0" smtClean="0"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latin typeface="Arial Narrow" pitchFamily="34" charset="0"/>
                <a:cs typeface="Tahoma" pitchFamily="34" charset="0"/>
              </a:rPr>
              <a:t> запослених по мјесецима</a:t>
            </a:r>
            <a:endParaRPr lang="en-US" sz="1600" dirty="0"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33666" y="1053176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675993182"/>
              </p:ext>
            </p:extLst>
          </p:nvPr>
        </p:nvGraphicFramePr>
        <p:xfrm>
          <a:off x="2699792" y="12687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Picture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88142" y="3321327"/>
            <a:ext cx="4504690" cy="461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en-US" sz="260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CS" sz="2600" b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x-none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одишња </a:t>
            </a:r>
            <a:r>
              <a:rPr lang="sr-Cyrl-CS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VI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2015/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VI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2014.)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0,9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ЈУН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раст цијена</a:t>
            </a: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>
                <a:solidFill>
                  <a:srgbClr val="495778"/>
                </a:solidFill>
                <a:latin typeface="Arial Narrow" pitchFamily="34" charset="0"/>
              </a:rPr>
              <a:t>Алкохлона пића и дуван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1,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 </a:t>
            </a:r>
          </a:p>
          <a:p>
            <a:pPr>
              <a:buFont typeface="Arial" charset="0"/>
              <a:buChar char="•"/>
            </a:pP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Рекреација и култура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,2%</a:t>
            </a: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пад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</a:rPr>
              <a:t>цијена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>
                <a:solidFill>
                  <a:srgbClr val="495778"/>
                </a:solidFill>
                <a:latin typeface="Arial Narrow" pitchFamily="34" charset="0"/>
              </a:rPr>
              <a:t>Одјећа и обућа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1,1%</a:t>
            </a: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 </a:t>
            </a:r>
            <a:r>
              <a:rPr lang="sr-Cyrl-BA" sz="2600" i="1" dirty="0">
                <a:solidFill>
                  <a:srgbClr val="495778"/>
                </a:solidFill>
                <a:latin typeface="Arial Narrow" pitchFamily="34" charset="0"/>
              </a:rPr>
              <a:t>Храна и безалкохолна </a:t>
            </a:r>
            <a:r>
              <a:rPr lang="sr-Cyrl-BA" sz="2600" i="1">
                <a:solidFill>
                  <a:srgbClr val="495778"/>
                </a:solidFill>
                <a:latin typeface="Arial Narrow" pitchFamily="34" charset="0"/>
              </a:rPr>
              <a:t>пића </a:t>
            </a:r>
            <a:r>
              <a:rPr lang="sr-Cyrl-BA" sz="2600" b="1" smtClean="0">
                <a:solidFill>
                  <a:srgbClr val="495778"/>
                </a:solidFill>
                <a:latin typeface="Arial Narrow" pitchFamily="34" charset="0"/>
              </a:rPr>
              <a:t>0,9%</a:t>
            </a:r>
            <a:endParaRPr lang="sr-Cyrl-BA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149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CS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ЈУН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14068</TotalTime>
  <Words>1953</Words>
  <Application>Microsoft Office PowerPoint</Application>
  <PresentationFormat>On-screen Show (4:3)</PresentationFormat>
  <Paragraphs>198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Vladan Sibinovic</cp:lastModifiedBy>
  <cp:revision>2134</cp:revision>
  <dcterms:created xsi:type="dcterms:W3CDTF">2004-12-13T09:54:15Z</dcterms:created>
  <dcterms:modified xsi:type="dcterms:W3CDTF">2015-07-22T09:32:12Z</dcterms:modified>
</cp:coreProperties>
</file>