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5"/>
  </p:notesMasterIdLst>
  <p:handoutMasterIdLst>
    <p:handoutMasterId r:id="rId16"/>
  </p:handoutMasterIdLst>
  <p:sldIdLst>
    <p:sldId id="262" r:id="rId2"/>
    <p:sldId id="364" r:id="rId3"/>
    <p:sldId id="303" r:id="rId4"/>
    <p:sldId id="265" r:id="rId5"/>
    <p:sldId id="266" r:id="rId6"/>
    <p:sldId id="275" r:id="rId7"/>
    <p:sldId id="350" r:id="rId8"/>
    <p:sldId id="368" r:id="rId9"/>
    <p:sldId id="369" r:id="rId10"/>
    <p:sldId id="370" r:id="rId11"/>
    <p:sldId id="371" r:id="rId12"/>
    <p:sldId id="372" r:id="rId13"/>
    <p:sldId id="329" r:id="rId14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68" d="100"/>
          <a:sy n="68" d="100"/>
        </p:scale>
        <p:origin x="-12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4\Decembar\Grafiko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ojcevicsa.RZS\Desktop\SANJA\SPOLJNA%20TRGOVINA\za%20medije\Prezentacija,%20od%20avg2011\dec%202014\za%20Graf%20I-XII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V</c:v>
                  </c:pt>
                  <c:pt idx="6">
                    <c:v>VI</c:v>
                  </c:pt>
                  <c:pt idx="7">
                    <c:v>VII</c:v>
                  </c:pt>
                  <c:pt idx="8">
                    <c:v>VIII</c:v>
                  </c:pt>
                  <c:pt idx="9">
                    <c:v>IX</c:v>
                  </c:pt>
                  <c:pt idx="10">
                    <c:v>X</c:v>
                  </c:pt>
                  <c:pt idx="11">
                    <c:v>XI</c:v>
                  </c:pt>
                  <c:pt idx="12">
                    <c:v>XII</c:v>
                  </c:pt>
                </c:lvl>
                <c:lvl>
                  <c:pt idx="0">
                    <c:v>2013</c:v>
                  </c:pt>
                  <c:pt idx="1">
                    <c:v>2014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820</c:v>
                </c:pt>
                <c:pt idx="1">
                  <c:v>810</c:v>
                </c:pt>
                <c:pt idx="2">
                  <c:v>822</c:v>
                </c:pt>
                <c:pt idx="3">
                  <c:v>815</c:v>
                </c:pt>
                <c:pt idx="4">
                  <c:v>821</c:v>
                </c:pt>
                <c:pt idx="5">
                  <c:v>818</c:v>
                </c:pt>
                <c:pt idx="6">
                  <c:v>837</c:v>
                </c:pt>
                <c:pt idx="7">
                  <c:v>830</c:v>
                </c:pt>
                <c:pt idx="8">
                  <c:v>825</c:v>
                </c:pt>
                <c:pt idx="9">
                  <c:v>831</c:v>
                </c:pt>
                <c:pt idx="10">
                  <c:v>826</c:v>
                </c:pt>
                <c:pt idx="11">
                  <c:v>827</c:v>
                </c:pt>
                <c:pt idx="12">
                  <c:v>836</c:v>
                </c:pt>
              </c:numCache>
            </c:numRef>
          </c:val>
        </c:ser>
        <c:marker val="1"/>
        <c:axId val="41415808"/>
        <c:axId val="41417344"/>
      </c:lineChart>
      <c:catAx>
        <c:axId val="41415808"/>
        <c:scaling>
          <c:orientation val="minMax"/>
        </c:scaling>
        <c:axPos val="b"/>
        <c:minorGridlines/>
        <c:numFmt formatCode="General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1417344"/>
        <c:crosses val="autoZero"/>
        <c:auto val="1"/>
        <c:lblAlgn val="ctr"/>
        <c:lblOffset val="100"/>
      </c:catAx>
      <c:valAx>
        <c:axId val="41417344"/>
        <c:scaling>
          <c:orientation val="minMax"/>
          <c:max val="900"/>
          <c:min val="6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141580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501509002675175"/>
          <c:y val="5.1400554097404488E-2"/>
          <c:w val="0.67503223824943936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zaDec2014!$A$2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zaDec2014!$B$1:$N$1</c:f>
              <c:strCache>
                <c:ptCount val="13"/>
                <c:pt idx="0">
                  <c:v>XII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VI</c:v>
                </c:pt>
                <c:pt idx="7">
                  <c:v>VII</c:v>
                </c:pt>
                <c:pt idx="8">
                  <c:v>VIII</c:v>
                </c:pt>
                <c:pt idx="9">
                  <c:v>IX</c:v>
                </c:pt>
                <c:pt idx="10">
                  <c:v>X</c:v>
                </c:pt>
                <c:pt idx="11">
                  <c:v>XI</c:v>
                </c:pt>
                <c:pt idx="12">
                  <c:v>XII</c:v>
                </c:pt>
              </c:strCache>
            </c:strRef>
          </c:cat>
          <c:val>
            <c:numRef>
              <c:f>zaDec2014!$B$2:$N$2</c:f>
              <c:numCache>
                <c:formatCode>General</c:formatCode>
                <c:ptCount val="13"/>
                <c:pt idx="0">
                  <c:v>392705</c:v>
                </c:pt>
                <c:pt idx="1">
                  <c:v>251372</c:v>
                </c:pt>
                <c:pt idx="2">
                  <c:v>426242</c:v>
                </c:pt>
                <c:pt idx="3">
                  <c:v>422057</c:v>
                </c:pt>
                <c:pt idx="4">
                  <c:v>347841</c:v>
                </c:pt>
                <c:pt idx="5">
                  <c:v>430360</c:v>
                </c:pt>
                <c:pt idx="6">
                  <c:v>414297</c:v>
                </c:pt>
                <c:pt idx="7">
                  <c:v>412801</c:v>
                </c:pt>
                <c:pt idx="8">
                  <c:v>444841</c:v>
                </c:pt>
                <c:pt idx="9">
                  <c:v>421218</c:v>
                </c:pt>
                <c:pt idx="10">
                  <c:v>508654</c:v>
                </c:pt>
                <c:pt idx="11">
                  <c:v>432236</c:v>
                </c:pt>
                <c:pt idx="12">
                  <c:v>434262</c:v>
                </c:pt>
              </c:numCache>
            </c:numRef>
          </c:val>
        </c:ser>
        <c:ser>
          <c:idx val="1"/>
          <c:order val="1"/>
          <c:tx>
            <c:strRef>
              <c:f>zaDec2014!$A$3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zaDec2014!$B$1:$N$1</c:f>
              <c:strCache>
                <c:ptCount val="13"/>
                <c:pt idx="0">
                  <c:v>XII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VI</c:v>
                </c:pt>
                <c:pt idx="7">
                  <c:v>VII</c:v>
                </c:pt>
                <c:pt idx="8">
                  <c:v>VIII</c:v>
                </c:pt>
                <c:pt idx="9">
                  <c:v>IX</c:v>
                </c:pt>
                <c:pt idx="10">
                  <c:v>X</c:v>
                </c:pt>
                <c:pt idx="11">
                  <c:v>XI</c:v>
                </c:pt>
                <c:pt idx="12">
                  <c:v>XII</c:v>
                </c:pt>
              </c:strCache>
            </c:strRef>
          </c:cat>
          <c:val>
            <c:numRef>
              <c:f>zaDec2014!$B$3:$N$3</c:f>
              <c:numCache>
                <c:formatCode>General</c:formatCode>
                <c:ptCount val="13"/>
                <c:pt idx="0">
                  <c:v>223775</c:v>
                </c:pt>
                <c:pt idx="1">
                  <c:v>195609</c:v>
                </c:pt>
                <c:pt idx="2">
                  <c:v>209705</c:v>
                </c:pt>
                <c:pt idx="3">
                  <c:v>229938</c:v>
                </c:pt>
                <c:pt idx="4">
                  <c:v>218972</c:v>
                </c:pt>
                <c:pt idx="5">
                  <c:v>202886</c:v>
                </c:pt>
                <c:pt idx="6">
                  <c:v>241773</c:v>
                </c:pt>
                <c:pt idx="7">
                  <c:v>258199</c:v>
                </c:pt>
                <c:pt idx="8">
                  <c:v>196460</c:v>
                </c:pt>
                <c:pt idx="9">
                  <c:v>249428</c:v>
                </c:pt>
                <c:pt idx="10">
                  <c:v>254890</c:v>
                </c:pt>
                <c:pt idx="11" formatCode="0">
                  <c:v>229750</c:v>
                </c:pt>
                <c:pt idx="12" formatCode="0">
                  <c:v>206445</c:v>
                </c:pt>
              </c:numCache>
            </c:numRef>
          </c:val>
        </c:ser>
        <c:marker val="1"/>
        <c:axId val="41936768"/>
        <c:axId val="41938304"/>
      </c:lineChart>
      <c:catAx>
        <c:axId val="41936768"/>
        <c:scaling>
          <c:orientation val="minMax"/>
        </c:scaling>
        <c:axPos val="b"/>
        <c:minorGridlines/>
        <c:numFmt formatCode="General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1938304"/>
        <c:crosses val="autoZero"/>
        <c:auto val="1"/>
        <c:lblAlgn val="ctr"/>
        <c:lblOffset val="100"/>
      </c:catAx>
      <c:valAx>
        <c:axId val="41938304"/>
        <c:scaling>
          <c:orientation val="minMax"/>
        </c:scaling>
        <c:axPos val="l"/>
        <c:majorGridlines/>
        <c:numFmt formatCode="###\ ###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1936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81"/>
          <c:y val="0.34220861281228748"/>
          <c:w val="0.16230180131593142"/>
          <c:h val="0.19017828327014683"/>
        </c:manualLayout>
      </c:layout>
      <c:txPr>
        <a:bodyPr/>
        <a:lstStyle/>
        <a:p>
          <a:pPr>
            <a:defRPr sz="800">
              <a:latin typeface="Arial Narrow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=""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 </a:t>
            </a:r>
            <a:r>
              <a:rPr lang="sr-Cyrl-BA" baseline="0" dirty="0" smtClean="0"/>
              <a:t>– </a:t>
            </a:r>
            <a:r>
              <a:rPr lang="sr-Cyrl-BA" dirty="0" smtClean="0"/>
              <a:t>децембар </a:t>
            </a:r>
            <a:r>
              <a:rPr lang="ru-RU" dirty="0" smtClean="0"/>
              <a:t>2014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7 милијарди</a:t>
            </a:r>
            <a:r>
              <a:rPr lang="sr-Cyrl-BA" b="0" baseline="0" dirty="0" smtClean="0"/>
              <a:t> </a:t>
            </a:r>
            <a:r>
              <a:rPr lang="sr-Cyrl-BA" b="0" dirty="0" smtClean="0"/>
              <a:t>640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2 </a:t>
            </a:r>
            <a:r>
              <a:rPr lang="ru-RU" dirty="0" smtClean="0"/>
              <a:t>милијарде </a:t>
            </a:r>
            <a:r>
              <a:rPr lang="sr-Cyrl-BA" dirty="0" smtClean="0"/>
              <a:t>694 милиона </a:t>
            </a:r>
            <a:r>
              <a:rPr lang="ru-RU" dirty="0" smtClean="0"/>
              <a:t>КМ, а на увоз </a:t>
            </a:r>
            <a:r>
              <a:rPr lang="en-US" dirty="0" smtClean="0"/>
              <a:t>4</a:t>
            </a:r>
            <a:r>
              <a:rPr lang="ru-RU" dirty="0" smtClean="0"/>
              <a:t> милијарде</a:t>
            </a:r>
            <a:r>
              <a:rPr lang="ru-RU" baseline="0" dirty="0" smtClean="0"/>
              <a:t> </a:t>
            </a:r>
            <a:r>
              <a:rPr lang="sr-Cyrl-BA" baseline="0" dirty="0" smtClean="0"/>
              <a:t>946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</a:t>
            </a:r>
            <a:r>
              <a:rPr lang="sr-Cyrl-BA" baseline="0" dirty="0" smtClean="0"/>
              <a:t> – </a:t>
            </a:r>
            <a:r>
              <a:rPr lang="sr-Cyrl-BA" dirty="0" smtClean="0"/>
              <a:t>децембар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5</a:t>
            </a:r>
            <a:r>
              <a:rPr lang="sr-Cyrl-BA" dirty="0" smtClean="0"/>
              <a:t>4</a:t>
            </a:r>
            <a:r>
              <a:rPr lang="ru-RU" dirty="0" smtClean="0"/>
              <a:t>,5%.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508884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децембру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новембар</a:t>
            </a:r>
            <a:r>
              <a:rPr lang="sr-Cyrl-BA" baseline="0" dirty="0" smtClean="0"/>
              <a:t> </a:t>
            </a:r>
            <a:r>
              <a:rPr lang="ru-RU" dirty="0" smtClean="0"/>
              <a:t>2014. године смањен је за </a:t>
            </a:r>
            <a:r>
              <a:rPr lang="en-US" dirty="0" smtClean="0"/>
              <a:t>1</a:t>
            </a:r>
            <a:r>
              <a:rPr lang="sr-Cyrl-BA" dirty="0" smtClean="0"/>
              <a:t>0</a:t>
            </a:r>
            <a:r>
              <a:rPr lang="ru-RU" dirty="0" smtClean="0"/>
              <a:t>,1%, док је у односу на </a:t>
            </a:r>
            <a:r>
              <a:rPr lang="sr-Cyrl-BA" dirty="0" smtClean="0"/>
              <a:t>децембар </a:t>
            </a:r>
            <a:r>
              <a:rPr lang="ru-RU" dirty="0" smtClean="0"/>
              <a:t>2013. године смањен за </a:t>
            </a:r>
            <a:r>
              <a:rPr lang="sr-Cyrl-BA" dirty="0" smtClean="0"/>
              <a:t>7</a:t>
            </a:r>
            <a:r>
              <a:rPr lang="ru-RU" dirty="0" smtClean="0"/>
              <a:t>,</a:t>
            </a:r>
            <a:r>
              <a:rPr lang="en-US" dirty="0" smtClean="0"/>
              <a:t>7</a:t>
            </a:r>
            <a:r>
              <a:rPr lang="ru-RU" dirty="0" smtClean="0"/>
              <a:t>%. Увоз је у </a:t>
            </a:r>
            <a:r>
              <a:rPr lang="sr-Cyrl-BA" dirty="0" smtClean="0"/>
              <a:t>децембру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новембар</a:t>
            </a:r>
            <a:r>
              <a:rPr lang="sr-Cyrl-BA" baseline="0" dirty="0" smtClean="0"/>
              <a:t> </a:t>
            </a:r>
            <a:r>
              <a:rPr lang="ru-RU" dirty="0" smtClean="0"/>
              <a:t>2014. године повећан за 0</a:t>
            </a:r>
            <a:r>
              <a:rPr lang="sr-Cyrl-BA" dirty="0" smtClean="0"/>
              <a:t>,5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децембар </a:t>
            </a:r>
            <a:r>
              <a:rPr lang="ru-RU" dirty="0" smtClean="0"/>
              <a:t>2013. године повећан за </a:t>
            </a:r>
            <a:r>
              <a:rPr lang="en-US" dirty="0" smtClean="0"/>
              <a:t>1</a:t>
            </a:r>
            <a:r>
              <a:rPr lang="sr-Cyrl-BA" dirty="0" smtClean="0"/>
              <a:t>0</a:t>
            </a:r>
            <a:r>
              <a:rPr lang="ru-RU" dirty="0" smtClean="0"/>
              <a:t>,6%.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 – </a:t>
            </a:r>
            <a:r>
              <a:rPr lang="sr-Cyrl-BA" dirty="0" smtClean="0"/>
              <a:t>децембар </a:t>
            </a:r>
            <a:r>
              <a:rPr lang="ru-RU" dirty="0" smtClean="0"/>
              <a:t>2014.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н</a:t>
            </a:r>
            <a:r>
              <a:rPr lang="ru-RU" dirty="0" smtClean="0"/>
              <a:t>афтна уља и уља доби</a:t>
            </a:r>
            <a:r>
              <a:rPr lang="sr-Cyrl-BA" dirty="0" smtClean="0"/>
              <a:t>ј</a:t>
            </a:r>
            <a:r>
              <a:rPr lang="ru-RU" dirty="0" smtClean="0"/>
              <a:t>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осим сирових</a:t>
            </a:r>
            <a:r>
              <a:rPr lang="sr-Cyrl-BA" dirty="0" smtClean="0"/>
              <a:t>) 8,4%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5,6%</a:t>
            </a:r>
            <a:r>
              <a:rPr lang="en-US" dirty="0" smtClean="0"/>
              <a:t> </a:t>
            </a:r>
            <a:r>
              <a:rPr lang="sr-Cyrl-BA" dirty="0" smtClean="0"/>
              <a:t>и в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</a:t>
            </a:r>
            <a:r>
              <a:rPr lang="sr-Cyrl-BA" dirty="0" smtClean="0"/>
              <a:t> 5,2%.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20</a:t>
            </a:r>
            <a:r>
              <a:rPr lang="sr-Cyrl-BA" dirty="0" smtClean="0"/>
              <a:t>,9%, потом слиједе лијекови 3,4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</a:t>
            </a:r>
            <a:r>
              <a:rPr lang="sr-Cyrl-BA" dirty="0" smtClean="0"/>
              <a:t>0%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223218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</a:t>
            </a:r>
            <a:r>
              <a:rPr lang="ru-RU" baseline="0" dirty="0" smtClean="0"/>
              <a:t> – </a:t>
            </a:r>
            <a:r>
              <a:rPr lang="sr-Cyrl-BA" baseline="0" dirty="0" smtClean="0"/>
              <a:t>децембар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18,4%, затим Србија са </a:t>
            </a:r>
            <a:r>
              <a:rPr lang="sr-Cyrl-BA" dirty="0" smtClean="0"/>
              <a:t>14</a:t>
            </a:r>
            <a:r>
              <a:rPr lang="ru-RU" dirty="0" smtClean="0"/>
              <a:t>,</a:t>
            </a:r>
            <a:r>
              <a:rPr lang="sr-Cyrl-BA" dirty="0" smtClean="0"/>
              <a:t>9</a:t>
            </a:r>
            <a:r>
              <a:rPr lang="ru-RU" dirty="0" smtClean="0"/>
              <a:t>% и Хрватска са 10,</a:t>
            </a:r>
            <a:r>
              <a:rPr lang="sr-Cyrl-BA" dirty="0" smtClean="0"/>
              <a:t>3</a:t>
            </a:r>
            <a:r>
              <a:rPr lang="ru-RU" dirty="0" smtClean="0"/>
              <a:t>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</a:t>
            </a:r>
            <a:r>
              <a:rPr lang="sr-Cyrl-BA" dirty="0" smtClean="0"/>
              <a:t>Русија </a:t>
            </a:r>
            <a:r>
              <a:rPr lang="ru-RU" dirty="0" smtClean="0"/>
              <a:t>са 21,</a:t>
            </a:r>
            <a:r>
              <a:rPr lang="sr-Cyrl-BA" dirty="0" smtClean="0"/>
              <a:t>5</a:t>
            </a:r>
            <a:r>
              <a:rPr lang="ru-RU" dirty="0" smtClean="0"/>
              <a:t>%, Србија са 16,</a:t>
            </a:r>
            <a:r>
              <a:rPr lang="en-US" dirty="0" smtClean="0"/>
              <a:t>0</a:t>
            </a:r>
            <a:r>
              <a:rPr lang="ru-RU" dirty="0" smtClean="0"/>
              <a:t>% и Кина са 12,0%.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</a:t>
            </a:r>
            <a:r>
              <a:rPr lang="ru-RU" baseline="0" dirty="0" smtClean="0"/>
              <a:t> – </a:t>
            </a:r>
            <a:r>
              <a:rPr lang="sr-Cyrl-BA" baseline="0" dirty="0" smtClean="0"/>
              <a:t>децембар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</a:t>
            </a:r>
            <a:r>
              <a:rPr lang="ru-RU" baseline="0" dirty="0" smtClean="0"/>
              <a:t> </a:t>
            </a:r>
            <a:r>
              <a:rPr lang="ru-RU" dirty="0" smtClean="0"/>
              <a:t>и износи </a:t>
            </a:r>
            <a:r>
              <a:rPr lang="sr-Cyrl-BA" dirty="0" smtClean="0"/>
              <a:t>449</a:t>
            </a:r>
            <a:r>
              <a:rPr lang="en-US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Бразилом </a:t>
            </a:r>
            <a:r>
              <a:rPr lang="ru-RU" dirty="0" smtClean="0"/>
              <a:t>0,</a:t>
            </a:r>
            <a:r>
              <a:rPr lang="en-US" dirty="0" smtClean="0"/>
              <a:t>8</a:t>
            </a:r>
            <a:r>
              <a:rPr lang="ru-RU" dirty="0" smtClean="0"/>
              <a:t>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</a:t>
            </a:r>
            <a:r>
              <a:rPr lang="ru-RU" baseline="0" dirty="0" smtClean="0"/>
              <a:t> – </a:t>
            </a:r>
            <a:r>
              <a:rPr lang="sr-Cyrl-BA" baseline="0" dirty="0" smtClean="0"/>
              <a:t>децембар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</a:t>
            </a:r>
            <a:r>
              <a:rPr lang="sr-Cyrl-BA" dirty="0" smtClean="0"/>
              <a:t>911 </a:t>
            </a:r>
            <a:r>
              <a:rPr lang="sr-Cyrl-CS" smtClean="0"/>
              <a:t>милиона</a:t>
            </a:r>
            <a:r>
              <a:rPr lang="ru-RU" smtClean="0"/>
              <a:t> </a:t>
            </a:r>
            <a:r>
              <a:rPr lang="ru-RU" dirty="0" smtClean="0"/>
              <a:t>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</a:t>
            </a:r>
            <a:r>
              <a:rPr lang="sr-Cyrl-BA" dirty="0" smtClean="0"/>
              <a:t>994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545035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децембру 2014.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836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1 351 КМ.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децембар 2013.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просјечна нето плата исплаћена у децембру 2014. реално је већа за 2,8%, док је у односу на новембар 2014. године већа реално за 1,8%.</a:t>
            </a:r>
          </a:p>
          <a:p>
            <a:pPr algn="just"/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2014. години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нето плата износи 825 КМ,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бруто плата 1 334 КМ. У односу на 2013. годину, просјечна нето плата већа је номинално за 2,1%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реално за 3,3%.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повећања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плате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децембру 2014. године у односу на новембар 2014.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дошло је углавном због већих исплата по основу часова рада на државни празник (21. новембар) остварених у подручјима дјелатности вађења руда и камена, производње и снабдијевања електричном енергијом и информациј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комуникациј</a:t>
            </a:r>
            <a:r>
              <a:rPr lang="sr-Latn-BA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која запошљавају значајан број радника.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подручјима, у децембру 2014.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1 266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најнижа плата у децембру 2014.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508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децембру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године, у односу на новембар 2014,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7,7%,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4,0%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Пословање некретнинама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3,0%.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0,4%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 здравствене заштите и социјалног рада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0,3%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децембру 2014. године у односу на претходни мјесец, у просјеку су ниже за 0,6%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док су на годишњем нивоу ниже за 0,8%.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два, ниже цијене у два, док су цијене код осам одјељака, у просјеку,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цијена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0,3%, забиљежен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Намјештај и покућство,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резултат је виших цијена у групи производи за чишћење и одржавање куће (1,4%).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оквиру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забиљежен је благи раст од 0,1% усљед виших цијена у групи производи за личну хигијену (0,2%).</a:t>
            </a:r>
            <a:endParaRPr lang="sr-Latn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Најниже цијене у децембру (као и у претходном мјесецу) забиљежене су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3,9%, због нижих набавних цијена у групи горива и мазива. Ниже цијене евидентиране су још у одјељаку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Одјећа и обућа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1,5% и претежно су резултат сезонских снижења и новогодишњих попуста.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Храна и безалкохолна пића, Алкохолна пића и дуван, Становање, Здравство, Комуникације,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Рекреација и култура, Образовање </a:t>
            </a:r>
            <a:r>
              <a:rPr lang="sr-Cyrl-B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су у просјеку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домаћем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новембар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године, као и  у односу на децембар 2013. године у просјеку су ниже за 0,2%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децембру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новембар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године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нетрајних производа за широку потрошњу у просјеку су ниже за 0,8%, цијене интермедијарних производа за 0,2%, цијене капиталних прозвода за 0,1%, док су цијене енергије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као и цијене 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07841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страном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новембар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ниже за 0,1%, а у односу на децембар 2013. године у просјеку су ниже за 0,9%.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децембру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новембар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године цијене нетрајних производа за широку потрошњу у просјеку су ниже з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0,7%, цијене капиталних производа за 0,3%, цијене интермедијарних производа за 0,1%, док су цијене енергије као и цијене 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2590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децембру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децембром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мања је за 1,5%.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је пад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пад од 24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раст од 6,2%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трајних производа за широку потрошњу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децембру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децембром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већа је за 26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1%, интермедијарних производа за 15,1% и нетрајних производа за широку потрошњу за 9,5%, док је производња капиталних производа мања за 8,0% и енергије за 15,3%.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7081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децембру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2,2%, док је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новембар 2014.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мањи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0,5%.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децембар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2014. године, у односу на исти период прошле године,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1,7%.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,7%,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4,0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0,9%.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96396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МЕДИЈЕ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525517" y="1341438"/>
            <a:ext cx="282801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јануар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54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632" y="633615"/>
            <a:ext cx="3700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 – ДЕЦЕМБАР 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 милијарде 640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,2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двије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694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четири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946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411413" y="5300663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мјесецима у хиљ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адама КМ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131840" y="4797152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2013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436096" y="4797152"/>
            <a:ext cx="576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195736" y="1556792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2566986" y="1700808"/>
          <a:ext cx="560541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 – ДЕЦЕМБАР 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,4%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495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14,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400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Хрватска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278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 21,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милијарда и 63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Србија 16,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793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Кина 12,0%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595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јануар 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МЕДИЈЕ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Latn-BA" sz="2600" b="1" smtClean="0">
                <a:solidFill>
                  <a:srgbClr val="495778"/>
                </a:solidFill>
                <a:latin typeface="Arial Narrow" pitchFamily="34" charset="0"/>
              </a:rPr>
              <a:t>6</a:t>
            </a:r>
            <a:r>
              <a:rPr lang="sr-Cyrl-CS" sz="260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1 351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Просјечна нето плата у 2014. години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825 КМ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403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ДЕЦЕМБАР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694771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2627784" y="1196752"/>
          <a:ext cx="45720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14807" y="3184344"/>
            <a:ext cx="4505242" cy="461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X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X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ДЕЦЕМБАР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Намјештај и покућство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Остала добра и услуге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0,1%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Превоз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5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ДЕЦЕМБАР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5085184"/>
            <a:ext cx="7948930" cy="1772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Цијене произвођача индустријских производа на домаћем тржишту:</a:t>
            </a: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XII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XI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ниже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>
              <a:buFont typeface="Arial" pitchFamily="34" charset="0"/>
              <a:buChar char="•"/>
            </a:pP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XII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XII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2013. ниже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1641" y="746125"/>
            <a:ext cx="2403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ДЕЦЕМБАР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Arial" pitchFamily="34" charset="0"/>
              </a:rPr>
              <a:t>Цијене произвођача индустријских производа на страном тржишту:</a:t>
            </a: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XII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XI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ниже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>
              <a:buFont typeface="Arial" pitchFamily="34" charset="0"/>
              <a:buChar char="•"/>
            </a:pP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XII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XII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2013. ниже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CS" sz="2600" b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CS" sz="26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/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1641" y="682814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ДЕЦЕМБАР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dirty="0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78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Cyrl-C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Календарски прилагођена индустријска производња</a:t>
            </a:r>
            <a:r>
              <a:rPr lang="ru-RU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мања 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</a:p>
          <a:p>
            <a:pPr algn="just">
              <a:spcAft>
                <a:spcPts val="1200"/>
              </a:spcAft>
            </a:pPr>
            <a:endParaRPr lang="ru-RU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891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XII 2014/XII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2600" b="1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ru-RU" sz="2600" b="1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  <a:endParaRPr lang="ru-RU" sz="2600" b="1" dirty="0" smtClean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13805</TotalTime>
  <Words>1598</Words>
  <Application>Microsoft Office PowerPoint</Application>
  <PresentationFormat>On-screen Show (4:3)</PresentationFormat>
  <Paragraphs>177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ignjicog</cp:lastModifiedBy>
  <cp:revision>2067</cp:revision>
  <dcterms:created xsi:type="dcterms:W3CDTF">2004-12-13T09:54:15Z</dcterms:created>
  <dcterms:modified xsi:type="dcterms:W3CDTF">2015-01-22T10:32:23Z</dcterms:modified>
</cp:coreProperties>
</file>