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262" r:id="rId2"/>
    <p:sldId id="373" r:id="rId3"/>
    <p:sldId id="364" r:id="rId4"/>
    <p:sldId id="303" r:id="rId5"/>
    <p:sldId id="265" r:id="rId6"/>
    <p:sldId id="266" r:id="rId7"/>
    <p:sldId id="275" r:id="rId8"/>
    <p:sldId id="350" r:id="rId9"/>
    <p:sldId id="368" r:id="rId10"/>
    <p:sldId id="369" r:id="rId11"/>
    <p:sldId id="370" r:id="rId12"/>
    <p:sldId id="371" r:id="rId13"/>
    <p:sldId id="372" r:id="rId14"/>
    <p:sldId id="329" r:id="rId15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74524" autoAdjust="0"/>
  </p:normalViewPr>
  <p:slideViewPr>
    <p:cSldViewPr>
      <p:cViewPr varScale="1">
        <p:scale>
          <a:sx n="83" d="100"/>
          <a:sy n="83" d="100"/>
        </p:scale>
        <p:origin x="-18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Novembar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gnjicog\Downloads\za%20Graf%20I-X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2013</c:v>
                  </c:pt>
                  <c:pt idx="2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811</c:v>
                </c:pt>
                <c:pt idx="1">
                  <c:v>820</c:v>
                </c:pt>
                <c:pt idx="2">
                  <c:v>810</c:v>
                </c:pt>
                <c:pt idx="3">
                  <c:v>822</c:v>
                </c:pt>
                <c:pt idx="4">
                  <c:v>815</c:v>
                </c:pt>
                <c:pt idx="5">
                  <c:v>821</c:v>
                </c:pt>
                <c:pt idx="6">
                  <c:v>818</c:v>
                </c:pt>
                <c:pt idx="7">
                  <c:v>837</c:v>
                </c:pt>
                <c:pt idx="8">
                  <c:v>830</c:v>
                </c:pt>
                <c:pt idx="9">
                  <c:v>825</c:v>
                </c:pt>
                <c:pt idx="10">
                  <c:v>831</c:v>
                </c:pt>
                <c:pt idx="11">
                  <c:v>826</c:v>
                </c:pt>
                <c:pt idx="12">
                  <c:v>827</c:v>
                </c:pt>
              </c:numCache>
            </c:numRef>
          </c:val>
        </c:ser>
        <c:dLbls/>
        <c:marker val="1"/>
        <c:axId val="65350272"/>
        <c:axId val="67896064"/>
      </c:lineChart>
      <c:catAx>
        <c:axId val="65350272"/>
        <c:scaling>
          <c:orientation val="minMax"/>
        </c:scaling>
        <c:axPos val="b"/>
        <c:minorGridlines/>
        <c:numFmt formatCode="General" sourceLinked="0"/>
        <c:tickLblPos val="nextTo"/>
        <c:crossAx val="67896064"/>
        <c:crosses val="autoZero"/>
        <c:auto val="1"/>
        <c:lblAlgn val="ctr"/>
        <c:lblOffset val="100"/>
      </c:catAx>
      <c:valAx>
        <c:axId val="67896064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crossAx val="6535027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959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zaNov2014!$A$2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zaNov2014!$B$1:$N$1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zaNov2014!$B$2:$N$2</c:f>
              <c:numCache>
                <c:formatCode>General</c:formatCode>
                <c:ptCount val="13"/>
                <c:pt idx="0">
                  <c:v>425417</c:v>
                </c:pt>
                <c:pt idx="1">
                  <c:v>392705</c:v>
                </c:pt>
                <c:pt idx="2">
                  <c:v>251909</c:v>
                </c:pt>
                <c:pt idx="3">
                  <c:v>427058</c:v>
                </c:pt>
                <c:pt idx="4">
                  <c:v>422482</c:v>
                </c:pt>
                <c:pt idx="5">
                  <c:v>348992</c:v>
                </c:pt>
                <c:pt idx="6">
                  <c:v>431236</c:v>
                </c:pt>
                <c:pt idx="7">
                  <c:v>415372</c:v>
                </c:pt>
                <c:pt idx="8">
                  <c:v>414316</c:v>
                </c:pt>
                <c:pt idx="9">
                  <c:v>446110</c:v>
                </c:pt>
                <c:pt idx="10">
                  <c:v>422902</c:v>
                </c:pt>
                <c:pt idx="11">
                  <c:v>506131</c:v>
                </c:pt>
                <c:pt idx="12">
                  <c:v>432236</c:v>
                </c:pt>
              </c:numCache>
            </c:numRef>
          </c:val>
        </c:ser>
        <c:ser>
          <c:idx val="1"/>
          <c:order val="1"/>
          <c:tx>
            <c:strRef>
              <c:f>zaNov2014!$A$3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zaNov2014!$B$1:$N$1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zaNov2014!$B$3:$N$3</c:f>
              <c:numCache>
                <c:formatCode>General</c:formatCode>
                <c:ptCount val="13"/>
                <c:pt idx="0">
                  <c:v>233535</c:v>
                </c:pt>
                <c:pt idx="1">
                  <c:v>223775</c:v>
                </c:pt>
                <c:pt idx="2">
                  <c:v>196950</c:v>
                </c:pt>
                <c:pt idx="3">
                  <c:v>211260</c:v>
                </c:pt>
                <c:pt idx="4">
                  <c:v>231286</c:v>
                </c:pt>
                <c:pt idx="5">
                  <c:v>219922</c:v>
                </c:pt>
                <c:pt idx="6">
                  <c:v>204694</c:v>
                </c:pt>
                <c:pt idx="7">
                  <c:v>244434</c:v>
                </c:pt>
                <c:pt idx="8">
                  <c:v>261204</c:v>
                </c:pt>
                <c:pt idx="9">
                  <c:v>198239</c:v>
                </c:pt>
                <c:pt idx="10">
                  <c:v>250909</c:v>
                </c:pt>
                <c:pt idx="11">
                  <c:v>255765</c:v>
                </c:pt>
                <c:pt idx="12" formatCode="0">
                  <c:v>229750</c:v>
                </c:pt>
              </c:numCache>
            </c:numRef>
          </c:val>
        </c:ser>
        <c:dLbls/>
        <c:marker val="1"/>
        <c:axId val="33497472"/>
        <c:axId val="33499008"/>
      </c:lineChart>
      <c:catAx>
        <c:axId val="33497472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 sz="900">
                <a:latin typeface="Arial Narrow" pitchFamily="34" charset="0"/>
              </a:defRPr>
            </a:pPr>
            <a:endParaRPr lang="en-US"/>
          </a:p>
        </c:txPr>
        <c:crossAx val="33499008"/>
        <c:crosses val="autoZero"/>
        <c:auto val="1"/>
        <c:lblAlgn val="ctr"/>
        <c:lblOffset val="100"/>
      </c:catAx>
      <c:valAx>
        <c:axId val="33499008"/>
        <c:scaling>
          <c:orientation val="minMax"/>
        </c:scaling>
        <c:axPos val="l"/>
        <c:majorGridlines/>
        <c:numFmt formatCode="###,###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3349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799"/>
          <c:y val="0.34220861281228737"/>
          <c:w val="0.16230180131593139"/>
          <c:h val="0.1901782832701468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0.88155</cdr:x>
      <cdr:y>0.33627</cdr:y>
    </cdr:from>
    <cdr:to>
      <cdr:x>0.99999</cdr:x>
      <cdr:y>0.42472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823421" y="936104"/>
          <a:ext cx="648036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0.88155</cdr:x>
      <cdr:y>0.43974</cdr:y>
    </cdr:from>
    <cdr:to>
      <cdr:x>0.99999</cdr:x>
      <cdr:y>0.52819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4823421" y="1224136"/>
          <a:ext cx="648036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12/23/2014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1,9%, док је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октобар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мањи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новембар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1,6%.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,7%,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0,9%.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– </a:t>
            </a:r>
            <a:r>
              <a:rPr lang="sr-Cyrl-BA" dirty="0" smtClean="0"/>
              <a:t>новембар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7 милијарди и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1</a:t>
            </a:r>
            <a:r>
              <a:rPr lang="en-US" b="0" dirty="0" smtClean="0"/>
              <a:t> </a:t>
            </a:r>
            <a:r>
              <a:rPr lang="sr-Cyrl-CS" b="0" dirty="0" smtClean="0"/>
              <a:t>милион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2 </a:t>
            </a:r>
            <a:r>
              <a:rPr lang="ru-RU" dirty="0" smtClean="0"/>
              <a:t>милијарде </a:t>
            </a:r>
            <a:r>
              <a:rPr lang="sr-Cyrl-BA" dirty="0" smtClean="0"/>
              <a:t>490</a:t>
            </a:r>
            <a:r>
              <a:rPr lang="en-US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en-US" dirty="0" smtClean="0"/>
              <a:t>4</a:t>
            </a:r>
            <a:r>
              <a:rPr lang="ru-RU" dirty="0" smtClean="0"/>
              <a:t> милијарде</a:t>
            </a:r>
            <a:r>
              <a:rPr lang="ru-RU" baseline="0" dirty="0" smtClean="0"/>
              <a:t> </a:t>
            </a:r>
            <a:r>
              <a:rPr lang="sr-Cyrl-BA" baseline="0" dirty="0" smtClean="0"/>
              <a:t>511</a:t>
            </a:r>
            <a:r>
              <a:rPr lang="en-US" baseline="0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– </a:t>
            </a:r>
            <a:r>
              <a:rPr lang="sr-Cyrl-BA" dirty="0" smtClean="0"/>
              <a:t>новембар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</a:t>
            </a:r>
            <a:r>
              <a:rPr lang="en-US" dirty="0" smtClean="0"/>
              <a:t>5</a:t>
            </a:r>
            <a:r>
              <a:rPr lang="ru-RU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2864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новембру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2014. године смањен је за </a:t>
            </a:r>
            <a:r>
              <a:rPr lang="en-US" dirty="0" smtClean="0"/>
              <a:t>1</a:t>
            </a:r>
            <a:r>
              <a:rPr lang="sr-Cyrl-BA" dirty="0" smtClean="0"/>
              <a:t>0</a:t>
            </a:r>
            <a:r>
              <a:rPr lang="ru-RU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2013. године смањен за </a:t>
            </a:r>
            <a:r>
              <a:rPr lang="sr-Cyrl-BA" dirty="0" smtClean="0"/>
              <a:t>1,6</a:t>
            </a:r>
            <a:r>
              <a:rPr lang="ru-RU" dirty="0" smtClean="0"/>
              <a:t>%. Увоз је у </a:t>
            </a:r>
            <a:r>
              <a:rPr lang="sr-Cyrl-BA" dirty="0" smtClean="0"/>
              <a:t>новембру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2014. године смањен за </a:t>
            </a:r>
            <a:r>
              <a:rPr lang="sr-Cyrl-BA" dirty="0" smtClean="0"/>
              <a:t>14,6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2013. године повећан за </a:t>
            </a:r>
            <a:r>
              <a:rPr lang="sr-Cyrl-BA" dirty="0" smtClean="0"/>
              <a:t>1,6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FF00"/>
                </a:solidFill>
              </a:rPr>
              <a:t>Посматрано по групама производа, у периоду</a:t>
            </a:r>
            <a:r>
              <a:rPr lang="ru-RU" baseline="0" dirty="0" smtClean="0">
                <a:solidFill>
                  <a:srgbClr val="FFFF00"/>
                </a:solidFill>
              </a:rPr>
              <a:t> јануар - </a:t>
            </a:r>
            <a:r>
              <a:rPr lang="sr-Cyrl-BA" dirty="0" smtClean="0">
                <a:solidFill>
                  <a:srgbClr val="FFFF00"/>
                </a:solidFill>
              </a:rPr>
              <a:t>новембар</a:t>
            </a:r>
            <a:r>
              <a:rPr lang="sr-Cyrl-BA" baseline="0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2014. године </a:t>
            </a:r>
            <a:r>
              <a:rPr lang="sr-Cyrl-BA" dirty="0" smtClean="0">
                <a:solidFill>
                  <a:srgbClr val="FFFF00"/>
                </a:solidFill>
              </a:rPr>
              <a:t>у структури извоза </a:t>
            </a:r>
            <a:r>
              <a:rPr lang="ru-RU" dirty="0" smtClean="0">
                <a:solidFill>
                  <a:srgbClr val="FFFF00"/>
                </a:solidFill>
              </a:rPr>
              <a:t>највише учествују </a:t>
            </a:r>
            <a:r>
              <a:rPr lang="sr-Cyrl-BA" dirty="0" smtClean="0">
                <a:solidFill>
                  <a:srgbClr val="FFFF00"/>
                </a:solidFill>
              </a:rPr>
              <a:t>н</a:t>
            </a:r>
            <a:r>
              <a:rPr lang="ru-RU" dirty="0" smtClean="0">
                <a:solidFill>
                  <a:srgbClr val="FFFF00"/>
                </a:solidFill>
              </a:rPr>
              <a:t>афтна уља и уља доби</a:t>
            </a:r>
            <a:r>
              <a:rPr lang="sr-Cyrl-BA" dirty="0" smtClean="0">
                <a:solidFill>
                  <a:srgbClr val="FFFF00"/>
                </a:solidFill>
              </a:rPr>
              <a:t>ј</a:t>
            </a:r>
            <a:r>
              <a:rPr lang="ru-RU" dirty="0" smtClean="0">
                <a:solidFill>
                  <a:srgbClr val="FFFF00"/>
                </a:solidFill>
              </a:rPr>
              <a:t>ена од битуменозних минерала</a:t>
            </a:r>
            <a:r>
              <a:rPr lang="sr-Cyrl-BA" dirty="0" smtClean="0">
                <a:solidFill>
                  <a:srgbClr val="FFFF00"/>
                </a:solidFill>
              </a:rPr>
              <a:t> (</a:t>
            </a:r>
            <a:r>
              <a:rPr lang="ru-RU" dirty="0" smtClean="0">
                <a:solidFill>
                  <a:srgbClr val="FFFF00"/>
                </a:solidFill>
              </a:rPr>
              <a:t>осим сирових</a:t>
            </a:r>
            <a:r>
              <a:rPr lang="sr-Cyrl-BA" dirty="0" smtClean="0">
                <a:solidFill>
                  <a:srgbClr val="FFFF00"/>
                </a:solidFill>
              </a:rPr>
              <a:t>)</a:t>
            </a:r>
            <a:r>
              <a:rPr lang="sr-Cyrl-BA" baseline="0" dirty="0" smtClean="0">
                <a:solidFill>
                  <a:srgbClr val="FFFF00"/>
                </a:solidFill>
              </a:rPr>
              <a:t> 8,9</a:t>
            </a:r>
            <a:r>
              <a:rPr lang="sr-Cyrl-BA" dirty="0" smtClean="0">
                <a:solidFill>
                  <a:srgbClr val="FFFF00"/>
                </a:solidFill>
              </a:rPr>
              <a:t>%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sr-Cyrl-BA" dirty="0" smtClean="0">
                <a:solidFill>
                  <a:srgbClr val="FFFF00"/>
                </a:solidFill>
              </a:rPr>
              <a:t>затим обрађено дрво 5,5%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BA" dirty="0" smtClean="0">
                <a:solidFill>
                  <a:srgbClr val="FFFF00"/>
                </a:solidFill>
              </a:rPr>
              <a:t>и в</a:t>
            </a:r>
            <a:r>
              <a:rPr lang="sr-Cyrl-BA" sz="1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>
                <a:solidFill>
                  <a:srgbClr val="FFFF00"/>
                </a:solidFill>
              </a:rPr>
              <a:t> 5,1%.</a:t>
            </a:r>
            <a:r>
              <a:rPr lang="ru-RU" dirty="0" smtClean="0">
                <a:solidFill>
                  <a:srgbClr val="FFFF00"/>
                </a:solidFill>
              </a:rPr>
              <a:t> У структури увоза, највише учествује </a:t>
            </a:r>
            <a:r>
              <a:rPr lang="sr-Cyrl-BA" dirty="0" smtClean="0">
                <a:solidFill>
                  <a:srgbClr val="FFFF00"/>
                </a:solidFill>
              </a:rPr>
              <a:t>н</a:t>
            </a:r>
            <a:r>
              <a:rPr lang="ru-RU" dirty="0" smtClean="0">
                <a:solidFill>
                  <a:srgbClr val="FFFF00"/>
                </a:solidFill>
              </a:rPr>
              <a:t>афт</a:t>
            </a:r>
            <a:r>
              <a:rPr lang="sr-Cyrl-BA" dirty="0" smtClean="0">
                <a:solidFill>
                  <a:srgbClr val="FFFF00"/>
                </a:solidFill>
              </a:rPr>
              <a:t>а и </a:t>
            </a:r>
            <a:r>
              <a:rPr lang="ru-RU" dirty="0" smtClean="0">
                <a:solidFill>
                  <a:srgbClr val="FFFF00"/>
                </a:solidFill>
              </a:rPr>
              <a:t>уља добијена од битуменозних минерала</a:t>
            </a:r>
            <a:r>
              <a:rPr lang="sr-Cyrl-BA" dirty="0" smtClean="0">
                <a:solidFill>
                  <a:srgbClr val="FFFF00"/>
                </a:solidFill>
              </a:rPr>
              <a:t> (</a:t>
            </a:r>
            <a:r>
              <a:rPr lang="ru-RU" dirty="0" smtClean="0">
                <a:solidFill>
                  <a:srgbClr val="FFFF00"/>
                </a:solidFill>
              </a:rPr>
              <a:t>сиров</a:t>
            </a:r>
            <a:r>
              <a:rPr lang="sr-Cyrl-BA" dirty="0" smtClean="0">
                <a:solidFill>
                  <a:srgbClr val="FFFF00"/>
                </a:solidFill>
              </a:rPr>
              <a:t>а)</a:t>
            </a:r>
            <a:r>
              <a:rPr lang="sr-Cyrl-BA" baseline="0" dirty="0" smtClean="0">
                <a:solidFill>
                  <a:srgbClr val="FFFF00"/>
                </a:solidFill>
              </a:rPr>
              <a:t> 2</a:t>
            </a:r>
            <a:r>
              <a:rPr lang="en-US" baseline="0" dirty="0" smtClean="0">
                <a:solidFill>
                  <a:srgbClr val="FFFF00"/>
                </a:solidFill>
              </a:rPr>
              <a:t>1</a:t>
            </a:r>
            <a:r>
              <a:rPr lang="sr-Cyrl-BA" dirty="0" smtClean="0">
                <a:solidFill>
                  <a:srgbClr val="FFFF00"/>
                </a:solidFill>
              </a:rPr>
              <a:t>,2%, потом слиједе лијекови 3,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ru-RU" dirty="0" smtClean="0">
                <a:solidFill>
                  <a:srgbClr val="FFFF00"/>
                </a:solidFill>
              </a:rPr>
              <a:t>%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BA" dirty="0" smtClean="0">
                <a:solidFill>
                  <a:srgbClr val="FFFF00"/>
                </a:solidFill>
              </a:rPr>
              <a:t>и дијелови обуће</a:t>
            </a:r>
            <a:r>
              <a:rPr lang="sr-Cyrl-BA" baseline="0" dirty="0" smtClean="0">
                <a:solidFill>
                  <a:srgbClr val="FFFF00"/>
                </a:solidFill>
              </a:rPr>
              <a:t> </a:t>
            </a:r>
            <a:r>
              <a:rPr lang="sr-Cyrl-BA" sz="1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sr-Cyrl-BA" dirty="0" smtClean="0">
                <a:solidFill>
                  <a:srgbClr val="FFFF00"/>
                </a:solidFill>
              </a:rPr>
              <a:t>%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bs-Latn-BA" dirty="0" smtClean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8827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</a:t>
            </a:r>
            <a:r>
              <a:rPr lang="sr-Cyrl-BA" dirty="0" smtClean="0"/>
              <a:t>4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</a:t>
            </a:r>
            <a:r>
              <a:rPr lang="en-US" dirty="0" smtClean="0"/>
              <a:t>8</a:t>
            </a:r>
            <a:r>
              <a:rPr lang="ru-RU" dirty="0" smtClean="0"/>
              <a:t>% и Хрватска са 10,</a:t>
            </a:r>
            <a:r>
              <a:rPr lang="sr-Cyrl-BA" dirty="0" smtClean="0"/>
              <a:t>5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21,</a:t>
            </a:r>
            <a:r>
              <a:rPr lang="sr-Cyrl-BA" dirty="0" smtClean="0"/>
              <a:t>7</a:t>
            </a:r>
            <a:r>
              <a:rPr lang="ru-RU" dirty="0" smtClean="0"/>
              <a:t>%, Србија са 16,</a:t>
            </a:r>
            <a:r>
              <a:rPr lang="en-US" dirty="0" smtClean="0"/>
              <a:t>0</a:t>
            </a:r>
            <a:r>
              <a:rPr lang="ru-RU" dirty="0" smtClean="0"/>
              <a:t>% и Кина са </a:t>
            </a:r>
            <a:r>
              <a:rPr lang="sr-Cyrl-BA" dirty="0" smtClean="0"/>
              <a:t>12,0</a:t>
            </a:r>
            <a:r>
              <a:rPr lang="ru-RU" dirty="0" smtClean="0"/>
              <a:t>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486</a:t>
            </a:r>
            <a:r>
              <a:rPr lang="en-US" dirty="0" smtClean="0"/>
              <a:t>,</a:t>
            </a:r>
            <a:r>
              <a:rPr lang="sr-Cyrl-BA" dirty="0" smtClean="0"/>
              <a:t>4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Русијом, Кином</a:t>
            </a:r>
            <a:r>
              <a:rPr lang="sr-Cyrl-BA" baseline="0" dirty="0" smtClean="0"/>
              <a:t> и Бразилом </a:t>
            </a:r>
            <a:r>
              <a:rPr lang="ru-RU" dirty="0" smtClean="0"/>
              <a:t>0,</a:t>
            </a:r>
            <a:r>
              <a:rPr lang="sr-Cyrl-BA" dirty="0" smtClean="0"/>
              <a:t>9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768</a:t>
            </a:r>
            <a:r>
              <a:rPr lang="en-US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815</a:t>
            </a:r>
            <a:r>
              <a:rPr lang="en-US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2157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Укупан број запослених у Републици Српској у септембру 2014. године износио је 243 102, што је у односу на март 2014. године, када је било 239 986 запослених, више за 1,3%. Од укупног броја запослених, 206 241 лице је запослено у пословним субјектима док се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36 861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односи на предузетнике и лица запослена код њих.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броја запослених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је у подручјима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5,2%,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руде и камена 4,9%, Производња и снабдијевање електричном енергијом, гасом, паром и климатизација 4,4%, Пољопривреда, шумарство и риболов 3,4%,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услужне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2,8%,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канализација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управљање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отпадом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санације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ремедијације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средине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2,1%,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Трговина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поправка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моторних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мотоцикала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1,6%, Јавна управа и одбрана, обавезно социјално осигурање 1,1%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1,0%.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подручјима дјелатности,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</a:t>
            </a:r>
            <a:r>
              <a:rPr lang="sr-Cyrl-B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смањио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подручјима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некретнинама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2,5 %,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техничке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2,1%,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пружања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смјештаја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припреме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послуживања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хотелијерство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угоститељство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2,0%,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1,3 %.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новембру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827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1 333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новембар 2013.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новембру 2014. реално је већа за 2,2%, док је у односу на октобар 2014. године већа реално за 0,4%.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осјечне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новембру 2014. године у односу на октобар 2014.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дошло је углавном због већег броја прековремених часова рада остварених у подручју дјелатности здравствене заштите и социјалног рада, а које запошљава значајан број радника.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новембру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1 249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плата у новембру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508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октобар 2014,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Трговина на велико и на мало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2,1%,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1,8%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1,7%.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Највеће с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4,3%,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2,7%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2,0%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новембру 2014. у односу на претходни мјесец, у просјеку су ниже за 0,3%, а такође и на годишњем нивоу ниже су за 0,3%.</a:t>
            </a:r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три, док су цијене код седам одјељака остале на истом нивоу.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цијена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Рекреација и култура од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0,2% и резултат је виших цијена опреме за спорт и рекреацију (1,1%) и виших цијена у групи услуге за рекреацију и културу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Поред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благи раст забиљежен је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још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0,1%, усљед виших цијена у групи теписи и друге подне простирке (1,5%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крај акцијских цијена тепиха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затим благо виших цијена у групи већи апарати за домаћинство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0,2%,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као и у групи производи за чишћење и одржавање куће 0,4%.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Ниже цијене забиљежене су у одјељаку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(0,6%) усљед мањег броја снижења код одјеће. У одјељаку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(0,7%) ниже цијене забиљежене су у групи производи за личну хигијену, а резултат су акцијских попуста већег броја артикала из ове групе. Најниже цијене у новембру забиљежене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1,2%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(због пада од 2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,0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у групи горива и мазива).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Храна и безалкохолна пића, Алкохолна пића и дуван, Становање, Здравство,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октобар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остале на истом нивоу, у односу на новембар 2013.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односу на децембар 2013. године у просјеку су остале на истом нивоу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новембру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октобар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нетрајних производа за широку потрошњу у просјеку су више за 0,1%, цијене капиталних прозвода у просјеку су ниже за 0,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док су цијене енергије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интермедијарних производа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841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октобар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остале на истом нивоу, а у односу на новембар 2013. године, као и у односу на децембар 2013. године у просјеку су ниже за 0,8%.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октобар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 цијене нетрајних производа за широку потрошњу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0,2%, цијене трајних производа за широку потрошњу у просјеку су ниже за 0,6%, цијене капиталних производа за 0,3%, док су цијене енергије, као и цијене интермедијарних производа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2590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2,1%.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17,7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3,5%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трајних производа за широку потрошњу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16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6%, капиталних производа за 14,8% и интермедијарних производа за 11,1%, док је производња енергије мања за 5,1% и нетрајних производа за широку потрошњу за 10,5%.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144003" y="1341438"/>
            <a:ext cx="35910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2014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November 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2014/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November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9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912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1.2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490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511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491880" y="5300663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47864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652120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843808" y="1412776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628899" y="1916832"/>
          <a:ext cx="5471493" cy="278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4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721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China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542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2014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Total number of employed persons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243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102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March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2014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increase by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27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333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2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77180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25827" y="3142140"/>
            <a:ext cx="4505242" cy="461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Recreation and culture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err="1" smtClean="0">
                <a:solidFill>
                  <a:srgbClr val="495778"/>
                </a:solidFill>
                <a:latin typeface="Arial Narrow" pitchFamily="34" charset="0"/>
              </a:rPr>
              <a:t>Divison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Furnishing and other equipment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non-domestic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BA" sz="2400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increased by 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96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13803</TotalTime>
  <Words>1913</Words>
  <Application>Microsoft Office PowerPoint</Application>
  <PresentationFormat>On-screen Show (4:3)</PresentationFormat>
  <Paragraphs>186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2070</cp:revision>
  <dcterms:created xsi:type="dcterms:W3CDTF">2004-12-13T09:54:15Z</dcterms:created>
  <dcterms:modified xsi:type="dcterms:W3CDTF">2014-12-23T07:00:06Z</dcterms:modified>
</cp:coreProperties>
</file>