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262" r:id="rId2"/>
    <p:sldId id="378" r:id="rId3"/>
    <p:sldId id="388" r:id="rId4"/>
    <p:sldId id="382" r:id="rId5"/>
    <p:sldId id="383" r:id="rId6"/>
    <p:sldId id="364" r:id="rId7"/>
    <p:sldId id="303" r:id="rId8"/>
    <p:sldId id="265" r:id="rId9"/>
    <p:sldId id="266" r:id="rId10"/>
    <p:sldId id="275" r:id="rId11"/>
    <p:sldId id="350" r:id="rId12"/>
    <p:sldId id="368" r:id="rId13"/>
    <p:sldId id="369" r:id="rId14"/>
    <p:sldId id="385" r:id="rId15"/>
    <p:sldId id="386" r:id="rId16"/>
    <p:sldId id="387" r:id="rId17"/>
    <p:sldId id="329" r:id="rId18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77857" autoAdjust="0"/>
  </p:normalViewPr>
  <p:slideViewPr>
    <p:cSldViewPr>
      <p:cViewPr varScale="1">
        <p:scale>
          <a:sx n="86" d="100"/>
          <a:sy n="86" d="100"/>
        </p:scale>
        <p:origin x="-17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4\Jun\Grafikon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ojcevicsa.RZS\Desktop\SANJA\SPOLJNA%20TRGOVINA\za%20medije\Prezentacija,%20od%20avg2011\jun%202014\za%20Graf%20I-VI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VI</c:v>
                  </c:pt>
                  <c:pt idx="1">
                    <c:v>VII</c:v>
                  </c:pt>
                  <c:pt idx="2">
                    <c:v>VIII</c:v>
                  </c:pt>
                  <c:pt idx="3">
                    <c:v>IX</c:v>
                  </c:pt>
                  <c:pt idx="4">
                    <c:v>X</c:v>
                  </c:pt>
                  <c:pt idx="5">
                    <c:v>XI</c:v>
                  </c:pt>
                  <c:pt idx="6">
                    <c:v>XII</c:v>
                  </c:pt>
                  <c:pt idx="7">
                    <c:v>I</c:v>
                  </c:pt>
                  <c:pt idx="8">
                    <c:v>II</c:v>
                  </c:pt>
                  <c:pt idx="9">
                    <c:v>III</c:v>
                  </c:pt>
                  <c:pt idx="10">
                    <c:v>IV</c:v>
                  </c:pt>
                  <c:pt idx="11">
                    <c:v>V</c:v>
                  </c:pt>
                  <c:pt idx="12">
                    <c:v>VI</c:v>
                  </c:pt>
                </c:lvl>
                <c:lvl>
                  <c:pt idx="0">
                    <c:v>2013</c:v>
                  </c:pt>
                  <c:pt idx="7">
                    <c:v>2014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816</c:v>
                </c:pt>
                <c:pt idx="1">
                  <c:v>803</c:v>
                </c:pt>
                <c:pt idx="2">
                  <c:v>811</c:v>
                </c:pt>
                <c:pt idx="3">
                  <c:v>813</c:v>
                </c:pt>
                <c:pt idx="4">
                  <c:v>808</c:v>
                </c:pt>
                <c:pt idx="5">
                  <c:v>811</c:v>
                </c:pt>
                <c:pt idx="6">
                  <c:v>820</c:v>
                </c:pt>
                <c:pt idx="7">
                  <c:v>810</c:v>
                </c:pt>
                <c:pt idx="8">
                  <c:v>822</c:v>
                </c:pt>
                <c:pt idx="9">
                  <c:v>815</c:v>
                </c:pt>
                <c:pt idx="10">
                  <c:v>821</c:v>
                </c:pt>
                <c:pt idx="11">
                  <c:v>818</c:v>
                </c:pt>
                <c:pt idx="12">
                  <c:v>837</c:v>
                </c:pt>
              </c:numCache>
            </c:numRef>
          </c:val>
        </c:ser>
        <c:dLbls/>
        <c:marker val="1"/>
        <c:axId val="87114880"/>
        <c:axId val="87116800"/>
      </c:lineChart>
      <c:catAx>
        <c:axId val="87114880"/>
        <c:scaling>
          <c:orientation val="minMax"/>
        </c:scaling>
        <c:axPos val="b"/>
        <c:majorGridlines>
          <c:spPr>
            <a:ln w="3175"/>
          </c:spPr>
        </c:majorGridlines>
        <c:minorGridlines/>
        <c:numFmt formatCode="General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87116800"/>
        <c:crosses val="autoZero"/>
        <c:auto val="1"/>
        <c:lblAlgn val="ctr"/>
        <c:lblOffset val="100"/>
      </c:catAx>
      <c:valAx>
        <c:axId val="87116800"/>
        <c:scaling>
          <c:orientation val="minMax"/>
          <c:max val="900"/>
          <c:min val="600"/>
        </c:scaling>
        <c:axPos val="l"/>
        <c:majorGridlines>
          <c:spPr>
            <a:ln w="3175"/>
          </c:spPr>
        </c:majorGridlines>
        <c:numFmt formatCode="0" sourceLinked="1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8711488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01509002675174"/>
          <c:y val="5.1400554097404488E-2"/>
          <c:w val="0.67503223824943748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zaJun2014!$A$2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zaJun2014!$B$1:$N$1</c:f>
              <c:strCache>
                <c:ptCount val="13"/>
                <c:pt idx="0">
                  <c:v>VI</c:v>
                </c:pt>
                <c:pt idx="1">
                  <c:v>VII</c:v>
                </c:pt>
                <c:pt idx="2">
                  <c:v>VIII</c:v>
                </c:pt>
                <c:pt idx="3">
                  <c:v>IX</c:v>
                </c:pt>
                <c:pt idx="4">
                  <c:v>X</c:v>
                </c:pt>
                <c:pt idx="5">
                  <c:v>XI</c:v>
                </c:pt>
                <c:pt idx="6">
                  <c:v>XII</c:v>
                </c:pt>
                <c:pt idx="7">
                  <c:v>I</c:v>
                </c:pt>
                <c:pt idx="8">
                  <c:v>II</c:v>
                </c:pt>
                <c:pt idx="9">
                  <c:v>III</c:v>
                </c:pt>
                <c:pt idx="10">
                  <c:v>IV</c:v>
                </c:pt>
                <c:pt idx="11">
                  <c:v>V</c:v>
                </c:pt>
                <c:pt idx="12">
                  <c:v>VI</c:v>
                </c:pt>
              </c:strCache>
            </c:strRef>
          </c:cat>
          <c:val>
            <c:numRef>
              <c:f>zaJun2014!$B$2:$N$2</c:f>
              <c:numCache>
                <c:formatCode>General</c:formatCode>
                <c:ptCount val="13"/>
                <c:pt idx="0">
                  <c:v>317176</c:v>
                </c:pt>
                <c:pt idx="1">
                  <c:v>400481</c:v>
                </c:pt>
                <c:pt idx="2">
                  <c:v>385911</c:v>
                </c:pt>
                <c:pt idx="3">
                  <c:v>390579</c:v>
                </c:pt>
                <c:pt idx="4">
                  <c:v>454480</c:v>
                </c:pt>
                <c:pt idx="5">
                  <c:v>424992</c:v>
                </c:pt>
                <c:pt idx="6">
                  <c:v>391993</c:v>
                </c:pt>
                <c:pt idx="7">
                  <c:v>251909</c:v>
                </c:pt>
                <c:pt idx="8">
                  <c:v>427058</c:v>
                </c:pt>
                <c:pt idx="9">
                  <c:v>422482</c:v>
                </c:pt>
                <c:pt idx="10">
                  <c:v>348984</c:v>
                </c:pt>
                <c:pt idx="11">
                  <c:v>431234</c:v>
                </c:pt>
                <c:pt idx="12">
                  <c:v>415372</c:v>
                </c:pt>
              </c:numCache>
            </c:numRef>
          </c:val>
        </c:ser>
        <c:ser>
          <c:idx val="1"/>
          <c:order val="1"/>
          <c:tx>
            <c:strRef>
              <c:f>zaJun2014!$A$3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zaJun2014!$B$1:$N$1</c:f>
              <c:strCache>
                <c:ptCount val="13"/>
                <c:pt idx="0">
                  <c:v>VI</c:v>
                </c:pt>
                <c:pt idx="1">
                  <c:v>VII</c:v>
                </c:pt>
                <c:pt idx="2">
                  <c:v>VIII</c:v>
                </c:pt>
                <c:pt idx="3">
                  <c:v>IX</c:v>
                </c:pt>
                <c:pt idx="4">
                  <c:v>X</c:v>
                </c:pt>
                <c:pt idx="5">
                  <c:v>XI</c:v>
                </c:pt>
                <c:pt idx="6">
                  <c:v>XII</c:v>
                </c:pt>
                <c:pt idx="7">
                  <c:v>I</c:v>
                </c:pt>
                <c:pt idx="8">
                  <c:v>II</c:v>
                </c:pt>
                <c:pt idx="9">
                  <c:v>III</c:v>
                </c:pt>
                <c:pt idx="10">
                  <c:v>IV</c:v>
                </c:pt>
                <c:pt idx="11">
                  <c:v>V</c:v>
                </c:pt>
                <c:pt idx="12">
                  <c:v>VI</c:v>
                </c:pt>
              </c:strCache>
            </c:strRef>
          </c:cat>
          <c:val>
            <c:numRef>
              <c:f>zaJun2014!$B$3:$N$3</c:f>
              <c:numCache>
                <c:formatCode>General</c:formatCode>
                <c:ptCount val="13"/>
                <c:pt idx="0">
                  <c:v>220173</c:v>
                </c:pt>
                <c:pt idx="1">
                  <c:v>242098</c:v>
                </c:pt>
                <c:pt idx="2">
                  <c:v>199427</c:v>
                </c:pt>
                <c:pt idx="3">
                  <c:v>230912</c:v>
                </c:pt>
                <c:pt idx="4">
                  <c:v>221870</c:v>
                </c:pt>
                <c:pt idx="5">
                  <c:v>231500</c:v>
                </c:pt>
                <c:pt idx="6">
                  <c:v>222497</c:v>
                </c:pt>
                <c:pt idx="7">
                  <c:v>196950</c:v>
                </c:pt>
                <c:pt idx="8">
                  <c:v>211260</c:v>
                </c:pt>
                <c:pt idx="9">
                  <c:v>231286</c:v>
                </c:pt>
                <c:pt idx="10">
                  <c:v>219816</c:v>
                </c:pt>
                <c:pt idx="11">
                  <c:v>204515</c:v>
                </c:pt>
                <c:pt idx="12">
                  <c:v>244235</c:v>
                </c:pt>
              </c:numCache>
            </c:numRef>
          </c:val>
        </c:ser>
        <c:dLbls/>
        <c:marker val="1"/>
        <c:axId val="65161472"/>
        <c:axId val="65163264"/>
      </c:lineChart>
      <c:catAx>
        <c:axId val="65161472"/>
        <c:scaling>
          <c:orientation val="minMax"/>
        </c:scaling>
        <c:axPos val="b"/>
        <c:majorGridlines/>
        <c:minorGridlines/>
        <c:numFmt formatCode="General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65163264"/>
        <c:crosses val="autoZero"/>
        <c:auto val="1"/>
        <c:lblAlgn val="ctr"/>
        <c:lblOffset val="100"/>
      </c:catAx>
      <c:valAx>
        <c:axId val="6516326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65161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966"/>
          <c:y val="0.34220861281228737"/>
          <c:w val="0.16230180131593139"/>
          <c:h val="0.1901782832701468"/>
        </c:manualLayout>
      </c:layout>
      <c:txPr>
        <a:bodyPr/>
        <a:lstStyle/>
        <a:p>
          <a:pPr>
            <a:defRPr sz="1000">
              <a:latin typeface="Arial Narrow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0.88409</cdr:x>
      <cdr:y>0.34091</cdr:y>
    </cdr:from>
    <cdr:to>
      <cdr:x>1</cdr:x>
      <cdr:y>0.42834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4943054" y="1080120"/>
          <a:ext cx="648056" cy="27699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 smtClean="0">
              <a:latin typeface="Arial Narrow" pitchFamily="34" charset="0"/>
            </a:rPr>
            <a:t>import</a:t>
          </a:r>
          <a:endParaRPr lang="en-US" sz="12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0.88409</cdr:x>
      <cdr:y>0.43182</cdr:y>
    </cdr:from>
    <cdr:to>
      <cdr:x>1</cdr:x>
      <cdr:y>0.52273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43054" y="1368152"/>
          <a:ext cx="648072" cy="28803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 smtClean="0">
              <a:latin typeface="Arial Narrow" pitchFamily="34" charset="0"/>
            </a:rPr>
            <a:t>export</a:t>
          </a:r>
          <a:endParaRPr lang="en-US" sz="12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xmlns="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домаћем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више за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у односу на јун  2013. године у просјеку су ниже за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0,8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децембар 2013. године у просјеку су више за 0,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јуну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енергије као и цијене интермедијарних производа у просјеку су више за 0,1%,  док су цијене капиталних прозвода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трајних производа за широку потрошњу као и цијене нетрајних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78412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страном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више за 0,2%, у односу на јун 2013. године у просјеку су више за 0,3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у односу на децембар 2013. године ниже су за 0,9%.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јуну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цијене капиталних производа у просјеку су више з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0,5%, цијене енергије за 0,2%, цијене интермедијарних производа као и цијене трајних производа за широку потрошњу за 0,1%, док су цијене нетрајних производа за широку потрошњу у просјеку ниже за 1,1%.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2590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есезонирана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мајом 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0,9%.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од 4,1%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десезонирана производња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интермедијарних производа,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мајом 2014,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12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5%, трајних производа за широку потрошњу за 3,8% и нетрајних производа за широку потрошњу за 1,0%, док је производња капиталних производа мања за 5,5% и енергије за 6,0%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0819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1,6% 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 2014.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0,4%.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јун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2014. године, у односу на исти период прошле године,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1,9%.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,2%,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1,7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1,5%.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63963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 </a:t>
            </a:r>
            <a:r>
              <a:rPr lang="sr-Cyrl-BA" baseline="0" dirty="0" smtClean="0"/>
              <a:t>- </a:t>
            </a:r>
            <a:r>
              <a:rPr lang="sr-Cyrl-BA" dirty="0" smtClean="0"/>
              <a:t>јун </a:t>
            </a:r>
            <a:r>
              <a:rPr lang="ru-RU" dirty="0" smtClean="0"/>
              <a:t>2014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3 милијарде</a:t>
            </a:r>
            <a:r>
              <a:rPr lang="sr-Cyrl-BA" b="0" baseline="0" dirty="0" smtClean="0"/>
              <a:t> </a:t>
            </a:r>
            <a:r>
              <a:rPr lang="sr-Cyrl-BA" b="0" dirty="0" smtClean="0"/>
              <a:t>605 </a:t>
            </a:r>
            <a:r>
              <a:rPr lang="sr-Cyrl-CS" b="0" dirty="0" smtClean="0"/>
              <a:t>милион</a:t>
            </a:r>
            <a:r>
              <a:rPr lang="en-US" b="0" dirty="0" smtClean="0"/>
              <a:t>a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ru-RU" dirty="0" smtClean="0"/>
              <a:t>милијарду и </a:t>
            </a:r>
            <a:r>
              <a:rPr lang="sr-Cyrl-BA" dirty="0" smtClean="0"/>
              <a:t>308</a:t>
            </a:r>
            <a:r>
              <a:rPr lang="sr-Cyrl-BA" baseline="0" dirty="0" smtClean="0"/>
              <a:t>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2 милијарде</a:t>
            </a:r>
            <a:r>
              <a:rPr lang="ru-RU" baseline="0" dirty="0" smtClean="0"/>
              <a:t> </a:t>
            </a:r>
            <a:r>
              <a:rPr lang="sr-Cyrl-BA" dirty="0" smtClean="0"/>
              <a:t>297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</a:t>
            </a:r>
            <a:r>
              <a:rPr lang="sr-Cyrl-BA" baseline="0" dirty="0" smtClean="0"/>
              <a:t> - </a:t>
            </a:r>
            <a:r>
              <a:rPr lang="sr-Cyrl-BA" dirty="0" smtClean="0"/>
              <a:t>јун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56,9%.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37562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јуну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мај </a:t>
            </a:r>
            <a:r>
              <a:rPr lang="ru-RU" dirty="0" smtClean="0"/>
              <a:t>2014. године повећан је за 19,4%, док је у односу на </a:t>
            </a:r>
            <a:r>
              <a:rPr lang="sr-Cyrl-BA" dirty="0" smtClean="0"/>
              <a:t>јун </a:t>
            </a:r>
            <a:r>
              <a:rPr lang="ru-RU" dirty="0" smtClean="0"/>
              <a:t>2013. године повећан за 10,9%. Увоз је у </a:t>
            </a:r>
            <a:r>
              <a:rPr lang="sr-Cyrl-BA" dirty="0" smtClean="0"/>
              <a:t>јуну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мај </a:t>
            </a:r>
            <a:r>
              <a:rPr lang="ru-RU" dirty="0" smtClean="0"/>
              <a:t>2014. године смањен за 3</a:t>
            </a:r>
            <a:r>
              <a:rPr lang="sr-Cyrl-BA" dirty="0" smtClean="0"/>
              <a:t>,7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јун </a:t>
            </a:r>
            <a:r>
              <a:rPr lang="ru-RU" dirty="0" smtClean="0"/>
              <a:t>2013. године повећан за 31,0%.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 - </a:t>
            </a:r>
            <a:r>
              <a:rPr lang="sr-Cyrl-BA" dirty="0" smtClean="0"/>
              <a:t>јун </a:t>
            </a:r>
            <a:r>
              <a:rPr lang="ru-RU" dirty="0" smtClean="0"/>
              <a:t>2014.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н</a:t>
            </a:r>
            <a:r>
              <a:rPr lang="ru-RU" dirty="0" smtClean="0"/>
              <a:t>афтна уља и уља доби</a:t>
            </a:r>
            <a:r>
              <a:rPr lang="sr-Cyrl-BA" dirty="0" smtClean="0"/>
              <a:t>ј</a:t>
            </a:r>
            <a:r>
              <a:rPr lang="ru-RU" dirty="0" smtClean="0"/>
              <a:t>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осим сирових</a:t>
            </a:r>
            <a:r>
              <a:rPr lang="sr-Cyrl-BA" dirty="0" smtClean="0"/>
              <a:t>) 9,4%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5,3%</a:t>
            </a:r>
            <a:r>
              <a:rPr lang="en-US" dirty="0" smtClean="0"/>
              <a:t> </a:t>
            </a:r>
            <a:r>
              <a:rPr lang="sr-Cyrl-BA" dirty="0" smtClean="0"/>
              <a:t>и в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</a:t>
            </a:r>
            <a:r>
              <a:rPr lang="sr-Cyrl-BA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Cyrl-BA" dirty="0" smtClean="0"/>
              <a:t>,1%.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22</a:t>
            </a:r>
            <a:r>
              <a:rPr lang="sr-Cyrl-BA" dirty="0" smtClean="0"/>
              <a:t>,8%, потом слиједе лијекови 3,3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,5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6561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јун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18,8%, затим Србија са </a:t>
            </a:r>
            <a:r>
              <a:rPr lang="sr-Cyrl-BA" dirty="0" smtClean="0"/>
              <a:t>14</a:t>
            </a:r>
            <a:r>
              <a:rPr lang="ru-RU" dirty="0" smtClean="0"/>
              <a:t>,3% и Хрватска са 10,8%.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</a:t>
            </a:r>
            <a:r>
              <a:rPr lang="sr-Cyrl-BA" dirty="0" smtClean="0"/>
              <a:t>Русија </a:t>
            </a:r>
            <a:r>
              <a:rPr lang="ru-RU" dirty="0" smtClean="0"/>
              <a:t>са 23,3%, Србија са 15,6% и Италија са 10,8%.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јун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</a:t>
            </a:r>
            <a:r>
              <a:rPr lang="ru-RU" baseline="0" dirty="0" smtClean="0"/>
              <a:t> </a:t>
            </a:r>
            <a:r>
              <a:rPr lang="ru-RU" dirty="0" smtClean="0"/>
              <a:t>и износи </a:t>
            </a:r>
            <a:r>
              <a:rPr lang="sr-Cyrl-BA" dirty="0" smtClean="0"/>
              <a:t>431</a:t>
            </a:r>
            <a:r>
              <a:rPr lang="en-US" dirty="0" smtClean="0"/>
              <a:t>,</a:t>
            </a:r>
            <a:r>
              <a:rPr lang="sr-Cyrl-BA" dirty="0" smtClean="0"/>
              <a:t>0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</a:t>
            </a:r>
            <a:r>
              <a:rPr lang="sr-Cyrl-BA" baseline="0" dirty="0" smtClean="0"/>
              <a:t> </a:t>
            </a:r>
            <a:r>
              <a:rPr lang="ru-RU" dirty="0" smtClean="0"/>
              <a:t>0,4%.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јун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</a:t>
            </a:r>
            <a:r>
              <a:rPr lang="sr-Cyrl-BA" dirty="0" smtClean="0"/>
              <a:t>936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949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63964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Бруто домаћи производ за 2013. годину, обрачунат примјеном „Производн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 приступа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“, исказан у текућим цијенама као претходни податак, износи 8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милијарди 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76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милион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КМ, односно 6 146 КМ по становнику. У односу на 2012. годину, бруто домаћи производ је номинално већи за 2,0%, а реално за 1,9%.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Пракса је да се код анализе БДП-а заједно посматрају Вађење руда и камена, Прерађивачка индустрија и Производња и снабдијевање електричном енергијом, гасом, паром и климатизација, Снабдијевање водом, канализација, управљање отпадом и дјелатности санације (ремедијације) животне средине. Уколико би се овако посматрало, учешће ових подручја у БДП-у Републике Српске у 2013. години је 16,6% и веће је за 1,3 процентна поена у односу на 2012. годину.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Највећа стопа реалног раста забиљежена је у подручјима дјелатности: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Пољопривреда, шумарство и риболов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10,8%, Умјетност, забава и рекреација 6,9%,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Прерађивачка индустрија 6,5%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Саобраћај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 пружања смјештаја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4,3%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оквиру 19 подручја класификације дјелатности, у 13 подручја забиљежена је позитивна стопа раста бруто домаћег производа, док је у шест подручја забиљежена негативна стопа раста БДП-а.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Поредећи са земљама окружења, БДП Србије реално је већи за 2,5%, Хрватске за 0,8%, док је БДП Словеније реално мањи 1,1%.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59CA0-5701-4488-8B58-C9B712C1142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7946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Тромјесечни бруто домаћи производ реално је већи 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0,5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првом тромјесечју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године 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прво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тромјесечје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подручјима класификације дјелатности груписан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ниво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А10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првом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тромјесечју 2014. године бруто додата вриједност реално је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(K)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3,4%,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снабдијевање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ектричном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енергијом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гасом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климатизација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снабдијевање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канализација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управљање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отпадом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санације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животне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B,C,D,E)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3,0. </a:t>
            </a:r>
            <a:endParaRPr lang="sr-Latn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Тромјесечни бруто домаћи производ исказан у сталним цијенама (2010=100) у првом тромјесечју 2014. износи</a:t>
            </a:r>
            <a:r>
              <a:rPr lang="sr-Latn-C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милијарду и 976 милиона КМ и у односу на милијарду и 968 милиона КМ, колико је износио у првом тромјесечју 2013, већи је за 8,2 милиона КМ.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земљама из окружења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стопе реалног раста бруто домаћег производа за прво тромјесечје 2014. године у односу на исто тромјесечје 2013. године су: Словенија 1,9%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Србија 0,1%, и Хрватска -0,6%.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59CA0-5701-4488-8B58-C9B712C1142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2104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Остварене инвестиције пословних субјеката (претходни подаци), чије је сједиште у Републици Српској су у 2013. години износиле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милијарду 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милиона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КМ.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структури инвестиционих улагања у нова стална средства на територији Републике Српске према намјени највише учествују Грађевинарство са 22,0%, Производња и снабдијевање електричном енергијом, гасом, паром и климатизација са 19,8%, Прерађивачка индустрија са 16,2%.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Остварене инвестиције пословних субјеката регистрованих на територији Републике Српске у нова стална средства, према намјени инвестиција у 2013. години износе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милијарду 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38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милион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КМ. На територији Републике Српске уложено је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милијарду 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милиона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КМ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98,5%, док је на територији Федерације БиХ и Брчко Дистрикта БиХ уложено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,5 милиона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КМ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односно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1,5%.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59CA0-5701-4488-8B58-C9B712C1142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7855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Према претходним резултатима Анкете о радној снази, стопа активности, која показује однос активног и радно способног становништва у Републици Српској у 201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години је 4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Стопа запослености, као однос запослених лица и радно способног становништва у Републици Српској је 34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,9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већа је за 0,3% у односу на 2013. годину,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 с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топа запослености за старосну групу од 15 до 64 године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износи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43,6%.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Стопа незапослености, мјерена односом незапослених лица и активног становништва у Републици Српској је 25,7%, и мања је за 1,3% у односу на 2013, док за старосну групу од 15 до 24 године износи 56,5%.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Анкетом о радној снази у Републици Српској обухваћенo je 3 565 случајно изабран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домаћинстaва,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реализована је у периоду од 14. до 27. априла 2014. </a:t>
            </a:r>
            <a:r>
              <a:rPr lang="sr-Cyrl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еферентна седмица је обухватила период од 7. до 13. априла 2014. године.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Методолошке поставке Анкете о радној снази су засноване на препорукама и дефиницијама Међународне организације рада и захтјевима Статистичке канцеларије ЕУ, чиме је обезбијеђена међународна упоредивост података у области статистике рада.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8216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јуну 2014.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837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1 347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 2014. године, просјечна нето плата исплаћена у јуну 2014. већа је реално за 2,6%, док је у односу на јун 2013. године реално већа за 4,6%.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8216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повећања плате исплаћене у јуну 2014. у односу на мај 2014. дошло је углавном због примјене нових коефицијената у подручју 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Јавне управе и одбране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због већег броја плаћених прековремених часова рада и часова рада на државни празник у подручјима 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Информације и комуникације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Након 73 мјесеца у којима је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јвиша просјечна нето плата исплаћивана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јуну 2014.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Информације и комуникације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1 251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</a:t>
            </a:r>
            <a:r>
              <a:rPr lang="sr-Cyrl-C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друге стране,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најнижа плата у јуну 2014.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422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јуну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године, у односу на мај 2014,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Стручне, научне и техничке дјелатности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Умјетност, забава и рекреација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6,6% 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Информације и комуникације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6,0%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8075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услуга, које се користе за личну потрошњу у Републици Српској, већ трећи мјесец узастопно биљеже благу дефлацију. Мјерене индексом потрошачких цијена, малопродајне цијене у јуну 2014. године, у односу на мај 2014. године, у просјеку су ниже за 0,2%.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BA" b="0" dirty="0" smtClean="0"/>
              <a:t>одишња инфлација (</a:t>
            </a:r>
            <a:r>
              <a:rPr lang="sr-Cyrl-CS" b="0" dirty="0" smtClean="0"/>
              <a:t>јун </a:t>
            </a:r>
            <a:r>
              <a:rPr lang="sr-Cyrl-BA" b="0" dirty="0" smtClean="0"/>
              <a:t>201</a:t>
            </a:r>
            <a:r>
              <a:rPr lang="sr-Latn-CS" b="0" dirty="0" smtClean="0"/>
              <a:t>4</a:t>
            </a:r>
            <a:r>
              <a:rPr lang="sr-Cyrl-BA" b="0" dirty="0" smtClean="0"/>
              <a:t>/</a:t>
            </a:r>
            <a:r>
              <a:rPr lang="sr-Cyrl-CS" b="0" dirty="0" smtClean="0"/>
              <a:t>јун </a:t>
            </a:r>
            <a:r>
              <a:rPr lang="sr-Cyrl-BA" b="0" dirty="0" smtClean="0"/>
              <a:t>201</a:t>
            </a:r>
            <a:r>
              <a:rPr lang="sr-Latn-CS" b="0" dirty="0" smtClean="0"/>
              <a:t>3</a:t>
            </a:r>
            <a:r>
              <a:rPr lang="en-US" b="0" dirty="0" smtClean="0"/>
              <a:t>.</a:t>
            </a:r>
            <a:r>
              <a:rPr lang="sr-Cyrl-BA" b="0" dirty="0" smtClean="0"/>
              <a:t>) износи -2,0%.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852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укупно 12 главних одјељака потрошње, више цијене забиљежене су само у групи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(0,3%) због виших произвођачких цијена цигарета, виших набавних цијена алкохолних пића, као и због завршеног периода акцијских цијена алкохолних пића. У осталим одјељцима забиљежене су ниже цијене, док су у три одјељка малопродајне цијене остале исте.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Најниже цијене у јуну забиљежене су у одјељку Одјећа и обућа (0,9%) и резултат су сезонских снижења одјеће и обуће, која су у овом периоду најбројнија.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Комуникације,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 и 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су у просјеку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7702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699440" y="1341438"/>
            <a:ext cx="248016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22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July 2014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Producer prices of industrial products on domestic 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market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:</a:t>
            </a:r>
            <a:endParaRPr lang="sr-Cyrl-CS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higher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2013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31641" y="612726"/>
            <a:ext cx="1494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 2014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Producer prices of industrial products on 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non-domestic 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market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Arial" pitchFamily="34" charset="0"/>
              </a:rPr>
              <a:t>:</a:t>
            </a:r>
            <a:endParaRPr lang="sr-Cyrl-CS" sz="3000" b="1" dirty="0" smtClean="0">
              <a:solidFill>
                <a:srgbClr val="495778"/>
              </a:solidFill>
              <a:latin typeface="Arial Narrow" pitchFamily="34" charset="0"/>
              <a:cs typeface="Arial" pitchFamily="34" charset="0"/>
            </a:endParaRP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higher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2013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0,3%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higher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62151" y="620687"/>
            <a:ext cx="1494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 2014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51399"/>
            <a:ext cx="7552133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endParaRPr lang="ru-RU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Seasonally adjusted industrial production 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higher</a:t>
            </a:r>
            <a:endParaRPr lang="en-US" sz="26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41264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: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June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June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increased by </a:t>
            </a:r>
            <a:r>
              <a:rPr lang="ru-RU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6</a:t>
            </a:r>
            <a:r>
              <a:rPr lang="ru-RU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491833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56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43922" y="747667"/>
            <a:ext cx="3127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–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605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million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 billion and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308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297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491880" y="5300662"/>
            <a:ext cx="4680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851920" y="4797152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2013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2014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3160708" y="1484784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Arial Narrow" pitchFamily="34" charset="0"/>
              </a:rPr>
              <a:t>thous</a:t>
            </a:r>
            <a:r>
              <a:rPr lang="sr-Cyrl-CS" sz="1200" dirty="0" smtClean="0">
                <a:latin typeface="Arial Narrow" pitchFamily="34" charset="0"/>
              </a:rPr>
              <a:t>. </a:t>
            </a:r>
            <a:r>
              <a:rPr lang="sr-Cyrl-CS" sz="1200" dirty="0">
                <a:latin typeface="Arial Narrow" pitchFamily="34" charset="0"/>
              </a:rPr>
              <a:t>КМ</a:t>
            </a:r>
            <a:endParaRPr lang="en-US" sz="1200" dirty="0"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2752895632"/>
              </p:ext>
            </p:extLst>
          </p:nvPr>
        </p:nvGraphicFramePr>
        <p:xfrm>
          <a:off x="2581274" y="1772816"/>
          <a:ext cx="559112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-  JUNE 2014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245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186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Croatia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142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535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15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358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247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22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July 2014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DP1.jpg"/>
          <p:cNvPicPr/>
          <p:nvPr/>
        </p:nvPicPr>
        <p:blipFill>
          <a:blip r:embed="rId3" cstate="print"/>
          <a:srcRect t="47692" b="9899"/>
          <a:stretch>
            <a:fillRect/>
          </a:stretch>
        </p:blipFill>
        <p:spPr>
          <a:xfrm>
            <a:off x="1043608" y="4844076"/>
            <a:ext cx="8255428" cy="2013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 smtClean="0">
                <a:solidFill>
                  <a:srgbClr val="495778"/>
                </a:solidFill>
                <a:latin typeface="Arial Narrow" pitchFamily="34" charset="0"/>
              </a:rPr>
              <a:t>NATIONAL ACCOUNTS STATISTICS</a:t>
            </a:r>
            <a:endParaRPr lang="en-US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1507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21511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0" descr="http://10.0.0.10/webmail/mailAttach/Izvoz.png?part=0.1&amp;folder=%7Everdana.cejvan%40rzs.rs.ba%2FINBOX&amp;uid=94&amp;disp=inline"/>
          <p:cNvSpPr>
            <a:spLocks noChangeAspect="1" noChangeArrowheads="1"/>
          </p:cNvSpPr>
          <p:nvPr/>
        </p:nvSpPr>
        <p:spPr bwMode="auto">
          <a:xfrm>
            <a:off x="179512" y="-171400"/>
            <a:ext cx="45815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475656" y="1844824"/>
            <a:ext cx="69847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GDP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really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9%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higher</a:t>
            </a:r>
            <a:endParaRPr lang="en-US" sz="26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75656" y="620688"/>
            <a:ext cx="7938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2013</a:t>
            </a:r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475656" y="2924944"/>
            <a:ext cx="7489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GDP per capita 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145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 </a:t>
            </a:r>
            <a:endParaRPr lang="sr-Cyrl-BA" sz="20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DP1.jpg"/>
          <p:cNvPicPr/>
          <p:nvPr/>
        </p:nvPicPr>
        <p:blipFill>
          <a:blip r:embed="rId3" cstate="print"/>
          <a:srcRect t="47692" b="9899"/>
          <a:stretch>
            <a:fillRect/>
          </a:stretch>
        </p:blipFill>
        <p:spPr>
          <a:xfrm>
            <a:off x="1043608" y="4844076"/>
            <a:ext cx="8255428" cy="2013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 smtClean="0">
                <a:solidFill>
                  <a:srgbClr val="495778"/>
                </a:solidFill>
                <a:latin typeface="Arial Narrow" pitchFamily="34" charset="0"/>
              </a:rPr>
              <a:t>NATIONAL ACCOUNTS STATISTICS</a:t>
            </a:r>
            <a:endParaRPr lang="en-US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1507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21511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0" descr="http://10.0.0.10/webmail/mailAttach/Izvoz.png?part=0.1&amp;folder=%7Everdana.cejvan%40rzs.rs.ba%2FINBOX&amp;uid=94&amp;disp=inline"/>
          <p:cNvSpPr>
            <a:spLocks noChangeAspect="1" noChangeArrowheads="1"/>
          </p:cNvSpPr>
          <p:nvPr/>
        </p:nvSpPr>
        <p:spPr bwMode="auto">
          <a:xfrm>
            <a:off x="179512" y="-171400"/>
            <a:ext cx="45815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469307" y="2667171"/>
            <a:ext cx="69847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GDP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really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5%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higher</a:t>
            </a:r>
            <a:endParaRPr lang="en-US" sz="26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75656" y="620688"/>
            <a:ext cx="30652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baseline="300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st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QUARTER OF 2014</a:t>
            </a:r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475656" y="2924944"/>
            <a:ext cx="7489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r-Cyrl-BA" sz="20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DP1.jpg"/>
          <p:cNvPicPr/>
          <p:nvPr/>
        </p:nvPicPr>
        <p:blipFill>
          <a:blip r:embed="rId3" cstate="print"/>
          <a:srcRect t="47692" b="9899"/>
          <a:stretch>
            <a:fillRect/>
          </a:stretch>
        </p:blipFill>
        <p:spPr>
          <a:xfrm>
            <a:off x="1043608" y="4844076"/>
            <a:ext cx="8255428" cy="2013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 smtClean="0">
                <a:solidFill>
                  <a:srgbClr val="495778"/>
                </a:solidFill>
                <a:latin typeface="Arial Narrow" pitchFamily="34" charset="0"/>
              </a:rPr>
              <a:t>NATIONAL ACCOUNTS STATISTICS</a:t>
            </a:r>
            <a:endParaRPr lang="en-US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1507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21511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0" descr="http://10.0.0.10/webmail/mailAttach/Izvoz.png?part=0.1&amp;folder=%7Everdana.cejvan%40rzs.rs.ba%2FINBOX&amp;uid=94&amp;disp=inline"/>
          <p:cNvSpPr>
            <a:spLocks noChangeAspect="1" noChangeArrowheads="1"/>
          </p:cNvSpPr>
          <p:nvPr/>
        </p:nvSpPr>
        <p:spPr bwMode="auto">
          <a:xfrm>
            <a:off x="179512" y="-171400"/>
            <a:ext cx="45815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475656" y="1844824"/>
            <a:ext cx="698477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just"/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</a:rPr>
              <a:t>Value of 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</a:rPr>
              <a:t>gross fixed capital formation 1 billion and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</a:rPr>
              <a:t>546 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</a:rPr>
              <a:t>million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en-US" sz="28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75656" y="620688"/>
            <a:ext cx="7938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475656" y="2924944"/>
            <a:ext cx="7489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475656" y="1556792"/>
            <a:ext cx="7488237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600" b="1" dirty="0" err="1" smtClean="0">
                <a:solidFill>
                  <a:srgbClr val="495778"/>
                </a:solidFill>
                <a:latin typeface="Arial Narrow" pitchFamily="34" charset="0"/>
              </a:rPr>
              <a:t>Labour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 Force Survey</a:t>
            </a:r>
            <a:endParaRPr lang="sr-Cyrl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/>
            <a:endParaRPr lang="sr-Cyrl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/>
            <a:endParaRPr lang="sr-Cyrl-CS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/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Unemployment rate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decreased by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 marL="342900" indent="-342900"/>
            <a:endParaRPr lang="sr-Cyrl-CS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/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Employment rate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increased by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/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643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APRIL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37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47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КМ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494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 2014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employees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694771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2771800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Picture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3879" y="3173012"/>
            <a:ext cx="4505242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 2014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Alcoholic beverages and tobacco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JUNE 2014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13703</TotalTime>
  <Words>2283</Words>
  <Application>Microsoft Office PowerPoint</Application>
  <PresentationFormat>On-screen Show (4:3)</PresentationFormat>
  <Paragraphs>233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kandicje</cp:lastModifiedBy>
  <cp:revision>2029</cp:revision>
  <dcterms:created xsi:type="dcterms:W3CDTF">2004-12-13T09:54:15Z</dcterms:created>
  <dcterms:modified xsi:type="dcterms:W3CDTF">2014-07-22T08:44:05Z</dcterms:modified>
</cp:coreProperties>
</file>