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2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19"/>
  </p:notesMasterIdLst>
  <p:handoutMasterIdLst>
    <p:handoutMasterId r:id="rId20"/>
  </p:handoutMasterIdLst>
  <p:sldIdLst>
    <p:sldId id="262" r:id="rId2"/>
    <p:sldId id="378" r:id="rId3"/>
    <p:sldId id="388" r:id="rId4"/>
    <p:sldId id="382" r:id="rId5"/>
    <p:sldId id="383" r:id="rId6"/>
    <p:sldId id="364" r:id="rId7"/>
    <p:sldId id="303" r:id="rId8"/>
    <p:sldId id="265" r:id="rId9"/>
    <p:sldId id="266" r:id="rId10"/>
    <p:sldId id="275" r:id="rId11"/>
    <p:sldId id="350" r:id="rId12"/>
    <p:sldId id="368" r:id="rId13"/>
    <p:sldId id="369" r:id="rId14"/>
    <p:sldId id="385" r:id="rId15"/>
    <p:sldId id="386" r:id="rId16"/>
    <p:sldId id="387" r:id="rId17"/>
    <p:sldId id="329" r:id="rId18"/>
  </p:sldIdLst>
  <p:sldSz cx="9144000" cy="6858000" type="screen4x3"/>
  <p:notesSz cx="1429702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450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5778"/>
    <a:srgbClr val="003366"/>
    <a:srgbClr val="064488"/>
    <a:srgbClr val="99CC00"/>
    <a:srgbClr val="99CCFF"/>
    <a:srgbClr val="1C1C54"/>
    <a:srgbClr val="2828F8"/>
    <a:srgbClr val="B9CDE5"/>
    <a:srgbClr val="3399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54" autoAdjust="0"/>
    <p:restoredTop sz="62985" autoAdjust="0"/>
  </p:normalViewPr>
  <p:slideViewPr>
    <p:cSldViewPr>
      <p:cViewPr varScale="1">
        <p:scale>
          <a:sx n="73" d="100"/>
          <a:sy n="73" d="100"/>
        </p:scale>
        <p:origin x="278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1" d="100"/>
          <a:sy n="111" d="100"/>
        </p:scale>
        <p:origin x="-582" y="-84"/>
      </p:cViewPr>
      <p:guideLst>
        <p:guide orient="horz" pos="3127"/>
        <p:guide pos="450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lusacbi\Desktop\Plate\2014\Jun\Grafikoni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stojcevicsa.RZS\Desktop\SANJA\SPOLJNA%20TRGOVINA\za%20medije\Prezentacija,%20od%20avg2011\jun%202014\za%20Graf%20I-VI%20201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cat>
            <c:multiLvlStrRef>
              <c:f>'graf 2'!$A$1:$B$13</c:f>
              <c:multiLvlStrCache>
                <c:ptCount val="13"/>
                <c:lvl>
                  <c:pt idx="0">
                    <c:v>VI</c:v>
                  </c:pt>
                  <c:pt idx="1">
                    <c:v>VII</c:v>
                  </c:pt>
                  <c:pt idx="2">
                    <c:v>VIII</c:v>
                  </c:pt>
                  <c:pt idx="3">
                    <c:v>IX</c:v>
                  </c:pt>
                  <c:pt idx="4">
                    <c:v>X</c:v>
                  </c:pt>
                  <c:pt idx="5">
                    <c:v>XI</c:v>
                  </c:pt>
                  <c:pt idx="6">
                    <c:v>XII</c:v>
                  </c:pt>
                  <c:pt idx="7">
                    <c:v>I</c:v>
                  </c:pt>
                  <c:pt idx="8">
                    <c:v>II</c:v>
                  </c:pt>
                  <c:pt idx="9">
                    <c:v>III</c:v>
                  </c:pt>
                  <c:pt idx="10">
                    <c:v>IV</c:v>
                  </c:pt>
                  <c:pt idx="11">
                    <c:v>V</c:v>
                  </c:pt>
                  <c:pt idx="12">
                    <c:v>VI</c:v>
                  </c:pt>
                </c:lvl>
                <c:lvl>
                  <c:pt idx="0">
                    <c:v>2013</c:v>
                  </c:pt>
                  <c:pt idx="7">
                    <c:v>2014</c:v>
                  </c:pt>
                </c:lvl>
              </c:multiLvlStrCache>
            </c:multiLvlStrRef>
          </c:cat>
          <c:val>
            <c:numRef>
              <c:f>'graf 2'!$C$1:$C$13</c:f>
              <c:numCache>
                <c:formatCode>0</c:formatCode>
                <c:ptCount val="13"/>
                <c:pt idx="0">
                  <c:v>816</c:v>
                </c:pt>
                <c:pt idx="1">
                  <c:v>803</c:v>
                </c:pt>
                <c:pt idx="2">
                  <c:v>811</c:v>
                </c:pt>
                <c:pt idx="3">
                  <c:v>813</c:v>
                </c:pt>
                <c:pt idx="4">
                  <c:v>808</c:v>
                </c:pt>
                <c:pt idx="5">
                  <c:v>811</c:v>
                </c:pt>
                <c:pt idx="6">
                  <c:v>820</c:v>
                </c:pt>
                <c:pt idx="7">
                  <c:v>810</c:v>
                </c:pt>
                <c:pt idx="8">
                  <c:v>822</c:v>
                </c:pt>
                <c:pt idx="9">
                  <c:v>815</c:v>
                </c:pt>
                <c:pt idx="10">
                  <c:v>821</c:v>
                </c:pt>
                <c:pt idx="11">
                  <c:v>818</c:v>
                </c:pt>
                <c:pt idx="12">
                  <c:v>837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9127464"/>
        <c:axId val="146956872"/>
      </c:lineChart>
      <c:catAx>
        <c:axId val="149127464"/>
        <c:scaling>
          <c:orientation val="minMax"/>
        </c:scaling>
        <c:delete val="0"/>
        <c:axPos val="b"/>
        <c:majorGridlines>
          <c:spPr>
            <a:ln w="3175"/>
          </c:spPr>
        </c:majorGridlines>
        <c:min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Arial Narrow" pitchFamily="34" charset="0"/>
              </a:defRPr>
            </a:pPr>
            <a:endParaRPr lang="en-US"/>
          </a:p>
        </c:txPr>
        <c:crossAx val="146956872"/>
        <c:crosses val="autoZero"/>
        <c:auto val="1"/>
        <c:lblAlgn val="ctr"/>
        <c:lblOffset val="100"/>
        <c:noMultiLvlLbl val="0"/>
      </c:catAx>
      <c:valAx>
        <c:axId val="146956872"/>
        <c:scaling>
          <c:orientation val="minMax"/>
          <c:max val="900"/>
          <c:min val="600"/>
        </c:scaling>
        <c:delete val="0"/>
        <c:axPos val="l"/>
        <c:majorGridlines>
          <c:spPr>
            <a:ln w="3175"/>
          </c:spPr>
        </c:majorGridlines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Arial Narrow" pitchFamily="34" charset="0"/>
              </a:defRPr>
            </a:pPr>
            <a:endParaRPr lang="en-US"/>
          </a:p>
        </c:txPr>
        <c:crossAx val="14912746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501509002675174"/>
          <c:y val="5.1400554097404488E-2"/>
          <c:w val="0.67503223824943726"/>
          <c:h val="0.8326195683872849"/>
        </c:manualLayout>
      </c:layout>
      <c:lineChart>
        <c:grouping val="standard"/>
        <c:varyColors val="0"/>
        <c:ser>
          <c:idx val="0"/>
          <c:order val="0"/>
          <c:tx>
            <c:strRef>
              <c:f>zaJun2014!$A$2</c:f>
              <c:strCache>
                <c:ptCount val="1"/>
                <c:pt idx="0">
                  <c:v>увоз                   </c:v>
                </c:pt>
              </c:strCache>
            </c:strRef>
          </c:tx>
          <c:marker>
            <c:symbol val="none"/>
          </c:marker>
          <c:cat>
            <c:strRef>
              <c:f>zaJun2014!$B$1:$N$1</c:f>
              <c:strCache>
                <c:ptCount val="13"/>
                <c:pt idx="0">
                  <c:v>VI</c:v>
                </c:pt>
                <c:pt idx="1">
                  <c:v>VII</c:v>
                </c:pt>
                <c:pt idx="2">
                  <c:v>VIII</c:v>
                </c:pt>
                <c:pt idx="3">
                  <c:v>IX</c:v>
                </c:pt>
                <c:pt idx="4">
                  <c:v>X</c:v>
                </c:pt>
                <c:pt idx="5">
                  <c:v>XI</c:v>
                </c:pt>
                <c:pt idx="6">
                  <c:v>XII</c:v>
                </c:pt>
                <c:pt idx="7">
                  <c:v>I</c:v>
                </c:pt>
                <c:pt idx="8">
                  <c:v>II</c:v>
                </c:pt>
                <c:pt idx="9">
                  <c:v>III</c:v>
                </c:pt>
                <c:pt idx="10">
                  <c:v>IV</c:v>
                </c:pt>
                <c:pt idx="11">
                  <c:v>V</c:v>
                </c:pt>
                <c:pt idx="12">
                  <c:v>VI</c:v>
                </c:pt>
              </c:strCache>
            </c:strRef>
          </c:cat>
          <c:val>
            <c:numRef>
              <c:f>zaJun2014!$B$2:$N$2</c:f>
              <c:numCache>
                <c:formatCode>General</c:formatCode>
                <c:ptCount val="13"/>
                <c:pt idx="0">
                  <c:v>317176</c:v>
                </c:pt>
                <c:pt idx="1">
                  <c:v>400481</c:v>
                </c:pt>
                <c:pt idx="2">
                  <c:v>385911</c:v>
                </c:pt>
                <c:pt idx="3">
                  <c:v>390579</c:v>
                </c:pt>
                <c:pt idx="4">
                  <c:v>454480</c:v>
                </c:pt>
                <c:pt idx="5">
                  <c:v>424992</c:v>
                </c:pt>
                <c:pt idx="6">
                  <c:v>391993</c:v>
                </c:pt>
                <c:pt idx="7">
                  <c:v>251909</c:v>
                </c:pt>
                <c:pt idx="8">
                  <c:v>427058</c:v>
                </c:pt>
                <c:pt idx="9">
                  <c:v>422482</c:v>
                </c:pt>
                <c:pt idx="10">
                  <c:v>348984</c:v>
                </c:pt>
                <c:pt idx="11">
                  <c:v>431234</c:v>
                </c:pt>
                <c:pt idx="12">
                  <c:v>415372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zaJun2014!$A$3</c:f>
              <c:strCache>
                <c:ptCount val="1"/>
                <c:pt idx="0">
                  <c:v>извоз</c:v>
                </c:pt>
              </c:strCache>
            </c:strRef>
          </c:tx>
          <c:marker>
            <c:symbol val="none"/>
          </c:marker>
          <c:cat>
            <c:strRef>
              <c:f>zaJun2014!$B$1:$N$1</c:f>
              <c:strCache>
                <c:ptCount val="13"/>
                <c:pt idx="0">
                  <c:v>VI</c:v>
                </c:pt>
                <c:pt idx="1">
                  <c:v>VII</c:v>
                </c:pt>
                <c:pt idx="2">
                  <c:v>VIII</c:v>
                </c:pt>
                <c:pt idx="3">
                  <c:v>IX</c:v>
                </c:pt>
                <c:pt idx="4">
                  <c:v>X</c:v>
                </c:pt>
                <c:pt idx="5">
                  <c:v>XI</c:v>
                </c:pt>
                <c:pt idx="6">
                  <c:v>XII</c:v>
                </c:pt>
                <c:pt idx="7">
                  <c:v>I</c:v>
                </c:pt>
                <c:pt idx="8">
                  <c:v>II</c:v>
                </c:pt>
                <c:pt idx="9">
                  <c:v>III</c:v>
                </c:pt>
                <c:pt idx="10">
                  <c:v>IV</c:v>
                </c:pt>
                <c:pt idx="11">
                  <c:v>V</c:v>
                </c:pt>
                <c:pt idx="12">
                  <c:v>VI</c:v>
                </c:pt>
              </c:strCache>
            </c:strRef>
          </c:cat>
          <c:val>
            <c:numRef>
              <c:f>zaJun2014!$B$3:$N$3</c:f>
              <c:numCache>
                <c:formatCode>General</c:formatCode>
                <c:ptCount val="13"/>
                <c:pt idx="0">
                  <c:v>220173</c:v>
                </c:pt>
                <c:pt idx="1">
                  <c:v>242098</c:v>
                </c:pt>
                <c:pt idx="2">
                  <c:v>199427</c:v>
                </c:pt>
                <c:pt idx="3">
                  <c:v>230912</c:v>
                </c:pt>
                <c:pt idx="4">
                  <c:v>221870</c:v>
                </c:pt>
                <c:pt idx="5">
                  <c:v>231500</c:v>
                </c:pt>
                <c:pt idx="6">
                  <c:v>222497</c:v>
                </c:pt>
                <c:pt idx="7">
                  <c:v>196950</c:v>
                </c:pt>
                <c:pt idx="8">
                  <c:v>211260</c:v>
                </c:pt>
                <c:pt idx="9">
                  <c:v>231286</c:v>
                </c:pt>
                <c:pt idx="10">
                  <c:v>219816</c:v>
                </c:pt>
                <c:pt idx="11">
                  <c:v>204515</c:v>
                </c:pt>
                <c:pt idx="12">
                  <c:v>244235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8477496"/>
        <c:axId val="148477888"/>
      </c:lineChart>
      <c:catAx>
        <c:axId val="148477496"/>
        <c:scaling>
          <c:orientation val="minMax"/>
        </c:scaling>
        <c:delete val="0"/>
        <c:axPos val="b"/>
        <c:majorGridlines/>
        <c:min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Arial Narrow" pitchFamily="34" charset="0"/>
              </a:defRPr>
            </a:pPr>
            <a:endParaRPr lang="en-US"/>
          </a:p>
        </c:txPr>
        <c:crossAx val="148477888"/>
        <c:crosses val="autoZero"/>
        <c:auto val="1"/>
        <c:lblAlgn val="ctr"/>
        <c:lblOffset val="100"/>
        <c:noMultiLvlLbl val="0"/>
      </c:catAx>
      <c:valAx>
        <c:axId val="148477888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Arial Narrow" pitchFamily="34" charset="0"/>
              </a:defRPr>
            </a:pPr>
            <a:endParaRPr lang="en-US"/>
          </a:p>
        </c:txPr>
        <c:crossAx val="1484774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345917376765977"/>
          <c:y val="0.34220861281228737"/>
          <c:w val="0.16230180131593139"/>
          <c:h val="0.1901782832701468"/>
        </c:manualLayout>
      </c:layout>
      <c:overlay val="0"/>
      <c:txPr>
        <a:bodyPr/>
        <a:lstStyle/>
        <a:p>
          <a:pPr>
            <a:defRPr sz="1000">
              <a:latin typeface="Arial Narrow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61960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8422" tIns="69211" rIns="138422" bIns="69211" numCol="1" anchor="t" anchorCtr="0" compatLnSpc="1">
            <a:prstTxWarp prst="textNoShape">
              <a:avLst/>
            </a:prstTxWarp>
          </a:bodyPr>
          <a:lstStyle>
            <a:lvl1pPr>
              <a:defRPr sz="18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8101013" y="0"/>
            <a:ext cx="61960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8422" tIns="69211" rIns="138422" bIns="69211" numCol="1" anchor="t" anchorCtr="0" compatLnSpc="1">
            <a:prstTxWarp prst="textNoShape">
              <a:avLst/>
            </a:prstTxWarp>
          </a:bodyPr>
          <a:lstStyle>
            <a:lvl1pPr algn="r">
              <a:defRPr sz="18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61960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8422" tIns="69211" rIns="138422" bIns="69211" numCol="1" anchor="b" anchorCtr="0" compatLnSpc="1">
            <a:prstTxWarp prst="textNoShape">
              <a:avLst/>
            </a:prstTxWarp>
          </a:bodyPr>
          <a:lstStyle>
            <a:lvl1pPr>
              <a:defRPr sz="18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8101013" y="9431338"/>
            <a:ext cx="61960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8422" tIns="69211" rIns="138422" bIns="69211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fld id="{48E9A703-0230-4711-B5FE-0F20C69BAC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4100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196013" cy="496888"/>
          </a:xfrm>
          <a:prstGeom prst="rect">
            <a:avLst/>
          </a:prstGeom>
        </p:spPr>
        <p:txBody>
          <a:bodyPr vert="horz" lIns="138422" tIns="69211" rIns="138422" bIns="69211" rtlCol="0"/>
          <a:lstStyle>
            <a:lvl1pPr algn="l"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8097838" y="0"/>
            <a:ext cx="6196012" cy="496888"/>
          </a:xfrm>
          <a:prstGeom prst="rect">
            <a:avLst/>
          </a:prstGeom>
        </p:spPr>
        <p:txBody>
          <a:bodyPr vert="horz" lIns="138422" tIns="69211" rIns="138422" bIns="69211" rtlCol="0"/>
          <a:lstStyle>
            <a:lvl1pPr algn="r">
              <a:defRPr sz="1800"/>
            </a:lvl1pPr>
          </a:lstStyle>
          <a:p>
            <a:pPr>
              <a:defRPr/>
            </a:pPr>
            <a:fld id="{DFAC1A6B-8EC5-4D74-8A9C-F438CDC15072}" type="datetimeFigureOut">
              <a:rPr lang="en-US"/>
              <a:pPr>
                <a:defRPr/>
              </a:pPr>
              <a:t>7/22/2014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667250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8422" tIns="69211" rIns="138422" bIns="69211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430338" y="4716463"/>
            <a:ext cx="11436350" cy="4467225"/>
          </a:xfrm>
          <a:prstGeom prst="rect">
            <a:avLst/>
          </a:prstGeom>
        </p:spPr>
        <p:txBody>
          <a:bodyPr vert="horz" lIns="138422" tIns="69211" rIns="138422" bIns="6921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6196013" cy="496888"/>
          </a:xfrm>
          <a:prstGeom prst="rect">
            <a:avLst/>
          </a:prstGeom>
        </p:spPr>
        <p:txBody>
          <a:bodyPr vert="horz" lIns="138422" tIns="69211" rIns="138422" bIns="69211" rtlCol="0" anchor="b"/>
          <a:lstStyle>
            <a:lvl1pPr algn="l"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8097838" y="9429750"/>
            <a:ext cx="6196012" cy="496888"/>
          </a:xfrm>
          <a:prstGeom prst="rect">
            <a:avLst/>
          </a:prstGeom>
        </p:spPr>
        <p:txBody>
          <a:bodyPr vert="horz" lIns="138422" tIns="69211" rIns="138422" bIns="69211" rtlCol="0" anchor="b"/>
          <a:lstStyle>
            <a:lvl1pPr algn="r">
              <a:defRPr sz="1800"/>
            </a:lvl1pPr>
          </a:lstStyle>
          <a:p>
            <a:pPr>
              <a:defRPr/>
            </a:pPr>
            <a:fld id="{1824069F-116B-43D9-A488-3E20CBF3B8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8028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dirty="0" smtClean="0"/>
          </a:p>
        </p:txBody>
      </p:sp>
    </p:spTree>
    <p:extLst>
      <p:ext uri="{BB962C8B-B14F-4D97-AF65-F5344CB8AC3E}">
        <p14:creationId xmlns:p14="http://schemas.microsoft.com/office/powerpoint/2010/main" val="19751546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Цијен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произвођач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индустријских производа на домаћем тржишту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јуну 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14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године 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односу на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мај 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године у просјеку су више за 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0,1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%, у односу на јун  2013. године у просјеку су ниже за 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0,8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%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а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односу на децембар 2013. године у просјеку су више за 0,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%.</a:t>
            </a:r>
          </a:p>
          <a:p>
            <a:pPr algn="just"/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Посматрано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намјени потрошње, 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јуну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године, 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односу на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мај 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 године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цијене енергије као и цијене интермедијарних производа у просјеку су више за 0,1%,  док су цијене капиталних прозвода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цијене трајних производа за широку потрошњу као и цијене нетрајних производа за широку потрошњу у просјеку остале на истом нивоу.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948239E-87B9-4C51-918F-368D9A9686B4}" type="slidenum">
              <a:rPr lang="en-US" smtClean="0"/>
              <a:pPr/>
              <a:t>10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784120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Цијен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произвођач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индустријских производа на страном тржишту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јуну 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14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године 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односу на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мај 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године у просјеку су више за 0,2%, у односу на јун 2013. године у просјеку су више за 0,3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%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а у односу на децембар 2013. године ниже су за 0,9%.</a:t>
            </a:r>
          </a:p>
          <a:p>
            <a:pPr algn="just"/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Посматрано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намјени потрошње, 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јуну 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14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године 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односу на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мај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201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 цијене капиталних производа у просјеку су више з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0,5%, цијене енергије за 0,2%, цијене интермедијарних производа као и цијене трајних производа за широку потрошњу за 0,1%, док су цијене нетрајних производа за широку потрошњу у просјеку ниже за 1,1%.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sr-Cyrl-C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948239E-87B9-4C51-918F-368D9A9686B4}" type="slidenum">
              <a:rPr lang="en-US" smtClean="0"/>
              <a:pPr/>
              <a:t>11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259014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Cyrl-C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есезонирана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индустријска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производња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јуну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одине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поређењу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мајом 2014.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већа је за 0,9%. У подручју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Вађењ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руда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камена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остварен је раст од 9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%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у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Прерађивачкој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индустрији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раст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%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док је у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подручју 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Производња и снабдијевање електричном енергијом, гасом, паром и климатизацији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забиљежен пад од 4,1%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Посматрано према главним индустријским групама по основу економске намјене производа,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десезонирана производња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интермедијарних производа,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јуну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одине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поређењу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мајом 2014,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већа је за 12</a:t>
            </a:r>
            <a:r>
              <a:rPr lang="bs-Latn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5%, трајних производа за широку потрошњу за 3,8% и нетрајних производа за широку потрошњу за 1,0%, док је производња капиталних производа мања за 5,5% и енергије за 6,0%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9870D9A-6979-453F-A562-15938E283DBE}" type="slidenum">
              <a:rPr lang="en-US" smtClean="0"/>
              <a:pPr/>
              <a:t>12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08193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Број запослених у индустрији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јуну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2014. године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односу на 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просјечан мјесечни број запослених у 201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одини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већи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је за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%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односу на исти мјесец прошле године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већи је за 1,6% и 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односу на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мај 2014.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године 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0,4%.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Број запослених у индустрији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периоду јануар - јун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2014. године, у односу на исти период прошле године,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већи је за 1,9%. У истом периоду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подручју </a:t>
            </a:r>
            <a:r>
              <a:rPr lang="sr-Cyrl-C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Вађење руда и камена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остварен је раст од 5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,2%, у подручју 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Производња и снабдијевање електричном енергијом, гасом, паром и климатизацији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раст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 1,7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% и у подручју 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Прерађивачка индустрија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раст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 1,5%.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D1531F1-78AB-4797-841C-4D846279D360}" type="slidenum">
              <a:rPr lang="en-US" smtClean="0"/>
              <a:pPr/>
              <a:t>13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639636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sr-Cyrl-CS" dirty="0" smtClean="0"/>
              <a:t>Према подацима статистике спољне трговине у периоду </a:t>
            </a:r>
            <a:r>
              <a:rPr lang="sr-Cyrl-BA" dirty="0" smtClean="0"/>
              <a:t>јануар </a:t>
            </a:r>
            <a:r>
              <a:rPr lang="sr-Cyrl-BA" baseline="0" dirty="0" smtClean="0"/>
              <a:t>- </a:t>
            </a:r>
            <a:r>
              <a:rPr lang="sr-Cyrl-BA" dirty="0" smtClean="0"/>
              <a:t>јун </a:t>
            </a:r>
            <a:r>
              <a:rPr lang="ru-RU" dirty="0" smtClean="0"/>
              <a:t>2014</a:t>
            </a:r>
            <a:r>
              <a:rPr lang="sr-Cyrl-CS" dirty="0" smtClean="0"/>
              <a:t>. године </a:t>
            </a:r>
            <a:r>
              <a:rPr lang="ru-RU" b="0" dirty="0" smtClean="0"/>
              <a:t>обим робне размјене </a:t>
            </a:r>
            <a:r>
              <a:rPr lang="ru-RU" dirty="0" smtClean="0"/>
              <a:t>Републике</a:t>
            </a:r>
            <a:r>
              <a:rPr lang="ru-RU" baseline="0" dirty="0" smtClean="0"/>
              <a:t> </a:t>
            </a:r>
            <a:r>
              <a:rPr lang="ru-RU" dirty="0" smtClean="0"/>
              <a:t>Српске са иностранством износио</a:t>
            </a:r>
            <a:r>
              <a:rPr lang="ru-RU" baseline="0" dirty="0" smtClean="0"/>
              <a:t> је око</a:t>
            </a:r>
            <a:r>
              <a:rPr lang="en-US" b="0" dirty="0" smtClean="0"/>
              <a:t> </a:t>
            </a:r>
            <a:r>
              <a:rPr lang="sr-Cyrl-BA" b="0" dirty="0" smtClean="0"/>
              <a:t>3 милијарде</a:t>
            </a:r>
            <a:r>
              <a:rPr lang="sr-Cyrl-BA" b="0" baseline="0" dirty="0" smtClean="0"/>
              <a:t> </a:t>
            </a:r>
            <a:r>
              <a:rPr lang="sr-Cyrl-BA" b="0" dirty="0" smtClean="0"/>
              <a:t>605 </a:t>
            </a:r>
            <a:r>
              <a:rPr lang="sr-Cyrl-CS" b="0" dirty="0" smtClean="0"/>
              <a:t>милион</a:t>
            </a:r>
            <a:r>
              <a:rPr lang="en-US" b="0" dirty="0" smtClean="0"/>
              <a:t>a</a:t>
            </a:r>
            <a:r>
              <a:rPr lang="ru-RU" b="0" dirty="0" smtClean="0"/>
              <a:t> КМ</a:t>
            </a:r>
            <a:r>
              <a:rPr lang="ru-RU" dirty="0" smtClean="0"/>
              <a:t>, од чега се на извоз</a:t>
            </a:r>
            <a:r>
              <a:rPr lang="en-US" baseline="0" dirty="0" smtClean="0"/>
              <a:t> </a:t>
            </a:r>
            <a:r>
              <a:rPr lang="ru-RU" dirty="0" smtClean="0"/>
              <a:t>односи</a:t>
            </a:r>
            <a:r>
              <a:rPr lang="en-US" dirty="0" smtClean="0"/>
              <a:t> </a:t>
            </a:r>
            <a:r>
              <a:rPr lang="sr-Cyrl-BA" dirty="0" smtClean="0"/>
              <a:t/>
            </a:r>
            <a:br>
              <a:rPr lang="sr-Cyrl-BA" dirty="0" smtClean="0"/>
            </a:br>
            <a:r>
              <a:rPr lang="ru-RU" dirty="0" smtClean="0"/>
              <a:t>милијарду и </a:t>
            </a:r>
            <a:r>
              <a:rPr lang="sr-Cyrl-BA" dirty="0" smtClean="0"/>
              <a:t>308</a:t>
            </a:r>
            <a:r>
              <a:rPr lang="sr-Cyrl-BA" baseline="0" dirty="0" smtClean="0"/>
              <a:t> </a:t>
            </a:r>
            <a:r>
              <a:rPr lang="sr-Cyrl-BA" dirty="0" smtClean="0"/>
              <a:t>милиона </a:t>
            </a:r>
            <a:r>
              <a:rPr lang="ru-RU" dirty="0" smtClean="0"/>
              <a:t>КМ, а на увоз 2 милијарде</a:t>
            </a:r>
            <a:r>
              <a:rPr lang="ru-RU" baseline="0" dirty="0" smtClean="0"/>
              <a:t> </a:t>
            </a:r>
            <a:r>
              <a:rPr lang="sr-Cyrl-BA" dirty="0" smtClean="0"/>
              <a:t>297 </a:t>
            </a:r>
            <a:r>
              <a:rPr lang="sr-Cyrl-CS" dirty="0" smtClean="0"/>
              <a:t>милиона </a:t>
            </a:r>
            <a:r>
              <a:rPr lang="ru-RU" dirty="0" smtClean="0"/>
              <a:t>КМ.</a:t>
            </a:r>
            <a:r>
              <a:rPr lang="en-US" dirty="0" smtClean="0"/>
              <a:t> </a:t>
            </a:r>
            <a:r>
              <a:rPr lang="ru-RU" dirty="0" smtClean="0"/>
              <a:t>У оквиру укупно остварене робне размјене Републике Српске са иностранством у периоду јануар</a:t>
            </a:r>
            <a:r>
              <a:rPr lang="sr-Cyrl-BA" baseline="0" dirty="0" smtClean="0"/>
              <a:t> - </a:t>
            </a:r>
            <a:r>
              <a:rPr lang="sr-Cyrl-BA" dirty="0" smtClean="0"/>
              <a:t>јун </a:t>
            </a:r>
            <a:r>
              <a:rPr lang="ru-RU" dirty="0" smtClean="0"/>
              <a:t>2014</a:t>
            </a:r>
            <a:r>
              <a:rPr lang="sr-Cyrl-CS" dirty="0" smtClean="0"/>
              <a:t>. </a:t>
            </a:r>
            <a:r>
              <a:rPr lang="ru-RU" dirty="0" smtClean="0"/>
              <a:t>године, проценат покривеност увоза извозом била је 56,9%. </a:t>
            </a:r>
            <a:endParaRPr lang="en-US" dirty="0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E5FE853-CF14-46C9-AEB5-AD5291B5865F}" type="slidenum">
              <a:rPr lang="en-US" smtClean="0"/>
              <a:pPr/>
              <a:t>14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375622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ru-RU" dirty="0" smtClean="0"/>
              <a:t>Посматрајући по мјесецима, извоз у </a:t>
            </a:r>
            <a:r>
              <a:rPr lang="sr-Cyrl-BA" dirty="0" smtClean="0"/>
              <a:t>јуну </a:t>
            </a:r>
            <a:r>
              <a:rPr lang="ru-RU" dirty="0" smtClean="0"/>
              <a:t>2014. године у односу на </a:t>
            </a:r>
            <a:r>
              <a:rPr lang="sr-Cyrl-BA" dirty="0" smtClean="0"/>
              <a:t>мај </a:t>
            </a:r>
            <a:r>
              <a:rPr lang="ru-RU" dirty="0" smtClean="0"/>
              <a:t>2014. године повећан је за 19,4%, док је у односу на </a:t>
            </a:r>
            <a:r>
              <a:rPr lang="sr-Cyrl-BA" dirty="0" smtClean="0"/>
              <a:t>јун </a:t>
            </a:r>
            <a:r>
              <a:rPr lang="ru-RU" dirty="0" smtClean="0"/>
              <a:t>2013. године повећан за 10,9%. Увоз је у </a:t>
            </a:r>
            <a:r>
              <a:rPr lang="sr-Cyrl-BA" dirty="0" smtClean="0"/>
              <a:t>јуну </a:t>
            </a:r>
            <a:r>
              <a:rPr lang="ru-RU" dirty="0" smtClean="0"/>
              <a:t>2014. године у односу на </a:t>
            </a:r>
            <a:r>
              <a:rPr lang="sr-Cyrl-BA" dirty="0" smtClean="0"/>
              <a:t>мај </a:t>
            </a:r>
            <a:r>
              <a:rPr lang="ru-RU" dirty="0" smtClean="0"/>
              <a:t>2014. године смањен за 3</a:t>
            </a:r>
            <a:r>
              <a:rPr lang="sr-Cyrl-BA" dirty="0" smtClean="0"/>
              <a:t>,7</a:t>
            </a:r>
            <a:r>
              <a:rPr lang="ru-RU" dirty="0" smtClean="0"/>
              <a:t>%, док је у односу на </a:t>
            </a:r>
            <a:r>
              <a:rPr lang="sr-Cyrl-BA" dirty="0" smtClean="0"/>
              <a:t>јун </a:t>
            </a:r>
            <a:r>
              <a:rPr lang="ru-RU" dirty="0" smtClean="0"/>
              <a:t>2013. године повећан за 31,0%.</a:t>
            </a:r>
            <a:endParaRPr lang="en-US" dirty="0" smtClean="0"/>
          </a:p>
          <a:p>
            <a:pPr algn="just" eaLnBrk="1" hangingPunct="1">
              <a:spcBef>
                <a:spcPct val="0"/>
              </a:spcBef>
            </a:pPr>
            <a:endParaRPr lang="en-US" dirty="0" smtClean="0"/>
          </a:p>
          <a:p>
            <a:pPr algn="just" eaLnBrk="1" hangingPunct="1">
              <a:spcBef>
                <a:spcPct val="0"/>
              </a:spcBef>
            </a:pPr>
            <a:r>
              <a:rPr lang="ru-RU" dirty="0" smtClean="0"/>
              <a:t>Посматрано по групама производа, у периоду</a:t>
            </a:r>
            <a:r>
              <a:rPr lang="ru-RU" baseline="0" dirty="0" smtClean="0"/>
              <a:t> јануар - </a:t>
            </a:r>
            <a:r>
              <a:rPr lang="sr-Cyrl-BA" dirty="0" smtClean="0"/>
              <a:t>јун </a:t>
            </a:r>
            <a:r>
              <a:rPr lang="ru-RU" dirty="0" smtClean="0"/>
              <a:t>2014. године </a:t>
            </a:r>
            <a:r>
              <a:rPr lang="sr-Cyrl-BA" dirty="0" smtClean="0"/>
              <a:t>у структури извоза </a:t>
            </a:r>
            <a:r>
              <a:rPr lang="ru-RU" dirty="0" smtClean="0"/>
              <a:t>највише учествују </a:t>
            </a:r>
            <a:r>
              <a:rPr lang="sr-Cyrl-BA" dirty="0" smtClean="0"/>
              <a:t>н</a:t>
            </a:r>
            <a:r>
              <a:rPr lang="ru-RU" dirty="0" smtClean="0"/>
              <a:t>афтна уља и уља доби</a:t>
            </a:r>
            <a:r>
              <a:rPr lang="sr-Cyrl-BA" dirty="0" smtClean="0"/>
              <a:t>ј</a:t>
            </a:r>
            <a:r>
              <a:rPr lang="ru-RU" dirty="0" smtClean="0"/>
              <a:t>ена од битуменозних минерала</a:t>
            </a:r>
            <a:r>
              <a:rPr lang="sr-Cyrl-BA" dirty="0" smtClean="0"/>
              <a:t> (</a:t>
            </a:r>
            <a:r>
              <a:rPr lang="ru-RU" dirty="0" smtClean="0"/>
              <a:t>осим сирових</a:t>
            </a:r>
            <a:r>
              <a:rPr lang="sr-Cyrl-BA" dirty="0" smtClean="0"/>
              <a:t>) 9,4%</a:t>
            </a:r>
            <a:r>
              <a:rPr lang="ru-RU" dirty="0" smtClean="0"/>
              <a:t>, </a:t>
            </a:r>
            <a:r>
              <a:rPr lang="sr-Cyrl-BA" dirty="0" smtClean="0"/>
              <a:t>затим обрађено дрво 5,3%</a:t>
            </a:r>
            <a:r>
              <a:rPr lang="en-US" dirty="0" smtClean="0"/>
              <a:t> </a:t>
            </a:r>
            <a:r>
              <a:rPr lang="sr-Cyrl-BA" dirty="0" smtClean="0"/>
              <a:t>и в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јештачки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корунд, алуминијум оксид и алуминијум хидроксид</a:t>
            </a:r>
            <a:r>
              <a:rPr lang="sr-Cyrl-BA" dirty="0" smtClean="0"/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</a:t>
            </a:r>
            <a:r>
              <a:rPr lang="sr-Cyrl-BA" dirty="0" smtClean="0"/>
              <a:t>,1%.</a:t>
            </a:r>
            <a:r>
              <a:rPr lang="ru-RU" dirty="0" smtClean="0"/>
              <a:t> У структури увоза, највише учествује </a:t>
            </a:r>
            <a:r>
              <a:rPr lang="sr-Cyrl-BA" dirty="0" smtClean="0"/>
              <a:t>н</a:t>
            </a:r>
            <a:r>
              <a:rPr lang="ru-RU" dirty="0" smtClean="0"/>
              <a:t>афт</a:t>
            </a:r>
            <a:r>
              <a:rPr lang="sr-Cyrl-BA" dirty="0" smtClean="0"/>
              <a:t>а и </a:t>
            </a:r>
            <a:r>
              <a:rPr lang="ru-RU" dirty="0" smtClean="0"/>
              <a:t>уља добијена од битуменозних минерала</a:t>
            </a:r>
            <a:r>
              <a:rPr lang="sr-Cyrl-BA" dirty="0" smtClean="0"/>
              <a:t> (</a:t>
            </a:r>
            <a:r>
              <a:rPr lang="ru-RU" dirty="0" smtClean="0"/>
              <a:t>сиров</a:t>
            </a:r>
            <a:r>
              <a:rPr lang="sr-Cyrl-BA" dirty="0" smtClean="0"/>
              <a:t>а)</a:t>
            </a:r>
            <a:r>
              <a:rPr lang="sr-Cyrl-BA" baseline="0" dirty="0" smtClean="0"/>
              <a:t> 22</a:t>
            </a:r>
            <a:r>
              <a:rPr lang="sr-Cyrl-BA" dirty="0" smtClean="0"/>
              <a:t>,8%, потом слиједе лијекови 3,3</a:t>
            </a:r>
            <a:r>
              <a:rPr lang="ru-RU" dirty="0" smtClean="0"/>
              <a:t>%</a:t>
            </a:r>
            <a:r>
              <a:rPr lang="en-US" dirty="0" smtClean="0"/>
              <a:t> </a:t>
            </a:r>
            <a:r>
              <a:rPr lang="sr-Cyrl-BA" dirty="0" smtClean="0"/>
              <a:t>и дијелови обуће</a:t>
            </a:r>
            <a:r>
              <a:rPr lang="sr-Cyrl-BA" baseline="0" dirty="0" smtClean="0"/>
              <a:t>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ru-RU" dirty="0" smtClean="0"/>
              <a:t>,5</a:t>
            </a:r>
            <a:r>
              <a:rPr lang="sr-Cyrl-BA" dirty="0" smtClean="0"/>
              <a:t>%</a:t>
            </a:r>
            <a:r>
              <a:rPr lang="en-US" dirty="0" smtClean="0"/>
              <a:t>.</a:t>
            </a:r>
            <a:endParaRPr lang="bs-Latn-BA" dirty="0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5F85985-CA68-4D1E-831B-1ED84413927D}" type="slidenum">
              <a:rPr lang="en-US" smtClean="0"/>
              <a:pPr/>
              <a:t>15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65611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ru-RU" dirty="0" smtClean="0"/>
              <a:t>У погледу географске дистрибуције робне размјене Републике Српске у периоду јануар</a:t>
            </a:r>
            <a:r>
              <a:rPr lang="ru-RU" baseline="0" dirty="0" smtClean="0"/>
              <a:t> - </a:t>
            </a:r>
            <a:r>
              <a:rPr lang="sr-Cyrl-BA" dirty="0" smtClean="0"/>
              <a:t>јун </a:t>
            </a:r>
            <a:r>
              <a:rPr lang="ru-RU" dirty="0" smtClean="0"/>
              <a:t>2014</a:t>
            </a:r>
            <a:r>
              <a:rPr lang="sr-Cyrl-CS" dirty="0" smtClean="0"/>
              <a:t>. </a:t>
            </a:r>
            <a:r>
              <a:rPr lang="ru-RU" dirty="0" smtClean="0"/>
              <a:t>године у извозу највише учествује Италија са 18,8%, затим Србија са </a:t>
            </a:r>
            <a:r>
              <a:rPr lang="sr-Cyrl-BA" dirty="0" smtClean="0"/>
              <a:t>14</a:t>
            </a:r>
            <a:r>
              <a:rPr lang="ru-RU" dirty="0" smtClean="0"/>
              <a:t>,3% и Хрватска са 10,8%. </a:t>
            </a:r>
            <a:r>
              <a:rPr lang="sr-Cyrl-CS" dirty="0" smtClean="0"/>
              <a:t>У</a:t>
            </a:r>
            <a:r>
              <a:rPr lang="ru-RU" dirty="0" smtClean="0"/>
              <a:t> истом периоду у структури увоза највише учествује </a:t>
            </a:r>
            <a:r>
              <a:rPr lang="sr-Cyrl-BA" dirty="0" smtClean="0"/>
              <a:t>Русија </a:t>
            </a:r>
            <a:r>
              <a:rPr lang="ru-RU" dirty="0" smtClean="0"/>
              <a:t>са 23,3%, Србија са 15,6% и Италија са 10,8%.</a:t>
            </a:r>
            <a:endParaRPr lang="en-US" dirty="0" smtClean="0"/>
          </a:p>
          <a:p>
            <a:endParaRPr lang="en-US" dirty="0" smtClean="0"/>
          </a:p>
          <a:p>
            <a:pPr algn="just"/>
            <a:r>
              <a:rPr lang="ru-RU" dirty="0" smtClean="0"/>
              <a:t>Посматрајући земље са највећим учешћем у обиму робне размјене са Републиком Српском,</a:t>
            </a:r>
            <a:r>
              <a:rPr lang="ru-RU" baseline="0" dirty="0" smtClean="0"/>
              <a:t> </a:t>
            </a:r>
            <a:r>
              <a:rPr lang="ru-RU" dirty="0" smtClean="0"/>
              <a:t>највећа покривеност увоза извозом у периоду јануар</a:t>
            </a:r>
            <a:r>
              <a:rPr lang="ru-RU" baseline="0" dirty="0" smtClean="0"/>
              <a:t> - </a:t>
            </a:r>
            <a:r>
              <a:rPr lang="sr-Cyrl-BA" dirty="0" smtClean="0"/>
              <a:t>јун </a:t>
            </a:r>
            <a:r>
              <a:rPr lang="ru-RU" dirty="0" smtClean="0"/>
              <a:t>2014</a:t>
            </a:r>
            <a:r>
              <a:rPr lang="sr-Cyrl-CS" dirty="0" smtClean="0"/>
              <a:t>. </a:t>
            </a:r>
            <a:r>
              <a:rPr lang="ru-RU" dirty="0" smtClean="0"/>
              <a:t>године остварена је са Швајцарском</a:t>
            </a:r>
            <a:r>
              <a:rPr lang="ru-RU" baseline="0" dirty="0" smtClean="0"/>
              <a:t> </a:t>
            </a:r>
            <a:r>
              <a:rPr lang="ru-RU" dirty="0" smtClean="0"/>
              <a:t>и износи </a:t>
            </a:r>
            <a:r>
              <a:rPr lang="sr-Cyrl-BA" dirty="0" smtClean="0"/>
              <a:t>431</a:t>
            </a:r>
            <a:r>
              <a:rPr lang="en-US" dirty="0" smtClean="0"/>
              <a:t>,</a:t>
            </a:r>
            <a:r>
              <a:rPr lang="sr-Cyrl-BA" dirty="0" smtClean="0"/>
              <a:t>0</a:t>
            </a:r>
            <a:r>
              <a:rPr lang="ru-RU" dirty="0" smtClean="0"/>
              <a:t>%, док је најмања покривеност остварена са </a:t>
            </a:r>
            <a:r>
              <a:rPr lang="sr-Cyrl-BA" dirty="0" smtClean="0"/>
              <a:t>Русијом</a:t>
            </a:r>
            <a:r>
              <a:rPr lang="sr-Cyrl-BA" baseline="0" dirty="0" smtClean="0"/>
              <a:t> </a:t>
            </a:r>
            <a:r>
              <a:rPr lang="ru-RU" dirty="0" smtClean="0"/>
              <a:t>0,4%.</a:t>
            </a:r>
            <a:endParaRPr lang="en-US" dirty="0" smtClean="0"/>
          </a:p>
          <a:p>
            <a:pPr algn="just"/>
            <a:r>
              <a:rPr lang="ru-RU" dirty="0" smtClean="0"/>
              <a:t>        </a:t>
            </a:r>
            <a:endParaRPr lang="en-US" dirty="0" smtClean="0"/>
          </a:p>
          <a:p>
            <a:pPr algn="just"/>
            <a:r>
              <a:rPr lang="ru-RU" dirty="0" smtClean="0"/>
              <a:t>У  периоду јануар</a:t>
            </a:r>
            <a:r>
              <a:rPr lang="ru-RU" baseline="0" dirty="0" smtClean="0"/>
              <a:t> - </a:t>
            </a:r>
            <a:r>
              <a:rPr lang="sr-Cyrl-BA" dirty="0" smtClean="0"/>
              <a:t>јун </a:t>
            </a:r>
            <a:r>
              <a:rPr lang="ru-RU" dirty="0" smtClean="0"/>
              <a:t>2014</a:t>
            </a:r>
            <a:r>
              <a:rPr lang="sr-Cyrl-CS" dirty="0" smtClean="0"/>
              <a:t>. </a:t>
            </a:r>
            <a:r>
              <a:rPr lang="ru-RU" dirty="0" smtClean="0"/>
              <a:t>године, према економским групацијама земаља, највише се извозило у земље Европске уније (28</a:t>
            </a:r>
            <a:r>
              <a:rPr lang="ru-RU" baseline="0" dirty="0" smtClean="0"/>
              <a:t> чланица)</a:t>
            </a:r>
            <a:r>
              <a:rPr lang="ru-RU" dirty="0" smtClean="0"/>
              <a:t> </a:t>
            </a:r>
            <a:r>
              <a:rPr lang="sr-Cyrl-BA" dirty="0" smtClean="0"/>
              <a:t>936 </a:t>
            </a:r>
            <a:r>
              <a:rPr lang="sr-Cyrl-CS" dirty="0" smtClean="0"/>
              <a:t>милиона</a:t>
            </a:r>
            <a:r>
              <a:rPr lang="ru-RU" dirty="0" smtClean="0"/>
              <a:t> КМ, док се највише увозило такође из земаља Европске уније (28</a:t>
            </a:r>
            <a:r>
              <a:rPr lang="ru-RU" baseline="0" dirty="0" smtClean="0"/>
              <a:t> чланица)</a:t>
            </a:r>
            <a:r>
              <a:rPr lang="ru-RU" dirty="0" smtClean="0"/>
              <a:t> 949 </a:t>
            </a:r>
            <a:r>
              <a:rPr lang="sr-Cyrl-CS" dirty="0" smtClean="0"/>
              <a:t>милиона</a:t>
            </a:r>
            <a:r>
              <a:rPr lang="ru-RU" dirty="0" smtClean="0"/>
              <a:t> КМ.</a:t>
            </a:r>
            <a:endParaRPr lang="en-US" dirty="0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B5C0FB3-89A4-44A6-AD8F-869DEF52ABCA}" type="slidenum">
              <a:rPr lang="en-US" smtClean="0"/>
              <a:pPr/>
              <a:t>16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639648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dirty="0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91D39E6-68D7-47DB-A353-AEFD6BF01170}" type="slidenum">
              <a:rPr lang="en-US" smtClean="0"/>
              <a:pPr/>
              <a:t>17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5044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Бруто домаћи производ за 2013. годину, обрачунат примјеном „Производн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ог приступа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“, исказан у текућим цијенама као претходни податак, износи 8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милијарди и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76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милион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КМ, односно 6 146 КМ по становнику. У односу на 2012. годину, бруто домаћи производ је номинално већи за 2,0%, а реално за 1,9%.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Пракса је да се код анализе БДП-а заједно посматрају Вађење руда и камена, Прерађивачка индустрија и Производња и снабдијевање електричном енергијом, гасом, паром и климатизација, Снабдијевање водом, канализација, управљање отпадом и дјелатности санације (ремедијације) животне средине. Уколико би се овако посматрало, учешће ових подручја у БДП-у Републике Српске у 2013. години је 16,6% и веће је за 1,3 процентна поена у односу на 2012. годину.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Највећа стопа реалног раста забиљежена је у подручјима дјелатности: </a:t>
            </a:r>
            <a:r>
              <a:rPr lang="sr-Cyrl-C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Пољопривреда, шумарство и риболов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10,8%, Умјетност, забава и рекреација 6,9%,</a:t>
            </a:r>
            <a:r>
              <a:rPr lang="sr-Cyrl-C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Прерађивачка индустрија 6,5%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sr-Cyrl-C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Саобраћај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</a:t>
            </a:r>
            <a:r>
              <a:rPr lang="sr-Cyrl-C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Дјелатности пружања смјештаја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по 4,3%</a:t>
            </a:r>
            <a:r>
              <a:rPr lang="sr-Cyrl-C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оквиру 19 подручја класификације дјелатности, у 13 подручја забиљежена је позитивна стопа раста бруто домаћег производа, док је у шест подручја забиљежена негативна стопа раста БДП-а.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Поредећи са земљама окружења, БДП Србије реално је већи за 2,5%, Хрватске за 0,8%, док је БДП Словеније реално мањи 1,1%.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1359CA0-5701-4488-8B58-C9B712C1142E}" type="slidenum">
              <a:rPr lang="en-US" smtClean="0"/>
              <a:pPr/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79466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Latn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Тромјесечни бруто домаћи производ реално је већи за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0,5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% </a:t>
            </a:r>
            <a:r>
              <a:rPr lang="sr-Latn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првом тромјесечју 201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</a:t>
            </a:r>
            <a:r>
              <a:rPr lang="sr-Latn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године у односу на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прво</a:t>
            </a:r>
            <a:r>
              <a:rPr lang="sr-Latn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тромјесечје 20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13</a:t>
            </a:r>
            <a:r>
              <a:rPr lang="sr-Latn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</a:t>
            </a:r>
            <a:r>
              <a:rPr lang="sr-Latn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одине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algn="just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Посматрано по подручјима класификације дјелатности груписан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им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ниво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А10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првом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тромјесечју 2014. године бруто додата вриједност реално је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већа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подручјима 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Финансијске дјелатности и дјелатности осигурања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(K)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за 3,4%,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Вађење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руда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камена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прерађивачка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индустрија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производња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снабдијевање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ел</a:t>
            </a:r>
            <a:r>
              <a:rPr lang="sr-Cyrl-C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ектричном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енергијом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гасом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паром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климатизација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снабдијевање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водом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канализација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управљање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отпадом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дјелатности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санације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животне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средине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B,C,D,E)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 3,0. </a:t>
            </a:r>
            <a:endParaRPr lang="sr-Latn-C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Тромјесечни бруто домаћи производ исказан у сталним цијенама (2010=100) у првом тромјесечју 2014. износи</a:t>
            </a:r>
            <a:r>
              <a:rPr lang="sr-Latn-C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милијарду и 976 милиона КМ и у односу на милијарду и 968 милиона КМ, колико је износио у првом тромјесечју 2013, већи је за 8,2 милиона КМ.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Latn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земљама из окружења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стопе реалног раста бруто домаћег производа за прво тромјесечје 2014. године у односу на исто тромјесечје 2013. године су: Словенија 1,9%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Србија 0,1%, и Хрватска -0,6%.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1359CA0-5701-4488-8B58-C9B712C1142E}" type="slidenum">
              <a:rPr lang="en-US" smtClean="0"/>
              <a:pPr/>
              <a:t>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210434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Остварене инвестиције пословних субјеката (претходни подаци), чије је сједиште у Републици Српској су у 2013. години износиле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милијарду и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54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 милиона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КМ.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структури инвестиционих улагања у нова стална средства на територији Републике Српске према намјени највише учествују Грађевинарство са 22,0%, Производња и снабдијевање електричном енергијом, гасом, паром и климатизација са 19,8%, Прерађивачка индустрија са 16,2%.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Остварене инвестиције пословних субјеката регистрованих на територији Републике Српске у нова стална средства, према намјени инвестиција у 2013. години износе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милијарду и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38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милион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КМ. На територији Републике Српске уложено је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милијарду и 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360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милиона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КМ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или 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98,5%, док је на територији Федерације БиХ и Брчко Дистрикта БиХ уложено 20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,5 милиона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КМ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 односно 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1,5%.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1359CA0-5701-4488-8B58-C9B712C1142E}" type="slidenum">
              <a:rPr lang="en-US" smtClean="0"/>
              <a:pPr/>
              <a:t>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785542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Према претходним резултатима Анкете о радној снази, стопа активности, која показује однос активног и радно способног становништва у Републици Српској у 201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години је 4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%.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Стопа запослености, као однос запослених лица и радно способног становништва у Републици Српској је 34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,9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%,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већа је за 0,3% у односу на 2013. годину,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док с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топа запослености за старосну групу од 15 до 64 године 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износи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43,6%.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Стопа незапослености, мјерена односом незапослених лица и активног становништва у Републици Српској је 25,7%, и мања је за 1,3% у односу на 2013, док за старосну групу од 15 до 24 године износи 56,5%.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Анкетом о радној снази у Републици Српској обухваћенo je 3 565 случајно изабран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их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домаћинстaва,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а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реализована је у периоду од 14. до 27. априла 2014. </a:t>
            </a:r>
            <a:r>
              <a:rPr lang="sr-Cyrl-R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</a:t>
            </a:r>
            <a:r>
              <a:rPr lang="sr-Latn-C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одине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Р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еферентна седмица је обухватила период од 7. до 13. априла 2014. године.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Методолошке поставке Анкете о радној снази су засноване на препорукама и дефиницијама Међународне организације рада и захтјевима Статистичке канцеларије ЕУ, чиме је обезбијеђена међународна упоредивост података у области статистике рада.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F4F3C36-7EB8-4F0F-AAA7-50A07D0DC948}" type="slidenum">
              <a:rPr lang="en-US" smtClean="0"/>
              <a:pPr/>
              <a:t>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821681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росјечна мјесечна нето плата</a:t>
            </a:r>
            <a:r>
              <a:rPr lang="sr-Cyrl-C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запослених у Републици Српској,</a:t>
            </a:r>
            <a:r>
              <a:rPr lang="sr-Cyrl-C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исплаћена у јуну 2014. године износи</a:t>
            </a:r>
            <a:r>
              <a:rPr lang="sr-Cyrl-C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837 КМ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а п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росјечна мјесечна бруто плата 1 347 КМ.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algn="just"/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односу на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мај 2014. године, просјечна нето плата исплаћена у јуну 2014. већа је реално за 2,6%, док је у односу на јун 2013. године реално већа за 4,6%.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r>
              <a:rPr lang="sr-Latn-CS" dirty="0" smtClean="0"/>
              <a:t> </a:t>
            </a:r>
            <a:endParaRPr lang="en-US" dirty="0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F4F3C36-7EB8-4F0F-AAA7-50A07D0DC948}" type="slidenum">
              <a:rPr lang="en-US" smtClean="0"/>
              <a:pPr/>
              <a:t>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821681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 повећања плате исплаћене у јуну 2014. у односу на мај 2014. дошло је углавном због примјене нових коефицијената у подручју </a:t>
            </a:r>
            <a:r>
              <a:rPr lang="sr-Latn-C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Јавне управе и одбране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због већег броја плаћених прековремених часова рада и часова рада на државни празник у подручјима </a:t>
            </a:r>
            <a:r>
              <a:rPr lang="sr-Latn-C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Информације и комуникације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sr-Latn-C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Вађење руда и камена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</a:t>
            </a:r>
            <a:r>
              <a:rPr lang="sr-Latn-C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Производња и снабдијевање електричном енергијом, гасом, паром и климатизација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Након 73 мјесеца у којима је на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јвиша просјечна нето плата исплаћивана у подручју </a:t>
            </a:r>
            <a:r>
              <a:rPr lang="sr-Cyrl-C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Финансијске дјелатности и дјелатности осигурања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у јуну 2014. године, највиша просјечна нето плата исплаћена је у подручју </a:t>
            </a:r>
            <a:r>
              <a:rPr lang="sr-Cyrl-C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Информације и комуникације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износи 1 251 КМ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</a:t>
            </a:r>
            <a:r>
              <a:rPr lang="sr-Cyrl-C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друге стране,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најнижа плата у јуну 2014. исплаћена је у подручју</a:t>
            </a:r>
            <a:r>
              <a:rPr lang="sr-Cyrl-C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Административне и помоћне услужне дјелатности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422 КМ.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јуну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2014. године, у односу на мај 2014, највећи номинални 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аст нето плате забиљежен је у подручјима 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Стручне, научне и техничке дјелатности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13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%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Умјетност, забава и рекреација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6,6% и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Информације и комуникације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6,0%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endParaRPr lang="en-US" sz="120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A42AF50-1051-4240-8140-56599BFBC63E}" type="slidenum">
              <a:rPr lang="en-US" smtClean="0"/>
              <a:pPr/>
              <a:t>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807535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Цијене производа и услуга, које се користе за личну потрошњу у Републици Српској, већ трећи мјесец узастопно биљеже благу дефлацију. Мјерене индексом потрошачких цијена, малопродајне цијене у јуну 2014. године, у односу на мај 2014. године, у просјеку су ниже за 0,2%.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sr-Cyrl-BA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Cyrl-BA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</a:t>
            </a:r>
            <a:r>
              <a:rPr lang="sr-Cyrl-BA" b="0" dirty="0" smtClean="0"/>
              <a:t>одишња инфлација (</a:t>
            </a:r>
            <a:r>
              <a:rPr lang="sr-Cyrl-CS" b="0" dirty="0" smtClean="0"/>
              <a:t>јун </a:t>
            </a:r>
            <a:r>
              <a:rPr lang="sr-Cyrl-BA" b="0" dirty="0" smtClean="0"/>
              <a:t>201</a:t>
            </a:r>
            <a:r>
              <a:rPr lang="sr-Latn-CS" b="0" dirty="0" smtClean="0"/>
              <a:t>4</a:t>
            </a:r>
            <a:r>
              <a:rPr lang="sr-Cyrl-BA" b="0" dirty="0" smtClean="0"/>
              <a:t>/</a:t>
            </a:r>
            <a:r>
              <a:rPr lang="sr-Cyrl-CS" b="0" dirty="0" smtClean="0"/>
              <a:t>јун </a:t>
            </a:r>
            <a:r>
              <a:rPr lang="sr-Cyrl-BA" b="0" dirty="0" smtClean="0"/>
              <a:t>201</a:t>
            </a:r>
            <a:r>
              <a:rPr lang="sr-Latn-CS" b="0" dirty="0" smtClean="0"/>
              <a:t>3</a:t>
            </a:r>
            <a:r>
              <a:rPr lang="en-US" b="0" dirty="0" smtClean="0"/>
              <a:t>.</a:t>
            </a:r>
            <a:r>
              <a:rPr lang="sr-Cyrl-BA" b="0" dirty="0" smtClean="0"/>
              <a:t>) износи -2,0%.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sr-Cyrl-BA" dirty="0" smtClean="0"/>
          </a:p>
          <a:p>
            <a:endParaRPr lang="sr-Cyrl-BA" dirty="0" smtClean="0"/>
          </a:p>
          <a:p>
            <a:endParaRPr lang="sr-Cyrl-BA" dirty="0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5DFFE43-E8A3-4D69-853A-9FC219EC3023}" type="slidenum">
              <a:rPr lang="en-US" smtClean="0"/>
              <a:pPr/>
              <a:t>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885253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 укупно 12 главних одјељака потрошње, више цијене забиљежене су само у групи 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Алкохолна пића и дуван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(0,3%) због виших произвођачких цијена цигарета, виших набавних цијена алкохолних пића, као и због завршеног периода акцијских цијена алкохолних пића. У осталим одјељцима забиљежене су ниже цијене, док су у три одјељка малопродајне цијене остале исте.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endParaRPr lang="sr-Cyrl-B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Најниже цијене у јуну забиљежене су у одјељку Одјећа и обућа (0,9%) и резултат су сезонских снижења одјеће и обуће, која су у овом периоду најбројнија.</a:t>
            </a: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sr-Cyrl-B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одјељцима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Комуникације,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Образовање и Ресторани и хотели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цијене су у просјеку остале исте.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endParaRPr lang="sr-Cyrl-C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0A83F56-B6D4-4514-9CB2-46B1127FCB69}" type="slidenum">
              <a:rPr lang="en-US" smtClean="0"/>
              <a:pPr/>
              <a:t>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77020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F2E47E-6E09-4C5C-885B-C74247B5752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8298AF-912D-4A91-8360-3ED68D237D0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0B72F-A198-4B1F-A33D-8637774A793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BA2F13-36F6-421E-A38E-73043756C79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E417CE-96E1-493C-AD39-EB0418A9BFD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ABB18D-8E6E-4081-9881-E433AE88C51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CE8949-6482-4DAD-8708-FB30AB45D84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4A423D-B345-4740-B4BA-A1C7AC96B96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CCA9DC-0F26-4BE9-B174-3D70FE5048A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2B660B-B779-4A24-9029-D00D2E37112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59D7DD-C12A-4EA9-8498-CBCF932BD24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0D23CD3-DA52-4F4C-938F-96067A12354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52" name="Rectangle 20"/>
          <p:cNvSpPr>
            <a:spLocks noChangeArrowheads="1"/>
          </p:cNvSpPr>
          <p:nvPr/>
        </p:nvSpPr>
        <p:spPr bwMode="auto">
          <a:xfrm>
            <a:off x="1500188" y="2143125"/>
            <a:ext cx="7315200" cy="3637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Cyrl-CS" sz="3200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Cyrl-CS" sz="3600" b="1" dirty="0">
                <a:solidFill>
                  <a:srgbClr val="495778"/>
                </a:solidFill>
                <a:latin typeface="Arial Narrow" pitchFamily="34" charset="0"/>
              </a:rPr>
              <a:t>КОНФЕРЕНЦИЈА ЗА МЕДИЈЕ</a:t>
            </a:r>
            <a:endParaRPr lang="sr-Latn-CS" sz="3600" b="1" dirty="0">
              <a:solidFill>
                <a:srgbClr val="495778"/>
              </a:solidFill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Cyrl-CS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Latn-CS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Cyrl-CS" sz="2000" b="1" dirty="0">
                <a:solidFill>
                  <a:srgbClr val="495778"/>
                </a:solidFill>
                <a:latin typeface="Arial Narrow" pitchFamily="34" charset="0"/>
              </a:rPr>
              <a:t>Др Радмила Чичковић</a:t>
            </a:r>
            <a:r>
              <a:rPr lang="sr-Latn-CS" sz="2000" dirty="0">
                <a:solidFill>
                  <a:srgbClr val="495778"/>
                </a:solidFill>
                <a:latin typeface="Arial Narrow" pitchFamily="34" charset="0"/>
              </a:rPr>
              <a:t>,</a:t>
            </a:r>
            <a:r>
              <a:rPr lang="en-US" sz="2000" dirty="0">
                <a:solidFill>
                  <a:srgbClr val="495778"/>
                </a:solidFill>
                <a:latin typeface="Arial Narrow" pitchFamily="34" charset="0"/>
              </a:rPr>
              <a:t> 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Cyrl-CS" sz="2000" dirty="0" smtClean="0">
                <a:solidFill>
                  <a:srgbClr val="495778"/>
                </a:solidFill>
                <a:latin typeface="Arial Narrow" pitchFamily="34" charset="0"/>
              </a:rPr>
              <a:t>директор Републичког </a:t>
            </a:r>
            <a:r>
              <a:rPr lang="sr-Cyrl-CS" sz="2000" dirty="0">
                <a:solidFill>
                  <a:srgbClr val="495778"/>
                </a:solidFill>
                <a:latin typeface="Arial Narrow" pitchFamily="34" charset="0"/>
              </a:rPr>
              <a:t>завода за статистику</a:t>
            </a:r>
            <a:endParaRPr lang="en-US" sz="2000" dirty="0">
              <a:solidFill>
                <a:srgbClr val="495778"/>
              </a:solidFill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Latn-CS" sz="1600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Latn-CS" sz="1600" dirty="0">
                <a:solidFill>
                  <a:srgbClr val="495778"/>
                </a:solidFill>
              </a:rPr>
              <a:t> </a:t>
            </a:r>
          </a:p>
        </p:txBody>
      </p:sp>
      <p:sp>
        <p:nvSpPr>
          <p:cNvPr id="2053" name="Rectangle 6"/>
          <p:cNvSpPr>
            <a:spLocks noChangeArrowheads="1"/>
          </p:cNvSpPr>
          <p:nvPr/>
        </p:nvSpPr>
        <p:spPr bwMode="auto">
          <a:xfrm>
            <a:off x="3823670" y="1341438"/>
            <a:ext cx="2231701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sr-Cyrl-CS" sz="2800" dirty="0">
              <a:solidFill>
                <a:srgbClr val="495778"/>
              </a:solidFill>
            </a:endParaRPr>
          </a:p>
          <a:p>
            <a:pPr algn="ctr"/>
            <a:r>
              <a:rPr lang="en-US" sz="3400" dirty="0" smtClean="0">
                <a:solidFill>
                  <a:schemeClr val="tx2"/>
                </a:solidFill>
                <a:latin typeface="Arial Narrow" pitchFamily="34" charset="0"/>
              </a:rPr>
              <a:t>2</a:t>
            </a:r>
            <a:r>
              <a:rPr lang="sr-Latn-CS" sz="3400" dirty="0" smtClean="0">
                <a:solidFill>
                  <a:schemeClr val="tx2"/>
                </a:solidFill>
                <a:latin typeface="Arial Narrow" pitchFamily="34" charset="0"/>
              </a:rPr>
              <a:t>2</a:t>
            </a:r>
            <a:r>
              <a:rPr lang="sr-Cyrl-CS" sz="3400" dirty="0" smtClean="0">
                <a:solidFill>
                  <a:schemeClr val="tx2"/>
                </a:solidFill>
                <a:latin typeface="Arial Narrow" pitchFamily="34" charset="0"/>
              </a:rPr>
              <a:t>.</a:t>
            </a:r>
            <a:r>
              <a:rPr lang="en-US" sz="3400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CS" sz="3400" dirty="0" smtClean="0">
                <a:solidFill>
                  <a:srgbClr val="495778"/>
                </a:solidFill>
                <a:latin typeface="Arial Narrow" pitchFamily="34" charset="0"/>
              </a:rPr>
              <a:t>јул 2014</a:t>
            </a:r>
            <a:r>
              <a:rPr lang="sr-Cyrl-BA" sz="3400" dirty="0" smtClean="0">
                <a:solidFill>
                  <a:srgbClr val="495778"/>
                </a:solidFill>
                <a:latin typeface="Arial Narrow" pitchFamily="34" charset="0"/>
              </a:rPr>
              <a:t>.</a:t>
            </a:r>
            <a:endParaRPr lang="en-US" sz="3400" dirty="0">
              <a:latin typeface="Arial Narrow" pitchFamily="34" charset="0"/>
            </a:endParaRPr>
          </a:p>
        </p:txBody>
      </p:sp>
      <p:pic>
        <p:nvPicPr>
          <p:cNvPr id="2054" name="Picture 7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>
                <a:solidFill>
                  <a:srgbClr val="495778"/>
                </a:solidFill>
                <a:latin typeface="Arial Narrow" pitchFamily="34" charset="0"/>
              </a:rPr>
              <a:t>СТАТИСТИКА ЦИЈЕНА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14339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34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pic>
        <p:nvPicPr>
          <p:cNvPr id="14343" name="Picture 8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5"/>
          <p:cNvSpPr txBox="1">
            <a:spLocks noChangeArrowheads="1"/>
          </p:cNvSpPr>
          <p:nvPr/>
        </p:nvSpPr>
        <p:spPr bwMode="auto">
          <a:xfrm>
            <a:off x="1331641" y="1628800"/>
            <a:ext cx="7488832" cy="307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CS" sz="30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Цијене произвођача индустријских производа на домаћем тржишту:</a:t>
            </a:r>
          </a:p>
          <a:p>
            <a:endParaRPr lang="sr-Cyrl-CS" sz="2400" dirty="0" smtClean="0">
              <a:solidFill>
                <a:srgbClr val="495778"/>
              </a:solidFill>
              <a:cs typeface="Tahoma" pitchFamily="34" charset="0"/>
            </a:endParaRP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 </a:t>
            </a:r>
            <a:r>
              <a:rPr lang="sr-Latn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VI</a:t>
            </a: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2014/</a:t>
            </a:r>
            <a:r>
              <a:rPr lang="sr-Latn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V</a:t>
            </a: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2014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</a:t>
            </a: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више 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0,</a:t>
            </a:r>
            <a:r>
              <a:rPr lang="sr-Latn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</a:t>
            </a:r>
          </a:p>
          <a:p>
            <a:pPr>
              <a:buFont typeface="Arial" pitchFamily="34" charset="0"/>
              <a:buChar char="•"/>
            </a:pP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 </a:t>
            </a:r>
            <a:r>
              <a:rPr lang="sr-Latn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VI</a:t>
            </a: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2014/</a:t>
            </a:r>
            <a:r>
              <a:rPr lang="sr-Latn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VI</a:t>
            </a: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2013. ниже 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0,8%</a:t>
            </a:r>
          </a:p>
          <a:p>
            <a:endParaRPr lang="sr-Cyrl-BA" sz="2400" b="1" dirty="0">
              <a:solidFill>
                <a:srgbClr val="495778"/>
              </a:solidFill>
              <a:cs typeface="Tahoma" pitchFamily="34" charset="0"/>
            </a:endParaRPr>
          </a:p>
          <a:p>
            <a:endParaRPr lang="en-US" sz="2400" dirty="0"/>
          </a:p>
        </p:txBody>
      </p:sp>
      <p:sp>
        <p:nvSpPr>
          <p:cNvPr id="9" name="TextBox 13"/>
          <p:cNvSpPr txBox="1">
            <a:spLocks noChangeArrowheads="1"/>
          </p:cNvSpPr>
          <p:nvPr/>
        </p:nvSpPr>
        <p:spPr bwMode="auto">
          <a:xfrm>
            <a:off x="1331641" y="612726"/>
            <a:ext cx="14943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sr-Cyrl-C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ЈУН 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</a:t>
            </a:r>
            <a:r>
              <a:rPr lang="sr-Cyrl-C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4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 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  <p:pic>
        <p:nvPicPr>
          <p:cNvPr id="11" name="Picture 10" descr="Cijene6.jpg"/>
          <p:cNvPicPr/>
          <p:nvPr/>
        </p:nvPicPr>
        <p:blipFill>
          <a:blip r:embed="rId5" cstate="print"/>
          <a:srcRect t="37751" b="24681"/>
          <a:stretch>
            <a:fillRect/>
          </a:stretch>
        </p:blipFill>
        <p:spPr>
          <a:xfrm>
            <a:off x="1195070" y="4843780"/>
            <a:ext cx="7948930" cy="20142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>
                <a:solidFill>
                  <a:srgbClr val="495778"/>
                </a:solidFill>
                <a:latin typeface="Arial Narrow" pitchFamily="34" charset="0"/>
              </a:rPr>
              <a:t>СТАТИСТИКА ЦИЈЕНА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14339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34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pic>
        <p:nvPicPr>
          <p:cNvPr id="14343" name="Picture 8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5"/>
          <p:cNvSpPr txBox="1">
            <a:spLocks noChangeArrowheads="1"/>
          </p:cNvSpPr>
          <p:nvPr/>
        </p:nvSpPr>
        <p:spPr bwMode="auto">
          <a:xfrm>
            <a:off x="1331641" y="1628800"/>
            <a:ext cx="7488832" cy="307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CS" sz="3000" b="1" dirty="0" smtClean="0">
                <a:solidFill>
                  <a:srgbClr val="495778"/>
                </a:solidFill>
                <a:latin typeface="Arial Narrow" pitchFamily="34" charset="0"/>
                <a:cs typeface="Arial" pitchFamily="34" charset="0"/>
              </a:rPr>
              <a:t>Цијене произвођача индустријских производа на страном тржишту:</a:t>
            </a:r>
          </a:p>
          <a:p>
            <a:endParaRPr lang="sr-Cyrl-CS" sz="2400" dirty="0" smtClean="0">
              <a:solidFill>
                <a:srgbClr val="495778"/>
              </a:solidFill>
              <a:cs typeface="Tahoma" pitchFamily="34" charset="0"/>
            </a:endParaRP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 </a:t>
            </a:r>
            <a:r>
              <a:rPr lang="sr-Latn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VI</a:t>
            </a: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2014/</a:t>
            </a:r>
            <a:r>
              <a:rPr lang="sr-Latn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V </a:t>
            </a: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2014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</a:t>
            </a: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више 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0,2%</a:t>
            </a:r>
          </a:p>
          <a:p>
            <a:pPr>
              <a:buFont typeface="Arial" pitchFamily="34" charset="0"/>
              <a:buChar char="•"/>
            </a:pP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 </a:t>
            </a:r>
            <a:r>
              <a:rPr lang="sr-Latn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VI </a:t>
            </a: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2014/</a:t>
            </a:r>
            <a:r>
              <a:rPr lang="sr-Latn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VI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2013. више 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0,3%</a:t>
            </a:r>
          </a:p>
          <a:p>
            <a:endParaRPr lang="sr-Cyrl-BA" sz="2400" b="1" dirty="0">
              <a:solidFill>
                <a:srgbClr val="495778"/>
              </a:solidFill>
              <a:cs typeface="Tahoma" pitchFamily="34" charset="0"/>
            </a:endParaRPr>
          </a:p>
          <a:p>
            <a:endParaRPr lang="en-US" sz="2400" dirty="0"/>
          </a:p>
        </p:txBody>
      </p:sp>
      <p:sp>
        <p:nvSpPr>
          <p:cNvPr id="9" name="TextBox 13"/>
          <p:cNvSpPr txBox="1">
            <a:spLocks noChangeArrowheads="1"/>
          </p:cNvSpPr>
          <p:nvPr/>
        </p:nvSpPr>
        <p:spPr bwMode="auto">
          <a:xfrm>
            <a:off x="1362151" y="620687"/>
            <a:ext cx="14943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sr-Cyrl-C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ЈУН 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</a:t>
            </a:r>
            <a:r>
              <a:rPr lang="sr-Cyrl-C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4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 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  <p:pic>
        <p:nvPicPr>
          <p:cNvPr id="11" name="Picture 10" descr="Cijene6.jpg"/>
          <p:cNvPicPr/>
          <p:nvPr/>
        </p:nvPicPr>
        <p:blipFill>
          <a:blip r:embed="rId5" cstate="print"/>
          <a:srcRect t="37751" b="24681"/>
          <a:stretch>
            <a:fillRect/>
          </a:stretch>
        </p:blipFill>
        <p:spPr>
          <a:xfrm>
            <a:off x="1195070" y="4843780"/>
            <a:ext cx="7948930" cy="20142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Industrija2.jpg"/>
          <p:cNvPicPr/>
          <p:nvPr/>
        </p:nvPicPr>
        <p:blipFill>
          <a:blip r:embed="rId3" cstate="print"/>
          <a:srcRect t="32191" b="31684"/>
          <a:stretch>
            <a:fillRect/>
          </a:stretch>
        </p:blipFill>
        <p:spPr>
          <a:xfrm>
            <a:off x="1212851" y="4840187"/>
            <a:ext cx="7931149" cy="20135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>
                <a:solidFill>
                  <a:srgbClr val="495778"/>
                </a:solidFill>
                <a:latin typeface="Arial Narrow" panose="020B0606020202030204" pitchFamily="34" charset="0"/>
              </a:rPr>
              <a:t>СТАТИСТИКА ИНДУСТРИЈЕ</a:t>
            </a:r>
            <a:endParaRPr lang="en-US" sz="2000" b="1" dirty="0">
              <a:solidFill>
                <a:srgbClr val="495778"/>
              </a:solidFill>
              <a:latin typeface="Arial Narrow" panose="020B0606020202030204" pitchFamily="34" charset="0"/>
            </a:endParaRPr>
          </a:p>
        </p:txBody>
      </p:sp>
      <p:pic>
        <p:nvPicPr>
          <p:cNvPr id="15364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Rectangle 29"/>
          <p:cNvSpPr>
            <a:spLocks noChangeArrowheads="1"/>
          </p:cNvSpPr>
          <p:nvPr/>
        </p:nvSpPr>
        <p:spPr bwMode="auto">
          <a:xfrm rot="-5400000">
            <a:off x="-2199481" y="3445669"/>
            <a:ext cx="64817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dirty="0">
                <a:solidFill>
                  <a:srgbClr val="C8E6E6"/>
                </a:solidFill>
                <a:cs typeface="Tahoma" pitchFamily="34" charset="0"/>
              </a:rPr>
              <a:t>Републички завод за статистику</a:t>
            </a:r>
            <a:endParaRPr lang="en-US" dirty="0">
              <a:solidFill>
                <a:srgbClr val="C8E6E6"/>
              </a:solidFill>
              <a:cs typeface="Tahoma" pitchFamily="34" charset="0"/>
            </a:endParaRPr>
          </a:p>
        </p:txBody>
      </p:sp>
      <p:sp>
        <p:nvSpPr>
          <p:cNvPr id="1536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5367" name="Rectangle 8"/>
          <p:cNvSpPr>
            <a:spLocks noChangeArrowheads="1"/>
          </p:cNvSpPr>
          <p:nvPr/>
        </p:nvSpPr>
        <p:spPr bwMode="auto">
          <a:xfrm>
            <a:off x="1547664" y="476672"/>
            <a:ext cx="691832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2800" b="1" dirty="0" smtClean="0">
              <a:solidFill>
                <a:srgbClr val="495778"/>
              </a:solidFill>
              <a:cs typeface="Tahoma" pitchFamily="34" charset="0"/>
            </a:endParaRPr>
          </a:p>
          <a:p>
            <a:endParaRPr lang="en-US" sz="2800" b="1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ru-RU" sz="2800" dirty="0" smtClean="0">
                <a:solidFill>
                  <a:srgbClr val="495778"/>
                </a:solidFill>
                <a:cs typeface="Tahoma" pitchFamily="34" charset="0"/>
              </a:rPr>
              <a:t> </a:t>
            </a:r>
            <a:endParaRPr lang="en-US" sz="2800" dirty="0">
              <a:solidFill>
                <a:srgbClr val="495778"/>
              </a:solidFill>
              <a:cs typeface="Tahoma" pitchFamily="34" charset="0"/>
            </a:endParaRPr>
          </a:p>
        </p:txBody>
      </p:sp>
      <p:sp>
        <p:nvSpPr>
          <p:cNvPr id="15368" name="TextBox 10"/>
          <p:cNvSpPr txBox="1">
            <a:spLocks noChangeArrowheads="1"/>
          </p:cNvSpPr>
          <p:nvPr/>
        </p:nvSpPr>
        <p:spPr bwMode="auto">
          <a:xfrm>
            <a:off x="1412355" y="951399"/>
            <a:ext cx="7552133" cy="33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endParaRPr lang="sr-Latn-CS" sz="2000" b="1" dirty="0" smtClean="0">
              <a:solidFill>
                <a:srgbClr val="495778"/>
              </a:solidFill>
              <a:cs typeface="Tahoma" pitchFamily="34" charset="0"/>
            </a:endParaRPr>
          </a:p>
          <a:p>
            <a:pPr algn="just">
              <a:spcAft>
                <a:spcPts val="1200"/>
              </a:spcAft>
            </a:pPr>
            <a:endParaRPr lang="sr-Cyrl-CS" sz="2000" b="1" dirty="0" smtClean="0">
              <a:solidFill>
                <a:srgbClr val="495778"/>
              </a:solidFill>
              <a:cs typeface="Tahoma" pitchFamily="34" charset="0"/>
            </a:endParaRPr>
          </a:p>
          <a:p>
            <a:pPr algn="just">
              <a:spcAft>
                <a:spcPts val="1200"/>
              </a:spcAft>
            </a:pPr>
            <a:r>
              <a:rPr lang="sr-Latn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VI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201</a:t>
            </a: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4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/</a:t>
            </a:r>
            <a:r>
              <a:rPr lang="sr-Latn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V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201</a:t>
            </a:r>
            <a:r>
              <a:rPr lang="sr-Latn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4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</a:t>
            </a:r>
            <a:endParaRPr lang="ru-RU" sz="2600" dirty="0" smtClean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>
              <a:spcAft>
                <a:spcPts val="1200"/>
              </a:spcAft>
            </a:pPr>
            <a:r>
              <a:rPr lang="ru-RU" sz="24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Десезонирана индустријска производње 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већа </a:t>
            </a:r>
            <a:r>
              <a:rPr lang="sr-Latn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0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,</a:t>
            </a:r>
            <a:r>
              <a:rPr lang="sr-Latn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9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</a:t>
            </a:r>
            <a:endParaRPr lang="en-US" sz="2600" b="1" dirty="0" smtClean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sr-Cyrl-BA" sz="2400" b="1" dirty="0" smtClean="0">
                <a:solidFill>
                  <a:srgbClr val="495778"/>
                </a:solidFill>
                <a:cs typeface="Tahoma" pitchFamily="34" charset="0"/>
              </a:rPr>
              <a:t> </a:t>
            </a:r>
            <a:endParaRPr lang="ru-RU" sz="2400" b="1" dirty="0" smtClean="0">
              <a:solidFill>
                <a:srgbClr val="495778"/>
              </a:solidFill>
              <a:cs typeface="Tahoma" pitchFamily="34" charset="0"/>
            </a:endParaRPr>
          </a:p>
          <a:p>
            <a:pPr algn="just">
              <a:spcAft>
                <a:spcPts val="600"/>
              </a:spcAft>
            </a:pPr>
            <a:endParaRPr lang="ru-RU" sz="2400" b="1" dirty="0">
              <a:solidFill>
                <a:srgbClr val="495778"/>
              </a:solidFill>
              <a:cs typeface="Tahoma" pitchFamily="34" charset="0"/>
            </a:endParaRPr>
          </a:p>
          <a:p>
            <a:endParaRPr lang="en-US" sz="2400" dirty="0">
              <a:solidFill>
                <a:srgbClr val="495778"/>
              </a:solidFill>
              <a:cs typeface="Tahoma" pitchFamily="34" charset="0"/>
            </a:endParaRPr>
          </a:p>
        </p:txBody>
      </p:sp>
      <p:pic>
        <p:nvPicPr>
          <p:cNvPr id="15369" name="Picture 9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1328387" y="648127"/>
            <a:ext cx="491192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Индекс индустријске производње:</a:t>
            </a:r>
            <a:endParaRPr lang="en-US" sz="2600" dirty="0"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>
                <a:solidFill>
                  <a:srgbClr val="495778"/>
                </a:solidFill>
                <a:latin typeface="Arial Narrow" panose="020B0606020202030204" pitchFamily="34" charset="0"/>
              </a:rPr>
              <a:t>СТАТИСТИКА ИНДУСТРИЈЕ</a:t>
            </a:r>
            <a:endParaRPr lang="en-US" sz="2000" b="1" dirty="0">
              <a:solidFill>
                <a:srgbClr val="495778"/>
              </a:solidFill>
              <a:latin typeface="Arial Narrow" panose="020B0606020202030204" pitchFamily="34" charset="0"/>
            </a:endParaRPr>
          </a:p>
        </p:txBody>
      </p:sp>
      <p:pic>
        <p:nvPicPr>
          <p:cNvPr id="17412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Rectangle 29"/>
          <p:cNvSpPr>
            <a:spLocks noChangeArrowheads="1"/>
          </p:cNvSpPr>
          <p:nvPr/>
        </p:nvSpPr>
        <p:spPr bwMode="auto">
          <a:xfrm rot="-5400000">
            <a:off x="-2199481" y="3445669"/>
            <a:ext cx="64817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>
                <a:solidFill>
                  <a:srgbClr val="C8E6E6"/>
                </a:solidFill>
                <a:cs typeface="Tahoma" pitchFamily="34" charset="0"/>
              </a:rPr>
              <a:t>Републички завод за статистику</a:t>
            </a:r>
            <a:endParaRPr lang="en-US">
              <a:solidFill>
                <a:srgbClr val="C8E6E6"/>
              </a:solidFill>
              <a:cs typeface="Tahoma" pitchFamily="34" charset="0"/>
            </a:endParaRPr>
          </a:p>
        </p:txBody>
      </p:sp>
      <p:sp>
        <p:nvSpPr>
          <p:cNvPr id="1741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pic>
        <p:nvPicPr>
          <p:cNvPr id="17417" name="Picture 9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1" name="Rectangle 12"/>
          <p:cNvSpPr>
            <a:spLocks noChangeArrowheads="1"/>
          </p:cNvSpPr>
          <p:nvPr/>
        </p:nvSpPr>
        <p:spPr bwMode="auto">
          <a:xfrm>
            <a:off x="1691680" y="2060848"/>
            <a:ext cx="67691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Latn-CS" sz="2400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VI</a:t>
            </a:r>
            <a:r>
              <a:rPr lang="en-US" sz="2400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 201</a:t>
            </a:r>
            <a:r>
              <a:rPr lang="sr-Cyrl-CS" sz="2400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4</a:t>
            </a:r>
            <a:r>
              <a:rPr lang="en-US" sz="2400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/</a:t>
            </a:r>
            <a:r>
              <a:rPr lang="sr-Latn-CS" sz="2400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VI</a:t>
            </a:r>
            <a:r>
              <a:rPr lang="en-US" sz="2400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 201</a:t>
            </a:r>
            <a:r>
              <a:rPr lang="sr-Cyrl-CS" sz="2400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3</a:t>
            </a:r>
            <a:r>
              <a:rPr lang="en-US" sz="2400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.</a:t>
            </a:r>
            <a:endParaRPr lang="ru-RU" sz="2400" dirty="0">
              <a:solidFill>
                <a:srgbClr val="495778"/>
              </a:solidFill>
              <a:latin typeface="Arial Narrow" panose="020B0606020202030204" pitchFamily="34" charset="0"/>
              <a:cs typeface="Tahoma" pitchFamily="34" charset="0"/>
            </a:endParaRPr>
          </a:p>
          <a:p>
            <a:endParaRPr lang="en-US" sz="2400" dirty="0">
              <a:cs typeface="Tahoma" pitchFamily="34" charset="0"/>
            </a:endParaRPr>
          </a:p>
          <a:p>
            <a:r>
              <a:rPr lang="ru-RU" sz="2400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Број </a:t>
            </a:r>
            <a:r>
              <a:rPr lang="ru-RU" sz="2400" dirty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запослених у индустрији </a:t>
            </a:r>
            <a:r>
              <a:rPr lang="sr-Cyrl-CS" sz="2400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већи</a:t>
            </a:r>
            <a:r>
              <a:rPr lang="ru-RU" sz="2400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 </a:t>
            </a:r>
            <a:r>
              <a:rPr lang="ru-RU" sz="24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1,</a:t>
            </a:r>
            <a:r>
              <a:rPr lang="sr-Latn-CS" sz="24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6</a:t>
            </a:r>
            <a:r>
              <a:rPr lang="ru-RU" sz="24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%</a:t>
            </a:r>
          </a:p>
          <a:p>
            <a:endParaRPr lang="ru-RU" sz="2400" b="1" dirty="0" smtClean="0">
              <a:solidFill>
                <a:srgbClr val="495778"/>
              </a:solidFill>
              <a:cs typeface="Tahoma" pitchFamily="34" charset="0"/>
            </a:endParaRPr>
          </a:p>
          <a:p>
            <a:endParaRPr lang="en-US" sz="2400" b="1" dirty="0">
              <a:solidFill>
                <a:srgbClr val="495778"/>
              </a:solidFill>
              <a:cs typeface="Tahoma" pitchFamily="34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547813" y="765175"/>
            <a:ext cx="691832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ЗАПОСЛЕН</a:t>
            </a:r>
            <a:r>
              <a:rPr lang="x-none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И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У ИНДУСТРИЈИ</a:t>
            </a:r>
            <a:r>
              <a:rPr lang="ru-RU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endParaRPr lang="en-US" sz="2600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  <p:pic>
        <p:nvPicPr>
          <p:cNvPr id="12" name="Picture 11" descr="Industrija2.jpg"/>
          <p:cNvPicPr/>
          <p:nvPr/>
        </p:nvPicPr>
        <p:blipFill>
          <a:blip r:embed="rId5" cstate="print"/>
          <a:srcRect t="32191" b="31684"/>
          <a:stretch>
            <a:fillRect/>
          </a:stretch>
        </p:blipFill>
        <p:spPr>
          <a:xfrm>
            <a:off x="1212851" y="4840187"/>
            <a:ext cx="7931149" cy="201358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0" descr="Spoljna-cargo-2.jpg"/>
          <p:cNvPicPr>
            <a:picLocks noChangeAspect="1" noChangeArrowheads="1"/>
          </p:cNvPicPr>
          <p:nvPr/>
        </p:nvPicPr>
        <p:blipFill>
          <a:blip r:embed="rId3" cstate="print"/>
          <a:srcRect t="21281" b="41447"/>
          <a:stretch>
            <a:fillRect/>
          </a:stretch>
        </p:blipFill>
        <p:spPr bwMode="auto">
          <a:xfrm>
            <a:off x="1116013" y="4846816"/>
            <a:ext cx="8027987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>
                <a:solidFill>
                  <a:srgbClr val="495778"/>
                </a:solidFill>
                <a:latin typeface="Arial Narrow" pitchFamily="34" charset="0"/>
              </a:rPr>
              <a:t>СТАТИСТИКА СПОЉНЕ ТРГОВИНЕ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2052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Rectangle 29"/>
          <p:cNvSpPr>
            <a:spLocks noChangeArrowheads="1"/>
          </p:cNvSpPr>
          <p:nvPr/>
        </p:nvSpPr>
        <p:spPr bwMode="auto">
          <a:xfrm rot="-5400000">
            <a:off x="-2199481" y="3445669"/>
            <a:ext cx="64817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>
                <a:solidFill>
                  <a:srgbClr val="C8E6E6"/>
                </a:solidFill>
                <a:cs typeface="Tahoma" pitchFamily="34" charset="0"/>
              </a:rPr>
              <a:t>Републички завод за статистику</a:t>
            </a:r>
            <a:endParaRPr lang="en-US">
              <a:solidFill>
                <a:srgbClr val="C8E6E6"/>
              </a:solidFill>
              <a:cs typeface="Tahoma" pitchFamily="34" charset="0"/>
            </a:endParaRPr>
          </a:p>
        </p:txBody>
      </p:sp>
      <p:sp>
        <p:nvSpPr>
          <p:cNvPr id="205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2056" name="TextBox 11"/>
          <p:cNvSpPr txBox="1">
            <a:spLocks noChangeArrowheads="1"/>
          </p:cNvSpPr>
          <p:nvPr/>
        </p:nvSpPr>
        <p:spPr bwMode="auto">
          <a:xfrm>
            <a:off x="1619250" y="3645024"/>
            <a:ext cx="4918334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2600" dirty="0">
                <a:solidFill>
                  <a:srgbClr val="064488"/>
                </a:solidFill>
                <a:latin typeface="Arial Narrow" pitchFamily="34" charset="0"/>
              </a:rPr>
              <a:t>  </a:t>
            </a:r>
            <a:r>
              <a:rPr lang="ru-RU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Покривеност </a:t>
            </a:r>
            <a:r>
              <a:rPr lang="ru-RU" sz="2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увоза </a:t>
            </a:r>
            <a:r>
              <a:rPr lang="ru-RU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извозом 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56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,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9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</a:t>
            </a:r>
            <a:endParaRPr lang="ru-RU" sz="26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endParaRPr lang="en-US" sz="2400" dirty="0">
              <a:solidFill>
                <a:srgbClr val="495778"/>
              </a:solidFill>
              <a:latin typeface="Cambria" pitchFamily="18" charset="0"/>
            </a:endParaRPr>
          </a:p>
        </p:txBody>
      </p:sp>
      <p:sp>
        <p:nvSpPr>
          <p:cNvPr id="2057" name="TextBox 13"/>
          <p:cNvSpPr txBox="1">
            <a:spLocks noChangeArrowheads="1"/>
          </p:cNvSpPr>
          <p:nvPr/>
        </p:nvSpPr>
        <p:spPr bwMode="auto">
          <a:xfrm>
            <a:off x="1243922" y="747667"/>
            <a:ext cx="27382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ЈАНУАР – ЈУН 201</a:t>
            </a:r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4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 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2058" name="TextBox 14"/>
          <p:cNvSpPr txBox="1">
            <a:spLocks noChangeArrowheads="1"/>
          </p:cNvSpPr>
          <p:nvPr/>
        </p:nvSpPr>
        <p:spPr bwMode="auto">
          <a:xfrm>
            <a:off x="1259632" y="1268760"/>
            <a:ext cx="7884368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Обим </a:t>
            </a:r>
            <a:r>
              <a:rPr lang="ru-RU" sz="24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робне размјене Р</a:t>
            </a:r>
            <a:r>
              <a:rPr lang="sr-Cyrl-BA" sz="24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епублике </a:t>
            </a:r>
            <a:r>
              <a:rPr lang="ru-RU" sz="24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С</a:t>
            </a:r>
            <a:r>
              <a:rPr lang="sr-Cyrl-BA" sz="24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рпске</a:t>
            </a:r>
            <a:r>
              <a:rPr lang="ru-RU" sz="24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са </a:t>
            </a:r>
            <a:r>
              <a:rPr lang="ru-RU" sz="24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иностранством           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3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милијарде 605</a:t>
            </a:r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C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милиона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КМ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r>
              <a:rPr lang="en-US" sz="2200" dirty="0">
                <a:solidFill>
                  <a:srgbClr val="495778"/>
                </a:solidFill>
                <a:cs typeface="Tahoma" pitchFamily="34" charset="0"/>
              </a:rPr>
              <a:t>         </a:t>
            </a:r>
            <a:endParaRPr lang="ru-RU" sz="2200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ru-RU" sz="2200" dirty="0">
                <a:solidFill>
                  <a:srgbClr val="495778"/>
                </a:solidFill>
                <a:cs typeface="Tahoma" pitchFamily="34" charset="0"/>
              </a:rPr>
              <a:t> </a:t>
            </a:r>
            <a:r>
              <a:rPr lang="ru-RU" sz="2400" b="1" dirty="0">
                <a:solidFill>
                  <a:srgbClr val="495778"/>
                </a:solidFill>
                <a:cs typeface="Tahoma" pitchFamily="34" charset="0"/>
              </a:rPr>
              <a:t>       </a:t>
            </a:r>
            <a:r>
              <a:rPr lang="ru-RU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ИЗВОЗ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милијарду</a:t>
            </a:r>
            <a:r>
              <a:rPr lang="sr-Cyrl-BA" sz="28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и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308 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милиона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ru-RU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КМ</a:t>
            </a:r>
          </a:p>
          <a:p>
            <a:r>
              <a:rPr lang="ru-RU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       </a:t>
            </a:r>
            <a:r>
              <a:rPr lang="sr-Cyrl-BA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ru-RU" sz="2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УВОЗ </a:t>
            </a:r>
            <a:r>
              <a:rPr lang="ru-RU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</a:t>
            </a:r>
            <a:r>
              <a:rPr lang="ru-RU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милијарде 297 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милиона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ru-RU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КМ</a:t>
            </a:r>
          </a:p>
          <a:p>
            <a:endParaRPr lang="en-US" sz="2400" dirty="0">
              <a:solidFill>
                <a:srgbClr val="495778"/>
              </a:solidFill>
              <a:cs typeface="Tahoma" pitchFamily="34" charset="0"/>
            </a:endParaRPr>
          </a:p>
        </p:txBody>
      </p:sp>
      <p:pic>
        <p:nvPicPr>
          <p:cNvPr id="12" name="Picture 9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>
                <a:solidFill>
                  <a:srgbClr val="495778"/>
                </a:solidFill>
                <a:latin typeface="Arial Narrow" pitchFamily="34" charset="0"/>
              </a:rPr>
              <a:t>СТАТИСТИКА СПОЉНЕ ТРГОВИНЕ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3075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Rectangle 29"/>
          <p:cNvSpPr>
            <a:spLocks noChangeArrowheads="1"/>
          </p:cNvSpPr>
          <p:nvPr/>
        </p:nvSpPr>
        <p:spPr bwMode="auto">
          <a:xfrm rot="-5400000">
            <a:off x="-2199481" y="3445669"/>
            <a:ext cx="64817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>
                <a:solidFill>
                  <a:srgbClr val="C8E6E6"/>
                </a:solidFill>
                <a:cs typeface="Tahoma" pitchFamily="34" charset="0"/>
              </a:rPr>
              <a:t>Републички завод за статистику</a:t>
            </a:r>
            <a:endParaRPr lang="en-US">
              <a:solidFill>
                <a:srgbClr val="C8E6E6"/>
              </a:solidFill>
              <a:cs typeface="Tahoma" pitchFamily="34" charset="0"/>
            </a:endParaRPr>
          </a:p>
        </p:txBody>
      </p:sp>
      <p:sp>
        <p:nvSpPr>
          <p:cNvPr id="307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3079" name="TextBox 11"/>
          <p:cNvSpPr txBox="1">
            <a:spLocks noChangeArrowheads="1"/>
          </p:cNvSpPr>
          <p:nvPr/>
        </p:nvSpPr>
        <p:spPr bwMode="auto">
          <a:xfrm>
            <a:off x="2411413" y="5300663"/>
            <a:ext cx="57609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CS" sz="1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Графикон </a:t>
            </a:r>
            <a:r>
              <a:rPr lang="sr-Cyrl-CS" sz="1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2. </a:t>
            </a:r>
            <a:r>
              <a:rPr lang="sr-Cyrl-CS" sz="1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Из</a:t>
            </a:r>
            <a:r>
              <a:rPr lang="ru-RU" sz="1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воз и </a:t>
            </a:r>
            <a:r>
              <a:rPr lang="sr-Cyrl-CS" sz="1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у</a:t>
            </a:r>
            <a:r>
              <a:rPr lang="ru-RU" sz="1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воз по мјесецима у хиљ</a:t>
            </a:r>
            <a:r>
              <a:rPr lang="sr-Cyrl-CS" sz="1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адама КМ</a:t>
            </a:r>
            <a:endParaRPr lang="en-US" sz="1600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308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3081" name="TextBox 12"/>
          <p:cNvSpPr txBox="1">
            <a:spLocks noChangeArrowheads="1"/>
          </p:cNvSpPr>
          <p:nvPr/>
        </p:nvSpPr>
        <p:spPr bwMode="auto">
          <a:xfrm>
            <a:off x="3851920" y="4797152"/>
            <a:ext cx="57606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CS" sz="1200" dirty="0" smtClean="0">
                <a:latin typeface="Arial Narrow" pitchFamily="34" charset="0"/>
              </a:rPr>
              <a:t>2013</a:t>
            </a:r>
            <a:r>
              <a:rPr lang="sr-Cyrl-CS" sz="1600" dirty="0" smtClean="0">
                <a:solidFill>
                  <a:srgbClr val="064488"/>
                </a:solidFill>
                <a:latin typeface="Arial Narrow" pitchFamily="34" charset="0"/>
              </a:rPr>
              <a:t>.</a:t>
            </a:r>
            <a:endParaRPr lang="en-US" sz="1600" dirty="0">
              <a:solidFill>
                <a:srgbClr val="064488"/>
              </a:solidFill>
              <a:latin typeface="Arial Narrow" pitchFamily="34" charset="0"/>
            </a:endParaRPr>
          </a:p>
        </p:txBody>
      </p:sp>
      <p:sp>
        <p:nvSpPr>
          <p:cNvPr id="3082" name="TextBox 13"/>
          <p:cNvSpPr txBox="1">
            <a:spLocks noChangeArrowheads="1"/>
          </p:cNvSpPr>
          <p:nvPr/>
        </p:nvSpPr>
        <p:spPr bwMode="auto">
          <a:xfrm>
            <a:off x="6012160" y="4797152"/>
            <a:ext cx="57606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CS" sz="1200" dirty="0" smtClean="0">
                <a:latin typeface="Arial Narrow" pitchFamily="34" charset="0"/>
              </a:rPr>
              <a:t>2014</a:t>
            </a:r>
            <a:r>
              <a:rPr lang="sr-Cyrl-CS" sz="1600" dirty="0" smtClean="0">
                <a:latin typeface="Arial Narrow" pitchFamily="34" charset="0"/>
              </a:rPr>
              <a:t>.</a:t>
            </a:r>
            <a:endParaRPr lang="en-US" sz="1600" dirty="0">
              <a:latin typeface="Arial Narrow" pitchFamily="34" charset="0"/>
            </a:endParaRPr>
          </a:p>
        </p:txBody>
      </p:sp>
      <p:sp>
        <p:nvSpPr>
          <p:cNvPr id="3083" name="TextBox 14"/>
          <p:cNvSpPr txBox="1">
            <a:spLocks noChangeArrowheads="1"/>
          </p:cNvSpPr>
          <p:nvPr/>
        </p:nvSpPr>
        <p:spPr bwMode="auto">
          <a:xfrm>
            <a:off x="3160708" y="1484784"/>
            <a:ext cx="68159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Cyrl-CS" sz="1200" dirty="0" smtClean="0">
                <a:latin typeface="Arial Narrow" pitchFamily="34" charset="0"/>
              </a:rPr>
              <a:t>хиљ. </a:t>
            </a:r>
            <a:r>
              <a:rPr lang="sr-Cyrl-CS" sz="1200" dirty="0">
                <a:latin typeface="Arial Narrow" pitchFamily="34" charset="0"/>
              </a:rPr>
              <a:t>КМ</a:t>
            </a:r>
            <a:endParaRPr lang="en-US" sz="1200" dirty="0">
              <a:latin typeface="Arial Narrow" pitchFamily="34" charset="0"/>
            </a:endParaRPr>
          </a:p>
        </p:txBody>
      </p:sp>
      <p:pic>
        <p:nvPicPr>
          <p:cNvPr id="13" name="Picture 9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2752895632"/>
              </p:ext>
            </p:extLst>
          </p:nvPr>
        </p:nvGraphicFramePr>
        <p:xfrm>
          <a:off x="2581274" y="1772816"/>
          <a:ext cx="5591126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/>
          <p:nvPr/>
        </p:nvPicPr>
        <p:blipFill>
          <a:blip r:embed="rId3" cstate="print"/>
          <a:srcRect t="23566" b="42453"/>
          <a:stretch>
            <a:fillRect/>
          </a:stretch>
        </p:blipFill>
        <p:spPr bwMode="auto">
          <a:xfrm>
            <a:off x="1117600" y="4845050"/>
            <a:ext cx="8026400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>
                <a:solidFill>
                  <a:srgbClr val="495778"/>
                </a:solidFill>
                <a:latin typeface="Arial Narrow" pitchFamily="34" charset="0"/>
              </a:rPr>
              <a:t>СТАТИСТИКА СПОЉНЕ ТРГОВИНЕ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4099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Rectangle 29"/>
          <p:cNvSpPr>
            <a:spLocks noChangeArrowheads="1"/>
          </p:cNvSpPr>
          <p:nvPr/>
        </p:nvSpPr>
        <p:spPr bwMode="auto">
          <a:xfrm rot="-5400000">
            <a:off x="-2199481" y="3445669"/>
            <a:ext cx="64817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dirty="0">
                <a:solidFill>
                  <a:srgbClr val="C8E6E6"/>
                </a:solidFill>
                <a:cs typeface="Tahoma" pitchFamily="34" charset="0"/>
              </a:rPr>
              <a:t>Републички завод за статистику</a:t>
            </a:r>
            <a:endParaRPr lang="en-US" dirty="0">
              <a:solidFill>
                <a:srgbClr val="C8E6E6"/>
              </a:solidFill>
              <a:cs typeface="Tahoma" pitchFamily="34" charset="0"/>
            </a:endParaRPr>
          </a:p>
        </p:txBody>
      </p:sp>
      <p:sp>
        <p:nvSpPr>
          <p:cNvPr id="410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4103" name="TextBox 9"/>
          <p:cNvSpPr txBox="1">
            <a:spLocks noChangeArrowheads="1"/>
          </p:cNvSpPr>
          <p:nvPr/>
        </p:nvSpPr>
        <p:spPr bwMode="auto">
          <a:xfrm>
            <a:off x="1547664" y="692696"/>
            <a:ext cx="54006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ЈАНУАР - ЈУН 201</a:t>
            </a:r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4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 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4104" name="TextBox 10"/>
          <p:cNvSpPr txBox="1">
            <a:spLocks noChangeArrowheads="1"/>
          </p:cNvSpPr>
          <p:nvPr/>
        </p:nvSpPr>
        <p:spPr bwMode="auto">
          <a:xfrm>
            <a:off x="1403648" y="1916832"/>
            <a:ext cx="748982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 Италија 18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,8%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односно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245 милиона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КМ</a:t>
            </a:r>
          </a:p>
          <a:p>
            <a:pPr>
              <a:buFont typeface="Arial" charset="0"/>
              <a:buChar char="•"/>
            </a:pPr>
            <a:r>
              <a:rPr lang="en-US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Србија 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14,3%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односно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186 милиона КМ</a:t>
            </a:r>
            <a:endParaRPr lang="sr-Cyrl-CS" sz="2200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sr-Cyrl-CS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Хрватска 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10,8%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односно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142 милиона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КМ</a:t>
            </a:r>
            <a:endParaRPr lang="sr-Cyrl-CS" sz="2200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endParaRPr lang="sr-Cyrl-BA" dirty="0">
              <a:solidFill>
                <a:srgbClr val="495778"/>
              </a:solidFill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endParaRPr lang="sr-Cyrl-BA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sr-Cyrl-BA" dirty="0">
                <a:solidFill>
                  <a:srgbClr val="495778"/>
                </a:solidFill>
                <a:cs typeface="Tahoma" pitchFamily="34" charset="0"/>
              </a:rPr>
              <a:t>   </a:t>
            </a:r>
            <a:endParaRPr lang="en-US" dirty="0">
              <a:solidFill>
                <a:srgbClr val="495778"/>
              </a:solidFill>
              <a:cs typeface="Tahoma" pitchFamily="34" charset="0"/>
            </a:endParaRPr>
          </a:p>
        </p:txBody>
      </p:sp>
      <p:sp>
        <p:nvSpPr>
          <p:cNvPr id="4105" name="TextBox 8"/>
          <p:cNvSpPr txBox="1">
            <a:spLocks noChangeArrowheads="1"/>
          </p:cNvSpPr>
          <p:nvPr/>
        </p:nvSpPr>
        <p:spPr bwMode="auto">
          <a:xfrm>
            <a:off x="1835696" y="1484784"/>
            <a:ext cx="98456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Cyrl-CS" sz="2000" b="1" dirty="0">
                <a:solidFill>
                  <a:srgbClr val="FF0000"/>
                </a:solidFill>
                <a:latin typeface="Arial Narrow" pitchFamily="34" charset="0"/>
              </a:rPr>
              <a:t>ИЗВОЗ:</a:t>
            </a:r>
            <a:endParaRPr lang="en-US" sz="20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4106" name="TextBox 10"/>
          <p:cNvSpPr txBox="1">
            <a:spLocks noChangeArrowheads="1"/>
          </p:cNvSpPr>
          <p:nvPr/>
        </p:nvSpPr>
        <p:spPr bwMode="auto">
          <a:xfrm>
            <a:off x="1475656" y="3068960"/>
            <a:ext cx="7489825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BA" sz="2400" dirty="0">
                <a:solidFill>
                  <a:srgbClr val="495778"/>
                </a:solidFill>
                <a:cs typeface="Tahoma" pitchFamily="34" charset="0"/>
              </a:rPr>
              <a:t>  </a:t>
            </a:r>
          </a:p>
          <a:p>
            <a:pPr>
              <a:buFont typeface="Arial" charset="0"/>
              <a:buChar char="•"/>
            </a:pPr>
            <a:r>
              <a:rPr lang="sr-Cyrl-BA" sz="2400" dirty="0">
                <a:solidFill>
                  <a:srgbClr val="495778"/>
                </a:solidFill>
                <a:cs typeface="Tahoma" pitchFamily="34" charset="0"/>
              </a:rPr>
              <a:t> </a:t>
            </a:r>
            <a:r>
              <a:rPr lang="sr-Cyrl-BA" sz="2400" dirty="0" smtClean="0">
                <a:solidFill>
                  <a:srgbClr val="495778"/>
                </a:solidFill>
                <a:cs typeface="Tahoma" pitchFamily="34" charset="0"/>
              </a:rPr>
              <a:t> 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Русија 23,3%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односно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535 милиона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КМ</a:t>
            </a:r>
          </a:p>
          <a:p>
            <a:pPr>
              <a:buFont typeface="Arial" charset="0"/>
              <a:buChar char="•"/>
            </a:pP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  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Србија 15,6%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односно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358 милиона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КМ</a:t>
            </a:r>
            <a:endParaRPr lang="sr-Cyrl-CS" sz="2200" dirty="0">
              <a:solidFill>
                <a:srgbClr val="495778"/>
              </a:solidFill>
              <a:latin typeface="Arial Narrow" pitchFamily="34" charset="0"/>
              <a:cs typeface="Angsana New" pitchFamily="18" charset="-34"/>
            </a:endParaRPr>
          </a:p>
          <a:p>
            <a:pPr>
              <a:buFont typeface="Arial" charset="0"/>
              <a:buChar char="•"/>
            </a:pPr>
            <a:r>
              <a:rPr lang="sr-Cyrl-CS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  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Италија 10,8%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односно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247 милиона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КМ</a:t>
            </a:r>
            <a:endParaRPr lang="sr-Cyrl-CS" sz="2200" dirty="0">
              <a:solidFill>
                <a:srgbClr val="495778"/>
              </a:solidFill>
              <a:latin typeface="Arial Narrow" pitchFamily="34" charset="0"/>
              <a:cs typeface="Angsana New" pitchFamily="18" charset="-34"/>
            </a:endParaRPr>
          </a:p>
          <a:p>
            <a:pPr>
              <a:buFont typeface="Arial" charset="0"/>
              <a:buChar char="•"/>
            </a:pPr>
            <a:endParaRPr lang="sr-Cyrl-BA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sr-Cyrl-BA" dirty="0">
                <a:solidFill>
                  <a:srgbClr val="495778"/>
                </a:solidFill>
                <a:cs typeface="Tahoma" pitchFamily="34" charset="0"/>
              </a:rPr>
              <a:t>   </a:t>
            </a:r>
            <a:endParaRPr lang="en-US" dirty="0">
              <a:solidFill>
                <a:srgbClr val="495778"/>
              </a:solidFill>
              <a:cs typeface="Tahoma" pitchFamily="34" charset="0"/>
            </a:endParaRPr>
          </a:p>
        </p:txBody>
      </p:sp>
      <p:sp>
        <p:nvSpPr>
          <p:cNvPr id="4107" name="TextBox 10"/>
          <p:cNvSpPr txBox="1">
            <a:spLocks noChangeArrowheads="1"/>
          </p:cNvSpPr>
          <p:nvPr/>
        </p:nvSpPr>
        <p:spPr bwMode="auto">
          <a:xfrm>
            <a:off x="1907704" y="3068960"/>
            <a:ext cx="9048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CS" sz="2000" b="1" dirty="0">
                <a:solidFill>
                  <a:srgbClr val="FF0000"/>
                </a:solidFill>
                <a:latin typeface="Arial Narrow" pitchFamily="34" charset="0"/>
              </a:rPr>
              <a:t>УВОЗ:</a:t>
            </a:r>
            <a:endParaRPr lang="en-US" sz="20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13" name="Picture 9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532" name="Rectangle 20"/>
          <p:cNvSpPr>
            <a:spLocks noChangeArrowheads="1"/>
          </p:cNvSpPr>
          <p:nvPr/>
        </p:nvSpPr>
        <p:spPr bwMode="auto">
          <a:xfrm>
            <a:off x="1500188" y="2143125"/>
            <a:ext cx="7315200" cy="325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Cyrl-CS" sz="3200" b="1" dirty="0">
              <a:solidFill>
                <a:srgbClr val="495778"/>
              </a:solidFill>
            </a:endParaRPr>
          </a:p>
          <a:p>
            <a:pPr algn="ctr"/>
            <a:r>
              <a:rPr lang="en-US" sz="3400" dirty="0" smtClean="0">
                <a:solidFill>
                  <a:schemeClr val="tx2"/>
                </a:solidFill>
                <a:latin typeface="Arial Narrow" pitchFamily="34" charset="0"/>
              </a:rPr>
              <a:t>2</a:t>
            </a:r>
            <a:r>
              <a:rPr lang="sr-Cyrl-CS" sz="3400" dirty="0" smtClean="0">
                <a:solidFill>
                  <a:schemeClr val="tx2"/>
                </a:solidFill>
                <a:latin typeface="Arial Narrow" pitchFamily="34" charset="0"/>
              </a:rPr>
              <a:t>2.</a:t>
            </a:r>
            <a:r>
              <a:rPr lang="en-US" sz="3400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CS" sz="3400" dirty="0" smtClean="0">
                <a:solidFill>
                  <a:srgbClr val="495778"/>
                </a:solidFill>
                <a:latin typeface="Arial Narrow" pitchFamily="34" charset="0"/>
              </a:rPr>
              <a:t>јул 2014</a:t>
            </a:r>
            <a:r>
              <a:rPr lang="sr-Cyrl-BA" sz="3400" dirty="0" smtClean="0">
                <a:solidFill>
                  <a:srgbClr val="495778"/>
                </a:solidFill>
                <a:latin typeface="Arial Narrow" pitchFamily="34" charset="0"/>
              </a:rPr>
              <a:t>.</a:t>
            </a:r>
            <a:endParaRPr lang="en-US" sz="3400" dirty="0" smtClean="0"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Cyrl-CS" sz="3400" b="1" dirty="0" smtClean="0">
                <a:solidFill>
                  <a:srgbClr val="495778"/>
                </a:solidFill>
                <a:latin typeface="Arial Narrow" pitchFamily="34" charset="0"/>
              </a:rPr>
              <a:t>КОНФЕРЕНЦИЈА </a:t>
            </a:r>
            <a:r>
              <a:rPr lang="sr-Cyrl-CS" sz="3400" b="1" dirty="0">
                <a:solidFill>
                  <a:srgbClr val="495778"/>
                </a:solidFill>
                <a:latin typeface="Arial Narrow" pitchFamily="34" charset="0"/>
              </a:rPr>
              <a:t>ЗА МЕДИЈЕ</a:t>
            </a:r>
            <a:endParaRPr lang="sr-Latn-CS" sz="3400" b="1" dirty="0">
              <a:solidFill>
                <a:srgbClr val="495778"/>
              </a:solidFill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Cyrl-CS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Latn-CS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Latn-CS" sz="1600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Latn-CS" sz="1600" dirty="0">
                <a:solidFill>
                  <a:srgbClr val="495778"/>
                </a:solidFill>
              </a:rPr>
              <a:t> </a:t>
            </a:r>
          </a:p>
        </p:txBody>
      </p:sp>
      <p:pic>
        <p:nvPicPr>
          <p:cNvPr id="22533" name="Picture 5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DP1.jpg"/>
          <p:cNvPicPr/>
          <p:nvPr/>
        </p:nvPicPr>
        <p:blipFill>
          <a:blip r:embed="rId3" cstate="print"/>
          <a:srcRect t="47692" b="9899"/>
          <a:stretch>
            <a:fillRect/>
          </a:stretch>
        </p:blipFill>
        <p:spPr>
          <a:xfrm>
            <a:off x="1043608" y="4844076"/>
            <a:ext cx="8255428" cy="20139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369888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b="1" dirty="0">
                <a:solidFill>
                  <a:srgbClr val="495778"/>
                </a:solidFill>
                <a:latin typeface="Arial Narrow" panose="020B0606020202030204" pitchFamily="34" charset="0"/>
              </a:rPr>
              <a:t>СТАТИСТИК</a:t>
            </a:r>
            <a:r>
              <a:rPr lang="en-US" b="1" dirty="0">
                <a:solidFill>
                  <a:srgbClr val="495778"/>
                </a:solidFill>
                <a:latin typeface="Arial Narrow" panose="020B0606020202030204" pitchFamily="34" charset="0"/>
              </a:rPr>
              <a:t>A </a:t>
            </a:r>
            <a:r>
              <a:rPr lang="sr-Cyrl-CS" b="1" dirty="0" smtClean="0">
                <a:solidFill>
                  <a:srgbClr val="495778"/>
                </a:solidFill>
                <a:latin typeface="Arial Narrow" panose="020B0606020202030204" pitchFamily="34" charset="0"/>
              </a:rPr>
              <a:t>НАЦИОНАЛНИХ РАЧУНА</a:t>
            </a:r>
            <a:endParaRPr lang="en-US" b="1" dirty="0">
              <a:solidFill>
                <a:srgbClr val="495778"/>
              </a:solidFill>
              <a:latin typeface="Arial Narrow" panose="020B0606020202030204" pitchFamily="34" charset="0"/>
            </a:endParaRPr>
          </a:p>
        </p:txBody>
      </p:sp>
      <p:pic>
        <p:nvPicPr>
          <p:cNvPr id="21507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Rectangle 29"/>
          <p:cNvSpPr>
            <a:spLocks noChangeArrowheads="1"/>
          </p:cNvSpPr>
          <p:nvPr/>
        </p:nvSpPr>
        <p:spPr bwMode="auto">
          <a:xfrm rot="-5400000">
            <a:off x="-2199481" y="3445669"/>
            <a:ext cx="64817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dirty="0">
                <a:solidFill>
                  <a:srgbClr val="C8E6E6"/>
                </a:solidFill>
                <a:cs typeface="Tahoma" pitchFamily="34" charset="0"/>
              </a:rPr>
              <a:t>Републички завод за статистику</a:t>
            </a:r>
            <a:endParaRPr lang="en-US" dirty="0">
              <a:solidFill>
                <a:srgbClr val="C8E6E6"/>
              </a:solidFill>
              <a:cs typeface="Tahoma" pitchFamily="34" charset="0"/>
            </a:endParaRPr>
          </a:p>
        </p:txBody>
      </p:sp>
      <p:sp>
        <p:nvSpPr>
          <p:cNvPr id="2150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pic>
        <p:nvPicPr>
          <p:cNvPr id="21511" name="Picture 8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2" name="AutoShape 10" descr="http://10.0.0.10/webmail/mailAttach/Izvoz.png?part=0.1&amp;folder=%7Everdana.cejvan%40rzs.rs.ba%2FINBOX&amp;uid=94&amp;disp=inline"/>
          <p:cNvSpPr>
            <a:spLocks noChangeAspect="1" noChangeArrowheads="1"/>
          </p:cNvSpPr>
          <p:nvPr/>
        </p:nvSpPr>
        <p:spPr bwMode="auto">
          <a:xfrm>
            <a:off x="179512" y="-171400"/>
            <a:ext cx="4581525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Box 12"/>
          <p:cNvSpPr txBox="1">
            <a:spLocks noChangeArrowheads="1"/>
          </p:cNvSpPr>
          <p:nvPr/>
        </p:nvSpPr>
        <p:spPr bwMode="auto">
          <a:xfrm>
            <a:off x="1475656" y="1844824"/>
            <a:ext cx="698477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</a:rPr>
              <a:t>БДП </a:t>
            </a: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</a:rPr>
              <a:t>реално већи 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</a:rPr>
              <a:t>1,9%</a:t>
            </a:r>
            <a:endParaRPr lang="en-US" sz="26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475656" y="620688"/>
            <a:ext cx="218361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</a:t>
            </a:r>
            <a:r>
              <a:rPr lang="sr-Latn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3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 ГОДИНА </a:t>
            </a:r>
            <a:endParaRPr lang="en-US" sz="26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16" name="TextBox 10"/>
          <p:cNvSpPr txBox="1">
            <a:spLocks noChangeArrowheads="1"/>
          </p:cNvSpPr>
          <p:nvPr/>
        </p:nvSpPr>
        <p:spPr bwMode="auto">
          <a:xfrm>
            <a:off x="1475656" y="2924944"/>
            <a:ext cx="748982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sr-Cyrl-CS" sz="24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RS" sz="24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БДП </a:t>
            </a:r>
            <a:r>
              <a:rPr lang="sr-Cyrl-CS" sz="24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по становнику 6 </a:t>
            </a:r>
            <a:r>
              <a:rPr lang="sr-Cyrl-CS" sz="24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145</a:t>
            </a:r>
            <a:r>
              <a:rPr lang="en-US" sz="24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CS" sz="24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КМ </a:t>
            </a:r>
            <a:endParaRPr lang="sr-Cyrl-BA" sz="2000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endParaRPr lang="sr-Cyrl-BA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sr-Cyrl-BA" dirty="0">
                <a:solidFill>
                  <a:srgbClr val="495778"/>
                </a:solidFill>
                <a:cs typeface="Tahoma" pitchFamily="34" charset="0"/>
              </a:rPr>
              <a:t>   </a:t>
            </a:r>
            <a:endParaRPr lang="en-US" dirty="0">
              <a:solidFill>
                <a:srgbClr val="495778"/>
              </a:solidFill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DP1.jpg"/>
          <p:cNvPicPr/>
          <p:nvPr/>
        </p:nvPicPr>
        <p:blipFill>
          <a:blip r:embed="rId3" cstate="print"/>
          <a:srcRect t="47692" b="9899"/>
          <a:stretch>
            <a:fillRect/>
          </a:stretch>
        </p:blipFill>
        <p:spPr>
          <a:xfrm>
            <a:off x="1043608" y="4844076"/>
            <a:ext cx="8255428" cy="20139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b="1" dirty="0">
                <a:solidFill>
                  <a:srgbClr val="495778"/>
                </a:solidFill>
                <a:latin typeface="Arial Narrow" panose="020B0606020202030204" pitchFamily="34" charset="0"/>
              </a:rPr>
              <a:t>СТАТИСТИК</a:t>
            </a:r>
            <a:r>
              <a:rPr lang="en-US" b="1" dirty="0">
                <a:solidFill>
                  <a:srgbClr val="495778"/>
                </a:solidFill>
                <a:latin typeface="Arial Narrow" panose="020B0606020202030204" pitchFamily="34" charset="0"/>
              </a:rPr>
              <a:t>A </a:t>
            </a:r>
            <a:r>
              <a:rPr lang="sr-Cyrl-CS" b="1" dirty="0">
                <a:solidFill>
                  <a:srgbClr val="495778"/>
                </a:solidFill>
                <a:latin typeface="Arial Narrow" panose="020B0606020202030204" pitchFamily="34" charset="0"/>
              </a:rPr>
              <a:t>НАЦИОНАЛНИХ </a:t>
            </a:r>
            <a:r>
              <a:rPr lang="sr-Cyrl-CS" b="1" dirty="0" smtClean="0">
                <a:solidFill>
                  <a:srgbClr val="495778"/>
                </a:solidFill>
                <a:latin typeface="Arial Narrow" panose="020B0606020202030204" pitchFamily="34" charset="0"/>
              </a:rPr>
              <a:t>РАЧУНА</a:t>
            </a:r>
            <a:endParaRPr lang="en-US" dirty="0">
              <a:solidFill>
                <a:srgbClr val="495778"/>
              </a:solidFill>
            </a:endParaRPr>
          </a:p>
        </p:txBody>
      </p:sp>
      <p:pic>
        <p:nvPicPr>
          <p:cNvPr id="21507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Rectangle 29"/>
          <p:cNvSpPr>
            <a:spLocks noChangeArrowheads="1"/>
          </p:cNvSpPr>
          <p:nvPr/>
        </p:nvSpPr>
        <p:spPr bwMode="auto">
          <a:xfrm rot="-5400000">
            <a:off x="-2199481" y="3445669"/>
            <a:ext cx="64817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dirty="0">
                <a:solidFill>
                  <a:srgbClr val="C8E6E6"/>
                </a:solidFill>
                <a:cs typeface="Tahoma" pitchFamily="34" charset="0"/>
              </a:rPr>
              <a:t>Републички завод за статистику</a:t>
            </a:r>
            <a:endParaRPr lang="en-US" dirty="0">
              <a:solidFill>
                <a:srgbClr val="C8E6E6"/>
              </a:solidFill>
              <a:cs typeface="Tahoma" pitchFamily="34" charset="0"/>
            </a:endParaRPr>
          </a:p>
        </p:txBody>
      </p:sp>
      <p:sp>
        <p:nvSpPr>
          <p:cNvPr id="2150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pic>
        <p:nvPicPr>
          <p:cNvPr id="21511" name="Picture 8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2" name="AutoShape 10" descr="http://10.0.0.10/webmail/mailAttach/Izvoz.png?part=0.1&amp;folder=%7Everdana.cejvan%40rzs.rs.ba%2FINBOX&amp;uid=94&amp;disp=inline"/>
          <p:cNvSpPr>
            <a:spLocks noChangeAspect="1" noChangeArrowheads="1"/>
          </p:cNvSpPr>
          <p:nvPr/>
        </p:nvSpPr>
        <p:spPr bwMode="auto">
          <a:xfrm>
            <a:off x="179512" y="-171400"/>
            <a:ext cx="4581525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Box 12"/>
          <p:cNvSpPr txBox="1">
            <a:spLocks noChangeArrowheads="1"/>
          </p:cNvSpPr>
          <p:nvPr/>
        </p:nvSpPr>
        <p:spPr bwMode="auto">
          <a:xfrm>
            <a:off x="1469307" y="2667171"/>
            <a:ext cx="698477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</a:rPr>
              <a:t>БДП </a:t>
            </a: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</a:rPr>
              <a:t>реално већи 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</a:rPr>
              <a:t>0,5%</a:t>
            </a:r>
            <a:endParaRPr lang="en-US" sz="26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475656" y="620688"/>
            <a:ext cx="444224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sr-Latn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I 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ТРОМЈЕСЕЧЈЕ 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4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 ГОДИНЕ </a:t>
            </a:r>
            <a:endParaRPr lang="en-US" sz="26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16" name="TextBox 10"/>
          <p:cNvSpPr txBox="1">
            <a:spLocks noChangeArrowheads="1"/>
          </p:cNvSpPr>
          <p:nvPr/>
        </p:nvSpPr>
        <p:spPr bwMode="auto">
          <a:xfrm>
            <a:off x="1475656" y="2924944"/>
            <a:ext cx="748982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sr-Cyrl-BA" sz="2000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endParaRPr lang="sr-Cyrl-BA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sr-Cyrl-BA" dirty="0">
                <a:solidFill>
                  <a:srgbClr val="495778"/>
                </a:solidFill>
                <a:cs typeface="Tahoma" pitchFamily="34" charset="0"/>
              </a:rPr>
              <a:t>   </a:t>
            </a:r>
            <a:endParaRPr lang="en-US" dirty="0">
              <a:solidFill>
                <a:srgbClr val="495778"/>
              </a:solidFill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DP1.jpg"/>
          <p:cNvPicPr/>
          <p:nvPr/>
        </p:nvPicPr>
        <p:blipFill>
          <a:blip r:embed="rId3" cstate="print"/>
          <a:srcRect t="47692" b="9899"/>
          <a:stretch>
            <a:fillRect/>
          </a:stretch>
        </p:blipFill>
        <p:spPr>
          <a:xfrm>
            <a:off x="1043608" y="4844076"/>
            <a:ext cx="8255428" cy="20139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>
                <a:solidFill>
                  <a:srgbClr val="495778"/>
                </a:solidFill>
                <a:latin typeface="Arial Narrow" panose="020B0606020202030204" pitchFamily="34" charset="0"/>
              </a:rPr>
              <a:t>СТАТИСТИК</a:t>
            </a:r>
            <a:r>
              <a:rPr lang="en-US" sz="2000" b="1" dirty="0">
                <a:solidFill>
                  <a:srgbClr val="495778"/>
                </a:solidFill>
                <a:latin typeface="Arial Narrow" panose="020B0606020202030204" pitchFamily="34" charset="0"/>
              </a:rPr>
              <a:t>A </a:t>
            </a:r>
            <a:r>
              <a:rPr lang="sr-Cyrl-CS" sz="2000" b="1" dirty="0">
                <a:solidFill>
                  <a:srgbClr val="495778"/>
                </a:solidFill>
                <a:latin typeface="Arial Narrow" panose="020B0606020202030204" pitchFamily="34" charset="0"/>
              </a:rPr>
              <a:t>НАЦИОНАЛНИХ </a:t>
            </a:r>
            <a:r>
              <a:rPr lang="sr-Cyrl-CS" sz="2000" b="1" dirty="0" smtClean="0">
                <a:solidFill>
                  <a:srgbClr val="495778"/>
                </a:solidFill>
                <a:latin typeface="Arial Narrow" panose="020B0606020202030204" pitchFamily="34" charset="0"/>
              </a:rPr>
              <a:t>РАЧУНА</a:t>
            </a:r>
            <a:endParaRPr lang="en-US" sz="2000" dirty="0">
              <a:solidFill>
                <a:srgbClr val="495778"/>
              </a:solidFill>
            </a:endParaRPr>
          </a:p>
        </p:txBody>
      </p:sp>
      <p:pic>
        <p:nvPicPr>
          <p:cNvPr id="21507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Rectangle 29"/>
          <p:cNvSpPr>
            <a:spLocks noChangeArrowheads="1"/>
          </p:cNvSpPr>
          <p:nvPr/>
        </p:nvSpPr>
        <p:spPr bwMode="auto">
          <a:xfrm rot="-5400000">
            <a:off x="-2199481" y="3445669"/>
            <a:ext cx="64817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dirty="0">
                <a:solidFill>
                  <a:srgbClr val="C8E6E6"/>
                </a:solidFill>
                <a:cs typeface="Tahoma" pitchFamily="34" charset="0"/>
              </a:rPr>
              <a:t>Републички завод за статистику</a:t>
            </a:r>
            <a:endParaRPr lang="en-US" dirty="0">
              <a:solidFill>
                <a:srgbClr val="C8E6E6"/>
              </a:solidFill>
              <a:cs typeface="Tahoma" pitchFamily="34" charset="0"/>
            </a:endParaRPr>
          </a:p>
        </p:txBody>
      </p:sp>
      <p:sp>
        <p:nvSpPr>
          <p:cNvPr id="2150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pic>
        <p:nvPicPr>
          <p:cNvPr id="21511" name="Picture 8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2" name="AutoShape 10" descr="http://10.0.0.10/webmail/mailAttach/Izvoz.png?part=0.1&amp;folder=%7Everdana.cejvan%40rzs.rs.ba%2FINBOX&amp;uid=94&amp;disp=inline"/>
          <p:cNvSpPr>
            <a:spLocks noChangeAspect="1" noChangeArrowheads="1"/>
          </p:cNvSpPr>
          <p:nvPr/>
        </p:nvSpPr>
        <p:spPr bwMode="auto">
          <a:xfrm>
            <a:off x="179512" y="-171400"/>
            <a:ext cx="4581525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Box 12"/>
          <p:cNvSpPr txBox="1">
            <a:spLocks noChangeArrowheads="1"/>
          </p:cNvSpPr>
          <p:nvPr/>
        </p:nvSpPr>
        <p:spPr bwMode="auto">
          <a:xfrm>
            <a:off x="1475656" y="1844824"/>
            <a:ext cx="6984776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sr-Cyrl-CS" sz="2600" b="1" dirty="0" smtClean="0">
              <a:solidFill>
                <a:srgbClr val="495778"/>
              </a:solidFill>
              <a:latin typeface="Arial Narrow" pitchFamily="34" charset="0"/>
            </a:endParaRPr>
          </a:p>
          <a:p>
            <a:pPr algn="just"/>
            <a:r>
              <a:rPr lang="sr-Cyrl-CS" sz="2800" b="1" dirty="0" smtClean="0">
                <a:solidFill>
                  <a:srgbClr val="495778"/>
                </a:solidFill>
                <a:latin typeface="Arial Narrow" pitchFamily="34" charset="0"/>
              </a:rPr>
              <a:t>Инвестиције </a:t>
            </a:r>
            <a:r>
              <a:rPr lang="sr-Cyrl-CS" sz="2800" dirty="0" smtClean="0">
                <a:solidFill>
                  <a:srgbClr val="495778"/>
                </a:solidFill>
                <a:latin typeface="Arial Narrow" pitchFamily="34" charset="0"/>
              </a:rPr>
              <a:t>у вриједности </a:t>
            </a:r>
            <a:r>
              <a:rPr lang="sr-Cyrl-CS" sz="2800" b="1" dirty="0" smtClean="0">
                <a:solidFill>
                  <a:srgbClr val="495778"/>
                </a:solidFill>
                <a:latin typeface="Arial Narrow" pitchFamily="34" charset="0"/>
              </a:rPr>
              <a:t>милијарду и 546 милиона</a:t>
            </a:r>
            <a:r>
              <a:rPr lang="sr-Latn-CS" sz="2800" b="1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CS" sz="2800" b="1" dirty="0" smtClean="0">
                <a:solidFill>
                  <a:srgbClr val="495778"/>
                </a:solidFill>
                <a:latin typeface="Arial Narrow" pitchFamily="34" charset="0"/>
              </a:rPr>
              <a:t> КМ</a:t>
            </a:r>
            <a:endParaRPr lang="en-US" sz="28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475656" y="620688"/>
            <a:ext cx="218361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</a:t>
            </a:r>
            <a:r>
              <a:rPr lang="sr-Latn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3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 ГОДИНА </a:t>
            </a:r>
            <a:endParaRPr lang="en-US" sz="26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Rad1.JPG"/>
          <p:cNvPicPr/>
          <p:nvPr/>
        </p:nvPicPr>
        <p:blipFill>
          <a:blip r:embed="rId3" cstate="print"/>
          <a:srcRect t="50690" b="14639"/>
          <a:stretch>
            <a:fillRect/>
          </a:stretch>
        </p:blipFill>
        <p:spPr>
          <a:xfrm>
            <a:off x="951865" y="4829175"/>
            <a:ext cx="8192135" cy="20186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 smtClean="0">
                <a:solidFill>
                  <a:srgbClr val="495778"/>
                </a:solidFill>
                <a:latin typeface="Arial Narrow" pitchFamily="34" charset="0"/>
              </a:rPr>
              <a:t>СТАТИСТИКА РАДА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9219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22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9223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9224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9225" name="TextBox 12"/>
          <p:cNvSpPr txBox="1">
            <a:spLocks noChangeArrowheads="1"/>
          </p:cNvSpPr>
          <p:nvPr/>
        </p:nvSpPr>
        <p:spPr bwMode="auto">
          <a:xfrm>
            <a:off x="2916238" y="4365625"/>
            <a:ext cx="184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200"/>
          </a:p>
        </p:txBody>
      </p:sp>
      <p:pic>
        <p:nvPicPr>
          <p:cNvPr id="9227" name="Picture 14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8" name="Rectangle 13"/>
          <p:cNvSpPr>
            <a:spLocks noChangeArrowheads="1"/>
          </p:cNvSpPr>
          <p:nvPr/>
        </p:nvSpPr>
        <p:spPr bwMode="auto">
          <a:xfrm>
            <a:off x="1475656" y="1556792"/>
            <a:ext cx="7488237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</a:rPr>
              <a:t>Анкета о радној снази</a:t>
            </a:r>
          </a:p>
          <a:p>
            <a:pPr marL="342900" indent="-342900"/>
            <a:endParaRPr lang="sr-Cyrl-CS" sz="2600" b="1" dirty="0" smtClean="0">
              <a:solidFill>
                <a:srgbClr val="495778"/>
              </a:solidFill>
              <a:latin typeface="Arial Narrow" pitchFamily="34" charset="0"/>
            </a:endParaRPr>
          </a:p>
          <a:p>
            <a:pPr marL="342900" indent="-342900"/>
            <a:endParaRPr lang="sr-Cyrl-CS" sz="2600" dirty="0" smtClean="0">
              <a:solidFill>
                <a:srgbClr val="495778"/>
              </a:solidFill>
              <a:latin typeface="Arial Narrow" pitchFamily="34" charset="0"/>
            </a:endParaRPr>
          </a:p>
          <a:p>
            <a:pPr marL="342900" indent="-342900"/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</a:rPr>
              <a:t>Стопа незапослености 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</a:rPr>
              <a:t>смањена 1,3%</a:t>
            </a:r>
          </a:p>
          <a:p>
            <a:pPr marL="342900" indent="-342900"/>
            <a:endParaRPr lang="sr-Cyrl-CS" sz="2600" dirty="0" smtClean="0">
              <a:solidFill>
                <a:srgbClr val="495778"/>
              </a:solidFill>
              <a:latin typeface="Arial Narrow" pitchFamily="34" charset="0"/>
            </a:endParaRPr>
          </a:p>
          <a:p>
            <a:pPr marL="342900" indent="-342900"/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</a:rPr>
              <a:t>Стопа запослености 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</a:rPr>
              <a:t>повећана 0,3%</a:t>
            </a:r>
            <a:endParaRPr lang="sr-Latn-CS" sz="2600" b="1" dirty="0" smtClean="0">
              <a:solidFill>
                <a:srgbClr val="495778"/>
              </a:solidFill>
              <a:latin typeface="Arial Narrow" pitchFamily="34" charset="0"/>
            </a:endParaRPr>
          </a:p>
          <a:p>
            <a:pPr marL="342900" indent="-342900"/>
            <a:endParaRPr lang="sr-Cyrl-BA" sz="26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sp>
        <p:nvSpPr>
          <p:cNvPr id="15" name="TextBox 13"/>
          <p:cNvSpPr txBox="1">
            <a:spLocks noChangeArrowheads="1"/>
          </p:cNvSpPr>
          <p:nvPr/>
        </p:nvSpPr>
        <p:spPr bwMode="auto">
          <a:xfrm>
            <a:off x="1475656" y="620688"/>
            <a:ext cx="18533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sr-Cyrl-C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АПРИЛ 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</a:t>
            </a:r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4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 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1464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Rad1.JPG"/>
          <p:cNvPicPr/>
          <p:nvPr/>
        </p:nvPicPr>
        <p:blipFill>
          <a:blip r:embed="rId3" cstate="print"/>
          <a:srcRect t="50690" b="14639"/>
          <a:stretch>
            <a:fillRect/>
          </a:stretch>
        </p:blipFill>
        <p:spPr>
          <a:xfrm>
            <a:off x="951865" y="4829175"/>
            <a:ext cx="8192135" cy="20186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 smtClean="0">
                <a:solidFill>
                  <a:srgbClr val="495778"/>
                </a:solidFill>
                <a:latin typeface="Arial Narrow" pitchFamily="34" charset="0"/>
              </a:rPr>
              <a:t>СТАТИСТИКА РАДА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9219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22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9223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9224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9225" name="TextBox 12"/>
          <p:cNvSpPr txBox="1">
            <a:spLocks noChangeArrowheads="1"/>
          </p:cNvSpPr>
          <p:nvPr/>
        </p:nvSpPr>
        <p:spPr bwMode="auto">
          <a:xfrm>
            <a:off x="2916238" y="4365625"/>
            <a:ext cx="184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200"/>
          </a:p>
        </p:txBody>
      </p:sp>
      <p:pic>
        <p:nvPicPr>
          <p:cNvPr id="9227" name="Picture 14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8" name="Rectangle 13"/>
          <p:cNvSpPr>
            <a:spLocks noChangeArrowheads="1"/>
          </p:cNvSpPr>
          <p:nvPr/>
        </p:nvSpPr>
        <p:spPr bwMode="auto">
          <a:xfrm>
            <a:off x="1613222" y="1556792"/>
            <a:ext cx="7488237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sr-Latn-CS" sz="2400" dirty="0" smtClean="0">
              <a:solidFill>
                <a:srgbClr val="495778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Просјечна </a:t>
            </a:r>
            <a:r>
              <a:rPr lang="sr-Cyrl-BA" sz="2600" dirty="0">
                <a:solidFill>
                  <a:srgbClr val="495778"/>
                </a:solidFill>
                <a:latin typeface="Arial Narrow" pitchFamily="34" charset="0"/>
              </a:rPr>
              <a:t>мјесечна нето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плата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</a:rPr>
              <a:t>8</a:t>
            </a:r>
            <a:r>
              <a:rPr lang="sr-Latn-CS" sz="2600" b="1" dirty="0" smtClean="0">
                <a:solidFill>
                  <a:srgbClr val="495778"/>
                </a:solidFill>
                <a:latin typeface="Arial Narrow" pitchFamily="34" charset="0"/>
              </a:rPr>
              <a:t>37</a:t>
            </a: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</a:rPr>
              <a:t>КМ</a:t>
            </a:r>
            <a:endParaRPr lang="sr-Latn-CS" sz="2600" b="1" dirty="0" smtClean="0">
              <a:solidFill>
                <a:srgbClr val="495778"/>
              </a:solidFill>
              <a:latin typeface="Arial Narrow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sr-Cyrl-BA" sz="2600" b="1" dirty="0">
              <a:solidFill>
                <a:srgbClr val="495778"/>
              </a:solidFill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sr-Cyrl-BA" sz="2600" dirty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  Просјечна </a:t>
            </a:r>
            <a:r>
              <a:rPr lang="sr-Cyrl-BA" sz="2600" dirty="0">
                <a:solidFill>
                  <a:srgbClr val="495778"/>
                </a:solidFill>
                <a:latin typeface="Arial Narrow" pitchFamily="34" charset="0"/>
              </a:rPr>
              <a:t>мјесечна бруто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плата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1 3</a:t>
            </a:r>
            <a:r>
              <a:rPr lang="sr-Latn-CS" sz="2600" b="1" dirty="0" smtClean="0">
                <a:solidFill>
                  <a:srgbClr val="495778"/>
                </a:solidFill>
                <a:latin typeface="Arial Narrow" pitchFamily="34" charset="0"/>
              </a:rPr>
              <a:t>47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 КМ</a:t>
            </a:r>
            <a:endParaRPr lang="sr-Cyrl-BA" sz="26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sp>
        <p:nvSpPr>
          <p:cNvPr id="15" name="TextBox 13"/>
          <p:cNvSpPr txBox="1">
            <a:spLocks noChangeArrowheads="1"/>
          </p:cNvSpPr>
          <p:nvPr/>
        </p:nvSpPr>
        <p:spPr bwMode="auto">
          <a:xfrm>
            <a:off x="1475656" y="620688"/>
            <a:ext cx="14414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sr-Cyrl-C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ЈУН 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</a:t>
            </a:r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4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 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1464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Rad1.JPG"/>
          <p:cNvPicPr/>
          <p:nvPr/>
        </p:nvPicPr>
        <p:blipFill>
          <a:blip r:embed="rId3" cstate="print"/>
          <a:srcRect t="50690" b="14639"/>
          <a:stretch>
            <a:fillRect/>
          </a:stretch>
        </p:blipFill>
        <p:spPr>
          <a:xfrm>
            <a:off x="951865" y="4829175"/>
            <a:ext cx="8192135" cy="20186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 smtClean="0">
                <a:solidFill>
                  <a:srgbClr val="495778"/>
                </a:solidFill>
                <a:latin typeface="Arial Narrow" pitchFamily="34" charset="0"/>
              </a:rPr>
              <a:t>СТАТИСТИКА РАДА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10243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67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4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0246" name="Rectangle 13"/>
          <p:cNvSpPr>
            <a:spLocks noChangeArrowheads="1"/>
          </p:cNvSpPr>
          <p:nvPr/>
        </p:nvSpPr>
        <p:spPr bwMode="auto">
          <a:xfrm>
            <a:off x="1584380" y="4195960"/>
            <a:ext cx="72009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Cyrl-CS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Графикон 1. П</a:t>
            </a:r>
            <a:r>
              <a:rPr lang="ru-RU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росјечн</a:t>
            </a:r>
            <a:r>
              <a:rPr lang="en-US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e</a:t>
            </a:r>
            <a:r>
              <a:rPr lang="ru-RU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нето плат</a:t>
            </a:r>
            <a:r>
              <a:rPr lang="en-US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e</a:t>
            </a:r>
            <a:r>
              <a:rPr lang="ru-RU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запослених по мјесецима</a:t>
            </a:r>
            <a:endParaRPr lang="en-US" sz="1600" dirty="0">
              <a:solidFill>
                <a:schemeClr val="tx2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10247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0248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0249" name="TextBox 12"/>
          <p:cNvSpPr txBox="1">
            <a:spLocks noChangeArrowheads="1"/>
          </p:cNvSpPr>
          <p:nvPr/>
        </p:nvSpPr>
        <p:spPr bwMode="auto">
          <a:xfrm>
            <a:off x="2916238" y="4365625"/>
            <a:ext cx="184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200"/>
          </a:p>
        </p:txBody>
      </p:sp>
      <p:pic>
        <p:nvPicPr>
          <p:cNvPr id="10250" name="Picture 14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6876256" y="694771"/>
            <a:ext cx="572765" cy="343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bs-Cyrl-B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КМ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7" name="Chart 16"/>
          <p:cNvGraphicFramePr/>
          <p:nvPr/>
        </p:nvGraphicFramePr>
        <p:xfrm>
          <a:off x="2771800" y="112474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9" name="Picture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763879" y="3173012"/>
            <a:ext cx="4505242" cy="46117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ijene6.jpg"/>
          <p:cNvPicPr/>
          <p:nvPr/>
        </p:nvPicPr>
        <p:blipFill>
          <a:blip r:embed="rId3" cstate="print"/>
          <a:srcRect t="37751" b="24681"/>
          <a:stretch>
            <a:fillRect/>
          </a:stretch>
        </p:blipFill>
        <p:spPr>
          <a:xfrm>
            <a:off x="1195070" y="4843780"/>
            <a:ext cx="7948930" cy="20142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>
                <a:solidFill>
                  <a:srgbClr val="495778"/>
                </a:solidFill>
                <a:latin typeface="Arial Narrow" pitchFamily="34" charset="0"/>
              </a:rPr>
              <a:t>СТАТИСТИКА ЦИЈЕНА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12292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29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2295" name="Rectangle 13"/>
          <p:cNvSpPr>
            <a:spLocks noChangeArrowheads="1"/>
          </p:cNvSpPr>
          <p:nvPr/>
        </p:nvSpPr>
        <p:spPr bwMode="auto">
          <a:xfrm>
            <a:off x="1403350" y="1773238"/>
            <a:ext cx="795655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BA" sz="2200" dirty="0">
                <a:solidFill>
                  <a:srgbClr val="495778"/>
                </a:solidFill>
                <a:cs typeface="Tahoma" pitchFamily="34" charset="0"/>
              </a:rPr>
              <a:t> </a:t>
            </a:r>
            <a:endParaRPr lang="en-US" sz="2200" dirty="0">
              <a:solidFill>
                <a:srgbClr val="495778"/>
              </a:solidFill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sr-Cyrl-BA" sz="2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Мјесечна </a:t>
            </a:r>
            <a:r>
              <a:rPr lang="sr-Cyrl-BA" sz="2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инфлација 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-0,2%</a:t>
            </a:r>
          </a:p>
          <a:p>
            <a:endParaRPr lang="en-US" sz="26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</a:t>
            </a:r>
            <a:r>
              <a:rPr lang="x-none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Г</a:t>
            </a: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одишња </a:t>
            </a:r>
            <a:r>
              <a:rPr lang="sr-Cyrl-CS" sz="2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инфлација </a:t>
            </a: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(</a:t>
            </a:r>
            <a:r>
              <a:rPr lang="sr-Latn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VI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</a:t>
            </a:r>
            <a:r>
              <a:rPr lang="sr-Latn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4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/</a:t>
            </a:r>
            <a:r>
              <a:rPr lang="sr-Latn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VI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</a:t>
            </a:r>
            <a:r>
              <a:rPr lang="sr-Latn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3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)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-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2,0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</a:t>
            </a:r>
            <a:endParaRPr lang="sr-Cyrl-BA" sz="26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endParaRPr lang="sr-Cyrl-BA" sz="2200" dirty="0">
              <a:solidFill>
                <a:srgbClr val="495778"/>
              </a:solidFill>
              <a:latin typeface="Cambria" pitchFamily="18" charset="0"/>
            </a:endParaRPr>
          </a:p>
          <a:p>
            <a:r>
              <a:rPr lang="sr-Cyrl-CS" sz="2200" b="1" dirty="0">
                <a:solidFill>
                  <a:srgbClr val="495778"/>
                </a:solidFill>
                <a:latin typeface="Cambria" pitchFamily="18" charset="0"/>
              </a:rPr>
              <a:t>   </a:t>
            </a:r>
            <a:r>
              <a:rPr lang="sr-Cyrl-CS" sz="2200" b="1" dirty="0">
                <a:solidFill>
                  <a:srgbClr val="495778"/>
                </a:solidFill>
                <a:cs typeface="Tahoma" pitchFamily="34" charset="0"/>
              </a:rPr>
              <a:t> </a:t>
            </a:r>
            <a:endParaRPr lang="en-US" sz="2200" b="1" dirty="0">
              <a:solidFill>
                <a:srgbClr val="495778"/>
              </a:solidFill>
              <a:latin typeface="Cambria" pitchFamily="18" charset="0"/>
            </a:endParaRPr>
          </a:p>
          <a:p>
            <a:pPr>
              <a:buFont typeface="Arial" charset="0"/>
              <a:buChar char="•"/>
            </a:pPr>
            <a:endParaRPr lang="ru-RU" sz="2200" b="1" dirty="0">
              <a:solidFill>
                <a:srgbClr val="495778"/>
              </a:solidFill>
            </a:endParaRPr>
          </a:p>
        </p:txBody>
      </p:sp>
      <p:pic>
        <p:nvPicPr>
          <p:cNvPr id="12296" name="Picture 8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1475656" y="692696"/>
            <a:ext cx="14414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C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ЈУН 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2014.</a:t>
            </a:r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endParaRPr lang="en-US" sz="2400" b="1" dirty="0"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>
                <a:solidFill>
                  <a:srgbClr val="495778"/>
                </a:solidFill>
                <a:latin typeface="Arial Narrow" pitchFamily="34" charset="0"/>
              </a:rPr>
              <a:t>СТАТИСТИКА ЦИЈЕНА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13316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31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3319" name="TextBox 15"/>
          <p:cNvSpPr txBox="1">
            <a:spLocks noChangeArrowheads="1"/>
          </p:cNvSpPr>
          <p:nvPr/>
        </p:nvSpPr>
        <p:spPr bwMode="auto">
          <a:xfrm>
            <a:off x="1403648" y="908720"/>
            <a:ext cx="8137525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CS" sz="2000" b="1" dirty="0">
                <a:solidFill>
                  <a:srgbClr val="495778"/>
                </a:solidFill>
                <a:cs typeface="Tahoma" pitchFamily="34" charset="0"/>
              </a:rPr>
              <a:t>     </a:t>
            </a:r>
            <a:endParaRPr lang="en-US" sz="2000" b="1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sr-Cyrl-CS" sz="2400" b="1" dirty="0" smtClean="0">
                <a:solidFill>
                  <a:srgbClr val="495778"/>
                </a:solidFill>
              </a:rPr>
              <a:t> </a:t>
            </a:r>
            <a:endParaRPr lang="sr-Cyrl-CS" sz="2400" b="1" dirty="0">
              <a:solidFill>
                <a:srgbClr val="495778"/>
              </a:solidFill>
            </a:endParaRPr>
          </a:p>
          <a:p>
            <a:endParaRPr lang="sr-Cyrl-CS" sz="2000" b="1" dirty="0">
              <a:solidFill>
                <a:srgbClr val="495778"/>
              </a:solidFill>
            </a:endParaRPr>
          </a:p>
          <a:p>
            <a:endParaRPr lang="sr-Cyrl-CS" sz="2000" b="1" dirty="0">
              <a:solidFill>
                <a:srgbClr val="495778"/>
              </a:solidFill>
            </a:endParaRPr>
          </a:p>
          <a:p>
            <a:endParaRPr lang="sr-Cyrl-CS" sz="2000" b="1" dirty="0">
              <a:solidFill>
                <a:srgbClr val="495778"/>
              </a:solidFill>
            </a:endParaRPr>
          </a:p>
          <a:p>
            <a:endParaRPr lang="sr-Cyrl-BA" sz="2000" b="1" dirty="0">
              <a:solidFill>
                <a:srgbClr val="495778"/>
              </a:solidFill>
            </a:endParaRPr>
          </a:p>
          <a:p>
            <a:r>
              <a:rPr lang="sr-Cyrl-BA" sz="2400" b="1" i="1" dirty="0">
                <a:solidFill>
                  <a:srgbClr val="495778"/>
                </a:solidFill>
                <a:cs typeface="Tahoma" pitchFamily="34" charset="0"/>
              </a:rPr>
              <a:t>  </a:t>
            </a:r>
            <a:endParaRPr lang="en-US" sz="2400" b="1" i="1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en-US" sz="2000" b="1" dirty="0">
                <a:solidFill>
                  <a:srgbClr val="495778"/>
                </a:solidFill>
                <a:cs typeface="Tahoma" pitchFamily="34" charset="0"/>
              </a:rPr>
              <a:t>   </a:t>
            </a:r>
            <a:endParaRPr lang="sr-Cyrl-BA" sz="2400" b="1" dirty="0">
              <a:solidFill>
                <a:srgbClr val="495778"/>
              </a:solidFill>
              <a:cs typeface="Tahoma" pitchFamily="34" charset="0"/>
            </a:endParaRPr>
          </a:p>
          <a:p>
            <a:endParaRPr lang="en-US" dirty="0"/>
          </a:p>
        </p:txBody>
      </p:sp>
      <p:pic>
        <p:nvPicPr>
          <p:cNvPr id="13321" name="Picture 9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2" name="Rectangle 9"/>
          <p:cNvSpPr>
            <a:spLocks noChangeArrowheads="1"/>
          </p:cNvSpPr>
          <p:nvPr/>
        </p:nvSpPr>
        <p:spPr bwMode="auto">
          <a:xfrm>
            <a:off x="1476375" y="1554381"/>
            <a:ext cx="7488113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BA" sz="30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раст цијена</a:t>
            </a:r>
          </a:p>
          <a:p>
            <a:pPr>
              <a:buFont typeface="Arial" charset="0"/>
              <a:buChar char="•"/>
            </a:pPr>
            <a:r>
              <a:rPr lang="sr-Cyrl-BA" sz="2400" dirty="0" smtClean="0">
                <a:solidFill>
                  <a:srgbClr val="495778"/>
                </a:solidFill>
                <a:latin typeface="Arial Narrow" pitchFamily="34" charset="0"/>
              </a:rPr>
              <a:t>  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Одјељак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BA" sz="2600" i="1" dirty="0" smtClean="0">
                <a:solidFill>
                  <a:srgbClr val="495778"/>
                </a:solidFill>
                <a:latin typeface="Arial Narrow" pitchFamily="34" charset="0"/>
              </a:rPr>
              <a:t>Алкхолона пића и дуван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0,3% </a:t>
            </a:r>
          </a:p>
          <a:p>
            <a:pPr>
              <a:buFont typeface="Arial" charset="0"/>
              <a:buChar char="•"/>
            </a:pPr>
            <a:endParaRPr lang="sr-Cyrl-BA" sz="3000" b="1" dirty="0" smtClean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r>
              <a:rPr lang="sr-Cyrl-BA" sz="30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пад </a:t>
            </a:r>
            <a:r>
              <a:rPr lang="sr-Cyrl-CS" sz="3000" b="1" dirty="0" smtClean="0">
                <a:solidFill>
                  <a:srgbClr val="495778"/>
                </a:solidFill>
                <a:latin typeface="Arial Narrow" pitchFamily="34" charset="0"/>
              </a:rPr>
              <a:t>цијена</a:t>
            </a:r>
            <a:endParaRPr lang="sr-Cyrl-BA" sz="3000" dirty="0" smtClean="0">
              <a:solidFill>
                <a:srgbClr val="495778"/>
              </a:solidFill>
              <a:latin typeface="Arial Narrow" pitchFamily="34" charset="0"/>
            </a:endParaRPr>
          </a:p>
          <a:p>
            <a:pPr>
              <a:buFont typeface="Arial" charset="0"/>
              <a:buChar char="•"/>
            </a:pP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   Одјељак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BA" sz="2600" i="1" dirty="0" smtClean="0">
                <a:solidFill>
                  <a:srgbClr val="495778"/>
                </a:solidFill>
                <a:latin typeface="Arial Narrow" pitchFamily="34" charset="0"/>
              </a:rPr>
              <a:t>Одјећа и обућа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0,9%</a:t>
            </a:r>
          </a:p>
          <a:p>
            <a:endParaRPr lang="sr-Cyrl-BA" sz="2400" b="1" dirty="0">
              <a:solidFill>
                <a:srgbClr val="495778"/>
              </a:solidFill>
            </a:endParaRPr>
          </a:p>
          <a:p>
            <a:endParaRPr lang="sr-Cyrl-BA" sz="2400" b="1" dirty="0">
              <a:solidFill>
                <a:srgbClr val="495778"/>
              </a:solidFill>
            </a:endParaRPr>
          </a:p>
        </p:txBody>
      </p:sp>
      <p:sp>
        <p:nvSpPr>
          <p:cNvPr id="13323" name="Rectangle 10"/>
          <p:cNvSpPr>
            <a:spLocks noChangeArrowheads="1"/>
          </p:cNvSpPr>
          <p:nvPr/>
        </p:nvSpPr>
        <p:spPr bwMode="auto">
          <a:xfrm>
            <a:off x="1475656" y="2852936"/>
            <a:ext cx="741737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endParaRPr lang="sr-Cyrl-BA" sz="2000" b="1" dirty="0" smtClean="0">
              <a:solidFill>
                <a:srgbClr val="495778"/>
              </a:solidFill>
            </a:endParaRPr>
          </a:p>
          <a:p>
            <a:endParaRPr lang="en-US" sz="2400" b="1" dirty="0">
              <a:solidFill>
                <a:srgbClr val="495778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75656" y="692696"/>
            <a:ext cx="14943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C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ЈУН 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2014.</a:t>
            </a:r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endParaRPr lang="en-US" sz="2400" b="1" dirty="0">
              <a:latin typeface="Arial Narrow" pitchFamily="34" charset="0"/>
            </a:endParaRPr>
          </a:p>
        </p:txBody>
      </p:sp>
      <p:pic>
        <p:nvPicPr>
          <p:cNvPr id="15" name="Picture 14" descr="Cijene6.jpg"/>
          <p:cNvPicPr/>
          <p:nvPr/>
        </p:nvPicPr>
        <p:blipFill>
          <a:blip r:embed="rId5" cstate="print"/>
          <a:srcRect t="37751" b="24681"/>
          <a:stretch>
            <a:fillRect/>
          </a:stretch>
        </p:blipFill>
        <p:spPr>
          <a:xfrm>
            <a:off x="1195070" y="4843780"/>
            <a:ext cx="7948930" cy="20142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13645</TotalTime>
  <Words>2259</Words>
  <Application>Microsoft Office PowerPoint</Application>
  <PresentationFormat>On-screen Show (4:3)</PresentationFormat>
  <Paragraphs>229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Angsana New</vt:lpstr>
      <vt:lpstr>Arial</vt:lpstr>
      <vt:lpstr>Arial Narrow</vt:lpstr>
      <vt:lpstr>Calibri</vt:lpstr>
      <vt:lpstr>Cambria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RZS RS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Vladan Sibinovic</dc:creator>
  <cp:lastModifiedBy>Vladan Sibinovic</cp:lastModifiedBy>
  <cp:revision>2016</cp:revision>
  <dcterms:created xsi:type="dcterms:W3CDTF">2004-12-13T09:54:15Z</dcterms:created>
  <dcterms:modified xsi:type="dcterms:W3CDTF">2014-07-22T07:56:04Z</dcterms:modified>
</cp:coreProperties>
</file>