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4" r:id="rId3"/>
    <p:sldId id="303" r:id="rId4"/>
    <p:sldId id="265" r:id="rId5"/>
    <p:sldId id="266" r:id="rId6"/>
    <p:sldId id="275" r:id="rId7"/>
    <p:sldId id="350" r:id="rId8"/>
    <p:sldId id="368" r:id="rId9"/>
    <p:sldId id="369" r:id="rId10"/>
    <p:sldId id="370" r:id="rId11"/>
    <p:sldId id="371" r:id="rId12"/>
    <p:sldId id="372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62985" autoAdjust="0"/>
  </p:normalViewPr>
  <p:slideViewPr>
    <p:cSldViewPr>
      <p:cViewPr varScale="1">
        <p:scale>
          <a:sx n="68" d="100"/>
          <a:sy n="6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Jul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jul%202014\za%20Graf%20I-VI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</c:v>
                  </c:pt>
                  <c:pt idx="1">
                    <c:v>VIII</c:v>
                  </c:pt>
                  <c:pt idx="2">
                    <c:v>IX</c:v>
                  </c:pt>
                  <c:pt idx="3">
                    <c:v>X</c:v>
                  </c:pt>
                  <c:pt idx="4">
                    <c:v>XI</c:v>
                  </c:pt>
                  <c:pt idx="5">
                    <c:v>XII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V</c:v>
                  </c:pt>
                  <c:pt idx="11">
                    <c:v>VI</c:v>
                  </c:pt>
                  <c:pt idx="12">
                    <c:v>VII</c:v>
                  </c:pt>
                </c:lvl>
                <c:lvl>
                  <c:pt idx="0">
                    <c:v>2013</c:v>
                  </c:pt>
                  <c:pt idx="6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803</c:v>
                </c:pt>
                <c:pt idx="1">
                  <c:v>811</c:v>
                </c:pt>
                <c:pt idx="2">
                  <c:v>813</c:v>
                </c:pt>
                <c:pt idx="3">
                  <c:v>808</c:v>
                </c:pt>
                <c:pt idx="4">
                  <c:v>811</c:v>
                </c:pt>
                <c:pt idx="5">
                  <c:v>820</c:v>
                </c:pt>
                <c:pt idx="6">
                  <c:v>810</c:v>
                </c:pt>
                <c:pt idx="7">
                  <c:v>822</c:v>
                </c:pt>
                <c:pt idx="8">
                  <c:v>815</c:v>
                </c:pt>
                <c:pt idx="9">
                  <c:v>821</c:v>
                </c:pt>
                <c:pt idx="10">
                  <c:v>818</c:v>
                </c:pt>
                <c:pt idx="11">
                  <c:v>837</c:v>
                </c:pt>
                <c:pt idx="12">
                  <c:v>830</c:v>
                </c:pt>
              </c:numCache>
            </c:numRef>
          </c:val>
        </c:ser>
        <c:marker val="1"/>
        <c:axId val="47825664"/>
        <c:axId val="47827200"/>
      </c:lineChart>
      <c:catAx>
        <c:axId val="47825664"/>
        <c:scaling>
          <c:orientation val="minMax"/>
        </c:scaling>
        <c:axPos val="b"/>
        <c:majorGridlines>
          <c:spPr>
            <a:ln w="3175"/>
          </c:spPr>
        </c:majorGridlines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7827200"/>
        <c:crosses val="autoZero"/>
        <c:auto val="1"/>
        <c:lblAlgn val="ctr"/>
        <c:lblOffset val="100"/>
      </c:catAx>
      <c:valAx>
        <c:axId val="47827200"/>
        <c:scaling>
          <c:orientation val="minMax"/>
          <c:max val="900"/>
          <c:min val="600"/>
        </c:scaling>
        <c:axPos val="l"/>
        <c:majorGridlines>
          <c:spPr>
            <a:ln w="3175"/>
          </c:spPr>
        </c:majorGridlines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78256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75"/>
          <c:y val="5.1400554097404488E-2"/>
          <c:w val="0.67503223824943692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zaJul2014!$A$2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zaJul2014!$B$1:$N$1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zaJul2014!$B$2:$N$2</c:f>
              <c:numCache>
                <c:formatCode>General</c:formatCode>
                <c:ptCount val="13"/>
                <c:pt idx="0">
                  <c:v>400481</c:v>
                </c:pt>
                <c:pt idx="1">
                  <c:v>385911</c:v>
                </c:pt>
                <c:pt idx="2">
                  <c:v>390579</c:v>
                </c:pt>
                <c:pt idx="3">
                  <c:v>454480</c:v>
                </c:pt>
                <c:pt idx="4">
                  <c:v>424992</c:v>
                </c:pt>
                <c:pt idx="5">
                  <c:v>391993</c:v>
                </c:pt>
                <c:pt idx="6">
                  <c:v>251909</c:v>
                </c:pt>
                <c:pt idx="7">
                  <c:v>427058</c:v>
                </c:pt>
                <c:pt idx="8">
                  <c:v>422482</c:v>
                </c:pt>
                <c:pt idx="9">
                  <c:v>348992</c:v>
                </c:pt>
                <c:pt idx="10">
                  <c:v>431234</c:v>
                </c:pt>
                <c:pt idx="11">
                  <c:v>415372</c:v>
                </c:pt>
                <c:pt idx="12">
                  <c:v>414200</c:v>
                </c:pt>
              </c:numCache>
            </c:numRef>
          </c:val>
        </c:ser>
        <c:ser>
          <c:idx val="1"/>
          <c:order val="1"/>
          <c:tx>
            <c:strRef>
              <c:f>zaJul2014!$A$3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zaJul2014!$B$1:$N$1</c:f>
              <c:strCache>
                <c:ptCount val="13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</c:v>
                </c:pt>
                <c:pt idx="6">
                  <c:v>I</c:v>
                </c:pt>
                <c:pt idx="7">
                  <c:v>II</c:v>
                </c:pt>
                <c:pt idx="8">
                  <c:v>III</c:v>
                </c:pt>
                <c:pt idx="9">
                  <c:v>IV</c:v>
                </c:pt>
                <c:pt idx="10">
                  <c:v>V</c:v>
                </c:pt>
                <c:pt idx="11">
                  <c:v>VI</c:v>
                </c:pt>
                <c:pt idx="12">
                  <c:v>VII</c:v>
                </c:pt>
              </c:strCache>
            </c:strRef>
          </c:cat>
          <c:val>
            <c:numRef>
              <c:f>zaJul2014!$B$3:$N$3</c:f>
              <c:numCache>
                <c:formatCode>General</c:formatCode>
                <c:ptCount val="13"/>
                <c:pt idx="0">
                  <c:v>242098</c:v>
                </c:pt>
                <c:pt idx="1">
                  <c:v>199427</c:v>
                </c:pt>
                <c:pt idx="2">
                  <c:v>230912</c:v>
                </c:pt>
                <c:pt idx="3">
                  <c:v>221870</c:v>
                </c:pt>
                <c:pt idx="4">
                  <c:v>231500</c:v>
                </c:pt>
                <c:pt idx="5">
                  <c:v>222497</c:v>
                </c:pt>
                <c:pt idx="6">
                  <c:v>196950</c:v>
                </c:pt>
                <c:pt idx="7">
                  <c:v>211260</c:v>
                </c:pt>
                <c:pt idx="8">
                  <c:v>231286</c:v>
                </c:pt>
                <c:pt idx="9">
                  <c:v>219922</c:v>
                </c:pt>
                <c:pt idx="10">
                  <c:v>204593</c:v>
                </c:pt>
                <c:pt idx="11">
                  <c:v>244235</c:v>
                </c:pt>
                <c:pt idx="12">
                  <c:v>260767</c:v>
                </c:pt>
              </c:numCache>
            </c:numRef>
          </c:val>
        </c:ser>
        <c:marker val="1"/>
        <c:axId val="48292608"/>
        <c:axId val="48294144"/>
      </c:lineChart>
      <c:catAx>
        <c:axId val="4829260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8294144"/>
        <c:crosses val="autoZero"/>
        <c:auto val="1"/>
        <c:lblAlgn val="ctr"/>
        <c:lblOffset val="100"/>
      </c:catAx>
      <c:valAx>
        <c:axId val="48294144"/>
        <c:scaling>
          <c:orientation val="minMax"/>
        </c:scaling>
        <c:axPos val="l"/>
        <c:majorGridlines/>
        <c:numFmt formatCode="###\ 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82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601"/>
          <c:y val="0.34220861281228748"/>
          <c:w val="0.16230180131593142"/>
          <c:h val="0.19017828327014683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8/21/2014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=""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јул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4 милијарде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280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ru-RU" dirty="0" smtClean="0"/>
              <a:t>милијарду и </a:t>
            </a:r>
            <a:r>
              <a:rPr lang="sr-Cyrl-BA" dirty="0" smtClean="0"/>
              <a:t>569 милиона </a:t>
            </a:r>
            <a:r>
              <a:rPr lang="ru-RU" dirty="0" smtClean="0"/>
              <a:t>КМ, а на увоз 2 милијарде</a:t>
            </a:r>
            <a:r>
              <a:rPr lang="ru-RU" baseline="0" dirty="0" smtClean="0"/>
              <a:t> </a:t>
            </a:r>
            <a:r>
              <a:rPr lang="sr-Cyrl-BA" dirty="0" smtClean="0"/>
              <a:t>711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јул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57,9%.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јулу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2014. године повећан је за 6,8%, док је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2013. године повећан за 7,7%. Увоз је у </a:t>
            </a:r>
            <a:r>
              <a:rPr lang="sr-Cyrl-BA" dirty="0" smtClean="0"/>
              <a:t>јулу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2014. године смањен за 0</a:t>
            </a:r>
            <a:r>
              <a:rPr lang="sr-Cyrl-BA" dirty="0" smtClean="0"/>
              <a:t>,3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2013. године повећан за 3,4%.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јул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9,3%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5,3%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,1%.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20</a:t>
            </a:r>
            <a:r>
              <a:rPr lang="sr-Cyrl-BA" dirty="0" smtClean="0"/>
              <a:t>,8%, потом слиједе лијекови 3,4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,4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јул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19,1%,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,0% и Хрватска са 10,9%.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21,3%, Србија са 15,9% и Италија са 10,9%.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јул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479</a:t>
            </a:r>
            <a:r>
              <a:rPr lang="en-US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0,5%.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јул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124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136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јулу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830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1 342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 2014. године, просјечна нето плата исплаћена у јулу 2014. мања је реално за 0,8%, док је у односу на јул 2013. године реално већа за 4,5%.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смањења плате исплаћене у јулу 2014. у односу на јун 2014. дошло је углавном због мање плате у рудницима и термоелектранама који су у јуну имали велики број прековремених часова рада и часов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рада на државни празник, те им је и плата била већа.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јулу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1 281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најнижа плата у јулу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јулу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јун 2014,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5,7%,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3,3%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3,3%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мјерене индексом потрошачких цијена, у јулу 2014. године у односу на јун 2014. у просјеку су ниже за 0,1%.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јул </a:t>
            </a:r>
            <a:r>
              <a:rPr lang="sr-Cyrl-BA" b="0" dirty="0" smtClean="0"/>
              <a:t>201</a:t>
            </a:r>
            <a:r>
              <a:rPr lang="sr-Latn-CS" b="0" dirty="0" smtClean="0"/>
              <a:t>4</a:t>
            </a:r>
            <a:r>
              <a:rPr lang="sr-Cyrl-BA" b="0" dirty="0" smtClean="0"/>
              <a:t>/</a:t>
            </a:r>
            <a:r>
              <a:rPr lang="sr-Cyrl-CS" b="0" dirty="0" smtClean="0"/>
              <a:t>јул </a:t>
            </a:r>
            <a:r>
              <a:rPr lang="sr-Cyrl-BA" b="0" dirty="0" smtClean="0"/>
              <a:t>201</a:t>
            </a:r>
            <a:r>
              <a:rPr lang="sr-Latn-CS" b="0" dirty="0" smtClean="0"/>
              <a:t>3</a:t>
            </a:r>
            <a:r>
              <a:rPr lang="en-US" b="0" dirty="0" smtClean="0"/>
              <a:t>.</a:t>
            </a:r>
            <a:r>
              <a:rPr lang="sr-Cyrl-BA" b="0" dirty="0" smtClean="0"/>
              <a:t>) износи -1,1%.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 личне потрошње, највећи раст од 0,5% забиљежен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због виших цијена у групи производи за чишћење и редовно одржавање куће (0,7%). Због виших произвођачких цијена цигарета и овај мјесец забиљежен је раст цијена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друге стране, пад цијена у јулу забиљежен је у одјељку Одјећа и обућа (3,1%) и резултат је сезонских снижења одјеће и обуће, која су у овом периоду и најбројнија. У оквиру одјељк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пад од 0,1% због нижих  цијена поврћа (3,2%), уља и масноћа (0,5%), меса (0,4%)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ријечне и морске рибе (0,4%).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Здравство,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јулу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остале на истом нивоу, у односу на јул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у односу на децембар 2013. године у просјеку су више за 0,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јулу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енергије у просјеку су више за 0,2%, цијене 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просјеку су ниже за 0,8%, цијене интермедијарних производа као и цијене капиталних прозвода ниже су за 0,1%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цијене нетрајних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841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јулу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0,3%, у односу на јул 2013. године ниже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0,3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у односу на децембар 2013. године ниже су за 1,2%.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јулу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0,7%, цијене енергије као и цијене нетрајних производа за широку потрошњу за 0,1%, цијене интермедијарних производа у просјеку су ниже за 0,5%, док су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59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јулу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јуном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0,8%.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3,1%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капиталних производа,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јулу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јуном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23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нетрајних производа за широку потрошњу за 2,3%, енергије за 1,4% и трајних производа за широку потрошњу за 0,9%, док је производња интермедијарних производа мања за 4,7%.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јулу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јул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1,7%.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1,3%.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31925" y="1341438"/>
            <a:ext cx="281519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5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август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57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2675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ЈУЛ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280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711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851920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83768" y="148478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552699" y="1772816"/>
          <a:ext cx="547568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ЈУЛ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,1%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300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220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171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21,3%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579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15,9%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430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 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296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5.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август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8875" y="3114004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-0,1%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Намјештај и покућство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0,5%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3,1%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0,1%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Цијене произвођача индустријских производа на домаћем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0,0%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0,7%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1436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Цијене произвођача индустријских производа на страном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1436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ru-RU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,8%</a:t>
            </a:r>
            <a:endParaRPr lang="en-U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911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 индустријске производње: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-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-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1,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13687</TotalTime>
  <Words>1638</Words>
  <Application>Microsoft Office PowerPoint</Application>
  <PresentationFormat>On-screen Show (4:3)</PresentationFormat>
  <Paragraphs>179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ignjicog</cp:lastModifiedBy>
  <cp:revision>2026</cp:revision>
  <dcterms:created xsi:type="dcterms:W3CDTF">2004-12-13T09:54:15Z</dcterms:created>
  <dcterms:modified xsi:type="dcterms:W3CDTF">2014-08-21T09:19:07Z</dcterms:modified>
</cp:coreProperties>
</file>