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4"/>
  </p:notesMasterIdLst>
  <p:handoutMasterIdLst>
    <p:handoutMasterId r:id="rId15"/>
  </p:handoutMasterIdLst>
  <p:sldIdLst>
    <p:sldId id="262" r:id="rId2"/>
    <p:sldId id="334" r:id="rId3"/>
    <p:sldId id="303" r:id="rId4"/>
    <p:sldId id="265" r:id="rId5"/>
    <p:sldId id="266" r:id="rId6"/>
    <p:sldId id="275" r:id="rId7"/>
    <p:sldId id="350" r:id="rId8"/>
    <p:sldId id="339" r:id="rId9"/>
    <p:sldId id="355" r:id="rId10"/>
    <p:sldId id="356" r:id="rId11"/>
    <p:sldId id="357" r:id="rId12"/>
    <p:sldId id="329" r:id="rId13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8" autoAdjust="0"/>
    <p:restoredTop sz="89286" autoAdjust="0"/>
  </p:normalViewPr>
  <p:slideViewPr>
    <p:cSldViewPr>
      <p:cViewPr>
        <p:scale>
          <a:sx n="100" d="100"/>
          <a:sy n="10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njicog\Downloads\Grafikoni%20plate%20oktobar%202013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stojcevicsa.RZS\Desktop\SANJA\SPOLJNA%20TRGOVINA\za%20medije\Prezentacija,%20od%20avg2011\prezentacija%202013\okt%202013\za%20Graf%20I-X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</c:v>
                  </c:pt>
                  <c:pt idx="1">
                    <c:v>XI</c:v>
                  </c:pt>
                  <c:pt idx="2">
                    <c:v>XII</c:v>
                  </c:pt>
                  <c:pt idx="3">
                    <c:v>I</c:v>
                  </c:pt>
                  <c:pt idx="4">
                    <c:v>II</c:v>
                  </c:pt>
                  <c:pt idx="5">
                    <c:v>III</c:v>
                  </c:pt>
                  <c:pt idx="6">
                    <c:v>IV</c:v>
                  </c:pt>
                  <c:pt idx="7">
                    <c:v>V</c:v>
                  </c:pt>
                  <c:pt idx="8">
                    <c:v>VI</c:v>
                  </c:pt>
                  <c:pt idx="9">
                    <c:v>VII</c:v>
                  </c:pt>
                  <c:pt idx="10">
                    <c:v>VIII</c:v>
                  </c:pt>
                  <c:pt idx="11">
                    <c:v>IX</c:v>
                  </c:pt>
                  <c:pt idx="12">
                    <c:v>X</c:v>
                  </c:pt>
                </c:lvl>
                <c:lvl>
                  <c:pt idx="0">
                    <c:v>2012</c:v>
                  </c:pt>
                  <c:pt idx="3">
                    <c:v>2013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817.48757270524629</c:v>
                </c:pt>
                <c:pt idx="1">
                  <c:v>818.85451738906727</c:v>
                </c:pt>
                <c:pt idx="2">
                  <c:v>817.89076853246104</c:v>
                </c:pt>
                <c:pt idx="3">
                  <c:v>811</c:v>
                </c:pt>
                <c:pt idx="4">
                  <c:v>811</c:v>
                </c:pt>
                <c:pt idx="5">
                  <c:v>799</c:v>
                </c:pt>
                <c:pt idx="6">
                  <c:v>798</c:v>
                </c:pt>
                <c:pt idx="7">
                  <c:v>796</c:v>
                </c:pt>
                <c:pt idx="8">
                  <c:v>816</c:v>
                </c:pt>
                <c:pt idx="9">
                  <c:v>803</c:v>
                </c:pt>
                <c:pt idx="10">
                  <c:v>811</c:v>
                </c:pt>
                <c:pt idx="11">
                  <c:v>813</c:v>
                </c:pt>
                <c:pt idx="12">
                  <c:v>808</c:v>
                </c:pt>
              </c:numCache>
            </c:numRef>
          </c:val>
        </c:ser>
        <c:dLbls/>
        <c:marker val="1"/>
        <c:axId val="35005568"/>
        <c:axId val="35007104"/>
      </c:lineChart>
      <c:catAx>
        <c:axId val="35005568"/>
        <c:scaling>
          <c:orientation val="minMax"/>
        </c:scaling>
        <c:axPos val="b"/>
        <c:numFmt formatCode="General" sourceLinked="1"/>
        <c:tickLblPos val="nextTo"/>
        <c:crossAx val="35007104"/>
        <c:crosses val="autoZero"/>
        <c:auto val="1"/>
        <c:lblAlgn val="ctr"/>
        <c:lblOffset val="100"/>
      </c:catAx>
      <c:valAx>
        <c:axId val="35007104"/>
        <c:scaling>
          <c:orientation val="minMax"/>
          <c:max val="900"/>
          <c:min val="600"/>
        </c:scaling>
        <c:axPos val="l"/>
        <c:majorGridlines/>
        <c:numFmt formatCode="0" sourceLinked="1"/>
        <c:tickLblPos val="nextTo"/>
        <c:crossAx val="35005568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800">
          <a:latin typeface="Tahoma" pitchFamily="34" charset="0"/>
          <a:ea typeface="Tahoma" pitchFamily="34" charset="0"/>
          <a:cs typeface="Tahoma" pitchFamily="34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501509002675174"/>
          <c:y val="5.1400554097404488E-2"/>
          <c:w val="0.68485543457834819"/>
          <c:h val="0.8326195683872849"/>
        </c:manualLayout>
      </c:layout>
      <c:lineChart>
        <c:grouping val="standard"/>
        <c:ser>
          <c:idx val="0"/>
          <c:order val="0"/>
          <c:tx>
            <c:strRef>
              <c:f>zaJan_Okt2013!$A$2</c:f>
              <c:strCache>
                <c:ptCount val="1"/>
                <c:pt idx="0">
                  <c:v>увоз                   </c:v>
                </c:pt>
              </c:strCache>
            </c:strRef>
          </c:tx>
          <c:marker>
            <c:symbol val="none"/>
          </c:marker>
          <c:cat>
            <c:strRef>
              <c:f>zaJan_Okt2013!$B$1:$N$1</c:f>
              <c:strCache>
                <c:ptCount val="13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VIII</c:v>
                </c:pt>
                <c:pt idx="11">
                  <c:v>IX</c:v>
                </c:pt>
                <c:pt idx="12">
                  <c:v>X</c:v>
                </c:pt>
              </c:strCache>
            </c:strRef>
          </c:cat>
          <c:val>
            <c:numRef>
              <c:f>zaJan_Okt2013!$B$2:$N$2</c:f>
              <c:numCache>
                <c:formatCode>General</c:formatCode>
                <c:ptCount val="13"/>
                <c:pt idx="0">
                  <c:v>486164</c:v>
                </c:pt>
                <c:pt idx="1">
                  <c:v>337128</c:v>
                </c:pt>
                <c:pt idx="2">
                  <c:v>264388</c:v>
                </c:pt>
                <c:pt idx="3">
                  <c:v>289214</c:v>
                </c:pt>
                <c:pt idx="4">
                  <c:v>342893</c:v>
                </c:pt>
                <c:pt idx="5">
                  <c:v>393365</c:v>
                </c:pt>
                <c:pt idx="6">
                  <c:v>379748</c:v>
                </c:pt>
                <c:pt idx="7">
                  <c:v>380770</c:v>
                </c:pt>
                <c:pt idx="8">
                  <c:v>317176</c:v>
                </c:pt>
                <c:pt idx="9">
                  <c:v>400481</c:v>
                </c:pt>
                <c:pt idx="10">
                  <c:v>385908</c:v>
                </c:pt>
                <c:pt idx="11">
                  <c:v>390576</c:v>
                </c:pt>
                <c:pt idx="12">
                  <c:v>454445</c:v>
                </c:pt>
              </c:numCache>
            </c:numRef>
          </c:val>
        </c:ser>
        <c:ser>
          <c:idx val="1"/>
          <c:order val="1"/>
          <c:tx>
            <c:strRef>
              <c:f>zaJan_Okt2013!$A$3</c:f>
              <c:strCache>
                <c:ptCount val="1"/>
                <c:pt idx="0">
                  <c:v>извоз</c:v>
                </c:pt>
              </c:strCache>
            </c:strRef>
          </c:tx>
          <c:marker>
            <c:symbol val="none"/>
          </c:marker>
          <c:cat>
            <c:strRef>
              <c:f>zaJan_Okt2013!$B$1:$N$1</c:f>
              <c:strCache>
                <c:ptCount val="13"/>
                <c:pt idx="0">
                  <c:v>X</c:v>
                </c:pt>
                <c:pt idx="1">
                  <c:v>XI</c:v>
                </c:pt>
                <c:pt idx="2">
                  <c:v>XII</c:v>
                </c:pt>
                <c:pt idx="3">
                  <c:v>I</c:v>
                </c:pt>
                <c:pt idx="4">
                  <c:v>II</c:v>
                </c:pt>
                <c:pt idx="5">
                  <c:v>III</c:v>
                </c:pt>
                <c:pt idx="6">
                  <c:v>IV</c:v>
                </c:pt>
                <c:pt idx="7">
                  <c:v>V</c:v>
                </c:pt>
                <c:pt idx="8">
                  <c:v>VI</c:v>
                </c:pt>
                <c:pt idx="9">
                  <c:v>VII</c:v>
                </c:pt>
                <c:pt idx="10">
                  <c:v>VIII</c:v>
                </c:pt>
                <c:pt idx="11">
                  <c:v>IX</c:v>
                </c:pt>
                <c:pt idx="12">
                  <c:v>X</c:v>
                </c:pt>
              </c:strCache>
            </c:strRef>
          </c:cat>
          <c:val>
            <c:numRef>
              <c:f>zaJan_Okt2013!$B$3:$N$3</c:f>
              <c:numCache>
                <c:formatCode>General</c:formatCode>
                <c:ptCount val="13"/>
                <c:pt idx="0">
                  <c:v>213888</c:v>
                </c:pt>
                <c:pt idx="1">
                  <c:v>209165</c:v>
                </c:pt>
                <c:pt idx="2">
                  <c:v>172925</c:v>
                </c:pt>
                <c:pt idx="3">
                  <c:v>168025</c:v>
                </c:pt>
                <c:pt idx="4">
                  <c:v>182220</c:v>
                </c:pt>
                <c:pt idx="5">
                  <c:v>210184</c:v>
                </c:pt>
                <c:pt idx="6">
                  <c:v>238435</c:v>
                </c:pt>
                <c:pt idx="7">
                  <c:v>220764</c:v>
                </c:pt>
                <c:pt idx="8">
                  <c:v>220173</c:v>
                </c:pt>
                <c:pt idx="9">
                  <c:v>242098</c:v>
                </c:pt>
                <c:pt idx="10">
                  <c:v>199427</c:v>
                </c:pt>
                <c:pt idx="11">
                  <c:v>230912</c:v>
                </c:pt>
                <c:pt idx="12">
                  <c:v>221853</c:v>
                </c:pt>
              </c:numCache>
            </c:numRef>
          </c:val>
        </c:ser>
        <c:dLbls/>
        <c:marker val="1"/>
        <c:axId val="35169792"/>
        <c:axId val="35171328"/>
      </c:lineChart>
      <c:catAx>
        <c:axId val="3516979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35171328"/>
        <c:crosses val="autoZero"/>
        <c:auto val="1"/>
        <c:lblAlgn val="ctr"/>
        <c:lblOffset val="100"/>
      </c:catAx>
      <c:valAx>
        <c:axId val="35171328"/>
        <c:scaling>
          <c:orientation val="minMax"/>
        </c:scaling>
        <c:axPos val="l"/>
        <c:majorGridlines/>
        <c:numFmt formatCode="###,###" sourceLinked="0"/>
        <c:tickLblPos val="nextTo"/>
        <c:txPr>
          <a:bodyPr/>
          <a:lstStyle/>
          <a:p>
            <a:pPr>
              <a:defRPr sz="9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35169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334678453667643"/>
          <c:y val="0.34220861281228737"/>
          <c:w val="0.15299271035651704"/>
          <c:h val="0.19511655487508506"/>
        </c:manualLayout>
      </c:layout>
      <c:txPr>
        <a:bodyPr/>
        <a:lstStyle/>
        <a:p>
          <a:pPr>
            <a:defRPr sz="800">
              <a:latin typeface="Tahoma" pitchFamily="34" charset="0"/>
              <a:ea typeface="Tahoma" pitchFamily="34" charset="0"/>
              <a:cs typeface="Tahoma" pitchFamily="34" charset="0"/>
            </a:defRPr>
          </a:pPr>
          <a:endParaRPr lang="en-US"/>
        </a:p>
      </c:txPr>
    </c:legend>
    <c:plotVisOnly val="1"/>
    <c:dispBlanksAs val="gap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0.88603</cdr:x>
      <cdr:y>0.35556</cdr:y>
    </cdr:from>
    <cdr:to>
      <cdr:x>0.99756</cdr:x>
      <cdr:y>0.43154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5038304" y="1152128"/>
          <a:ext cx="634218" cy="24621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Tahoma" pitchFamily="34" charset="0"/>
              <a:ea typeface="Tahoma" pitchFamily="34" charset="0"/>
              <a:cs typeface="Tahoma" pitchFamily="34" charset="0"/>
            </a:rPr>
            <a:t>import</a:t>
          </a:r>
          <a:endParaRPr lang="en-US" sz="1000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0.88603</cdr:x>
      <cdr:y>0.44444</cdr:y>
    </cdr:from>
    <cdr:to>
      <cdr:x>0.98734</cdr:x>
      <cdr:y>0.52043</cdr:y>
    </cdr:to>
    <cdr:sp macro="" textlink="">
      <cdr:nvSpPr>
        <cdr:cNvPr id="3" name="TextBox 14"/>
        <cdr:cNvSpPr txBox="1"/>
      </cdr:nvSpPr>
      <cdr:spPr>
        <a:xfrm xmlns:a="http://schemas.openxmlformats.org/drawingml/2006/main">
          <a:off x="5038304" y="1440160"/>
          <a:ext cx="576064" cy="24622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 smtClean="0">
              <a:latin typeface="Tahoma" pitchFamily="34" charset="0"/>
              <a:ea typeface="Tahoma" pitchFamily="34" charset="0"/>
              <a:cs typeface="Tahoma" pitchFamily="34" charset="0"/>
            </a:rPr>
            <a:t>export</a:t>
          </a:r>
          <a:endParaRPr lang="en-US" sz="1000" dirty="0"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11/22/2013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Извоз робе у овом периоду у односу на исти период претходне године повећан је за </a:t>
            </a:r>
            <a:r>
              <a:rPr lang="en-US" dirty="0" smtClean="0"/>
              <a:t>7</a:t>
            </a:r>
            <a:r>
              <a:rPr lang="ru-RU" dirty="0" smtClean="0"/>
              <a:t>,</a:t>
            </a:r>
            <a:r>
              <a:rPr lang="sr-Cyrl-BA" dirty="0" smtClean="0"/>
              <a:t>1</a:t>
            </a:r>
            <a:r>
              <a:rPr lang="ru-RU" dirty="0" smtClean="0"/>
              <a:t>%, док је увоз смањен за </a:t>
            </a:r>
            <a:r>
              <a:rPr lang="en-US" dirty="0" smtClean="0"/>
              <a:t>3</a:t>
            </a:r>
            <a:r>
              <a:rPr lang="ru-RU" dirty="0" smtClean="0"/>
              <a:t>,</a:t>
            </a:r>
            <a:r>
              <a:rPr lang="sr-Cyrl-BA" dirty="0" smtClean="0"/>
              <a:t>9</a:t>
            </a:r>
            <a:r>
              <a:rPr lang="ru-RU" dirty="0" smtClean="0"/>
              <a:t>%.</a:t>
            </a:r>
          </a:p>
          <a:p>
            <a:pPr algn="just" eaLnBrk="1" hangingPunct="1">
              <a:spcBef>
                <a:spcPct val="0"/>
              </a:spcBef>
            </a:pPr>
            <a:endParaRPr lang="bs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Посматрано по групама производа, у периоду јануар – октобар</a:t>
            </a:r>
            <a:r>
              <a:rPr lang="ru-RU" baseline="0" dirty="0" smtClean="0"/>
              <a:t> </a:t>
            </a:r>
            <a:r>
              <a:rPr lang="ru-RU" dirty="0" smtClean="0"/>
              <a:t>2013.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Cyrl-BA" dirty="0" smtClean="0"/>
              <a:t>н</a:t>
            </a:r>
            <a:r>
              <a:rPr lang="ru-RU" dirty="0" smtClean="0"/>
              <a:t>афтна уља и уља доби</a:t>
            </a:r>
            <a:r>
              <a:rPr lang="sr-Cyrl-BA" dirty="0" smtClean="0"/>
              <a:t>ј</a:t>
            </a:r>
            <a:r>
              <a:rPr lang="ru-RU" dirty="0" smtClean="0"/>
              <a:t>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осим сирових</a:t>
            </a:r>
            <a:r>
              <a:rPr lang="sr-Cyrl-BA" dirty="0" smtClean="0"/>
              <a:t>) </a:t>
            </a:r>
            <a:r>
              <a:rPr lang="en-US" dirty="0" smtClean="0"/>
              <a:t>8</a:t>
            </a:r>
            <a:r>
              <a:rPr lang="sr-Cyrl-BA" dirty="0" smtClean="0"/>
              <a:t>,8%</a:t>
            </a:r>
            <a:r>
              <a:rPr lang="ru-RU" dirty="0" smtClean="0"/>
              <a:t>, </a:t>
            </a:r>
            <a:r>
              <a:rPr lang="sr-Cyrl-BA" dirty="0" smtClean="0"/>
              <a:t>затим електрична енергија 6,8%</a:t>
            </a:r>
            <a:r>
              <a:rPr lang="en-US" dirty="0" smtClean="0"/>
              <a:t> </a:t>
            </a:r>
            <a:r>
              <a:rPr lang="sr-Cyrl-BA" dirty="0" smtClean="0"/>
              <a:t>и о</a:t>
            </a:r>
            <a:r>
              <a:rPr lang="ru-RU" dirty="0" smtClean="0"/>
              <a:t>брађено дрво </a:t>
            </a:r>
            <a:r>
              <a:rPr lang="en-US" dirty="0" smtClean="0"/>
              <a:t>4</a:t>
            </a:r>
            <a:r>
              <a:rPr lang="sr-Cyrl-BA" dirty="0" smtClean="0"/>
              <a:t>,7%.</a:t>
            </a:r>
            <a:r>
              <a:rPr lang="ru-RU" dirty="0" smtClean="0"/>
              <a:t> 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 25,9%, потом слиједе лијекови 3,</a:t>
            </a:r>
            <a:r>
              <a:rPr lang="en-US" dirty="0" smtClean="0"/>
              <a:t>1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en-US" dirty="0" smtClean="0"/>
              <a:t> </a:t>
            </a:r>
            <a:r>
              <a:rPr lang="sr-Cyrl-BA" dirty="0" smtClean="0"/>
              <a:t>н</a:t>
            </a:r>
            <a:r>
              <a:rPr lang="ru-RU" dirty="0" smtClean="0"/>
              <a:t>афтна уља и уља доби</a:t>
            </a:r>
            <a:r>
              <a:rPr lang="sr-Cyrl-BA" dirty="0" smtClean="0"/>
              <a:t>ј</a:t>
            </a:r>
            <a:r>
              <a:rPr lang="ru-RU" dirty="0" smtClean="0"/>
              <a:t>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осим сирових</a:t>
            </a:r>
            <a:r>
              <a:rPr lang="sr-Cyrl-BA" dirty="0" smtClean="0"/>
              <a:t>) 1</a:t>
            </a:r>
            <a:r>
              <a:rPr lang="ru-RU" dirty="0" smtClean="0"/>
              <a:t>,8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у периоду јануар – октобар 2013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15,</a:t>
            </a:r>
            <a:r>
              <a:rPr lang="sr-Cyrl-BA" dirty="0" smtClean="0"/>
              <a:t>8</a:t>
            </a:r>
            <a:r>
              <a:rPr lang="ru-RU" dirty="0" smtClean="0"/>
              <a:t>%, затим Србија са </a:t>
            </a:r>
            <a:r>
              <a:rPr lang="sr-Cyrl-BA" dirty="0" smtClean="0"/>
              <a:t>15</a:t>
            </a:r>
            <a:r>
              <a:rPr lang="ru-RU" dirty="0" smtClean="0"/>
              <a:t>,</a:t>
            </a:r>
            <a:r>
              <a:rPr lang="sr-Cyrl-BA" dirty="0" smtClean="0"/>
              <a:t>4</a:t>
            </a:r>
            <a:r>
              <a:rPr lang="ru-RU" dirty="0" smtClean="0"/>
              <a:t>% и Хрватска са 1</a:t>
            </a:r>
            <a:r>
              <a:rPr lang="en-US" dirty="0" smtClean="0"/>
              <a:t>2</a:t>
            </a:r>
            <a:r>
              <a:rPr lang="ru-RU" dirty="0" smtClean="0"/>
              <a:t>,</a:t>
            </a:r>
            <a:r>
              <a:rPr lang="sr-Cyrl-BA" dirty="0" smtClean="0"/>
              <a:t>7</a:t>
            </a:r>
            <a:r>
              <a:rPr lang="ru-RU" dirty="0" smtClean="0"/>
              <a:t>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</a:t>
            </a:r>
            <a:r>
              <a:rPr lang="sr-Cyrl-BA" dirty="0" smtClean="0"/>
              <a:t>Русија </a:t>
            </a:r>
            <a:r>
              <a:rPr lang="ru-RU" dirty="0" smtClean="0"/>
              <a:t>са </a:t>
            </a:r>
            <a:r>
              <a:rPr lang="en-US" dirty="0" smtClean="0"/>
              <a:t>2</a:t>
            </a:r>
            <a:r>
              <a:rPr lang="sr-Cyrl-BA" dirty="0" smtClean="0"/>
              <a:t>6</a:t>
            </a:r>
            <a:r>
              <a:rPr lang="ru-RU" dirty="0" smtClean="0"/>
              <a:t>,4%, Србија са 1</a:t>
            </a:r>
            <a:r>
              <a:rPr lang="en-US" dirty="0" smtClean="0"/>
              <a:t>7</a:t>
            </a:r>
            <a:r>
              <a:rPr lang="ru-RU" dirty="0" smtClean="0"/>
              <a:t>,</a:t>
            </a:r>
            <a:r>
              <a:rPr lang="en-US" dirty="0" smtClean="0"/>
              <a:t>0</a:t>
            </a:r>
            <a:r>
              <a:rPr lang="ru-RU" dirty="0" smtClean="0"/>
              <a:t>% и Италија са </a:t>
            </a:r>
            <a:r>
              <a:rPr lang="sr-Cyrl-BA" dirty="0" smtClean="0"/>
              <a:t>9</a:t>
            </a:r>
            <a:r>
              <a:rPr lang="ru-RU" dirty="0" smtClean="0"/>
              <a:t>,</a:t>
            </a:r>
            <a:r>
              <a:rPr lang="en-US" dirty="0" smtClean="0"/>
              <a:t>8</a:t>
            </a:r>
            <a:r>
              <a:rPr lang="ru-RU" dirty="0" smtClean="0"/>
              <a:t>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 највећа покривеност увоза извозом у периоду јануар – октобар 2013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</a:t>
            </a:r>
            <a:r>
              <a:rPr lang="en-US" dirty="0" smtClean="0"/>
              <a:t>4</a:t>
            </a:r>
            <a:r>
              <a:rPr lang="sr-Cyrl-BA" dirty="0" smtClean="0"/>
              <a:t>66</a:t>
            </a:r>
            <a:r>
              <a:rPr lang="en-US" dirty="0" smtClean="0"/>
              <a:t>,</a:t>
            </a:r>
            <a:r>
              <a:rPr lang="sr-Cyrl-BA" dirty="0" smtClean="0"/>
              <a:t>8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Бразилом </a:t>
            </a:r>
            <a:r>
              <a:rPr lang="ru-RU" dirty="0" smtClean="0"/>
              <a:t>0,37%.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  периоду јануар – октобар 2013</a:t>
            </a:r>
            <a:r>
              <a:rPr lang="sr-Cyrl-CS" dirty="0" smtClean="0"/>
              <a:t>. </a:t>
            </a:r>
            <a:r>
              <a:rPr lang="ru-RU" dirty="0" smtClean="0"/>
              <a:t>години,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</a:t>
            </a:r>
            <a:r>
              <a:rPr lang="sr-Cyrl-BA" dirty="0" smtClean="0"/>
              <a:t>милијарду</a:t>
            </a:r>
            <a:r>
              <a:rPr lang="sr-Cyrl-BA" baseline="0" dirty="0" smtClean="0"/>
              <a:t> и 515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</a:t>
            </a:r>
            <a:r>
              <a:rPr lang="sr-Cyrl-BA" dirty="0" smtClean="0"/>
              <a:t>такође </a:t>
            </a:r>
            <a:r>
              <a:rPr lang="ru-RU" dirty="0" smtClean="0"/>
              <a:t>из земаља Европске уније (28</a:t>
            </a:r>
            <a:r>
              <a:rPr lang="ru-RU" baseline="0" dirty="0" smtClean="0"/>
              <a:t> чланица)</a:t>
            </a:r>
            <a:r>
              <a:rPr lang="ru-RU" dirty="0" smtClean="0"/>
              <a:t> милијарду и 510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исплаћена у октобру 2013. године износи</a:t>
            </a: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808 КМ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росјечна мјесечна бруто плата 1 334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Просјечна нето плата исплаћена у октобру 2013. године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односу на просјечну нето плату у 2012. години, мања је реално за 0,8%.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sr-Latn-CS" dirty="0" smtClean="0"/>
              <a:t> </a:t>
            </a: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Највиша просјечна нето плата у октобру 2013. године, посматрано по подручјима дјелатности,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износи 1 283 КМ, а најнижа у подручју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Административне и помоћне услужне дјелатности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36 КМ.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октобру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 године, у односу на септембар 2013, 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аст нето плате забиљежен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Стручне, научне и техничке дјелатности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9,3 %,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Саобраћај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складиштењ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3,5%,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Информациј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комуникациј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3,0%,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Грађевинарств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2,7%,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Latn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руда и камена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2,1%,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1,6%,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1,2 %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оминалном износу, забиљежено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Пословање некретнинама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8,5%,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Снабдијевање водом, канализација, управљање отпадом и дјелатности санације животне средине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Трговина на велико и на мало и поправка моторних возила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2,8%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x-none" sz="120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x-none" sz="1200" i="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x-none" smtClean="0"/>
              <a:t>У</a:t>
            </a:r>
            <a:r>
              <a:rPr lang="x-none" baseline="0" smtClean="0"/>
              <a:t> </a:t>
            </a:r>
            <a:r>
              <a:rPr lang="sr-Cyrl-BA" dirty="0" smtClean="0"/>
              <a:t>статистици цијена биљежимо сљедеће податке.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производа и услуга, које се користе за личну потрошњу у Републици Српској, мјерене индексом потрошачких цијена, у октобру 2013. године у односу на септембар 2013. године, у просјеку су више за 0,8%.</a:t>
            </a:r>
            <a:r>
              <a:rPr lang="sr-Cyrl-B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Cyrl-BA" b="0" dirty="0" smtClean="0"/>
              <a:t>одишња инфлација (</a:t>
            </a:r>
            <a:r>
              <a:rPr lang="sr-Cyrl-CS" b="0" dirty="0" smtClean="0"/>
              <a:t>октобар</a:t>
            </a:r>
            <a:r>
              <a:rPr lang="sr-Cyrl-CS" b="0" baseline="0" dirty="0" smtClean="0"/>
              <a:t> </a:t>
            </a:r>
            <a:r>
              <a:rPr lang="sr-Cyrl-BA" b="0" dirty="0" smtClean="0"/>
              <a:t>2013/</a:t>
            </a:r>
            <a:r>
              <a:rPr lang="sr-Cyrl-CS" b="0" dirty="0" smtClean="0"/>
              <a:t>октобар</a:t>
            </a:r>
            <a:r>
              <a:rPr lang="sr-Cyrl-BA" b="0" dirty="0" smtClean="0"/>
              <a:t> 2012</a:t>
            </a:r>
            <a:r>
              <a:rPr lang="en-US" b="0" dirty="0" smtClean="0"/>
              <a:t>.</a:t>
            </a:r>
            <a:r>
              <a:rPr lang="sr-Cyrl-BA" b="0" dirty="0" smtClean="0"/>
              <a:t>) износи -1,3%.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sr-Cyrl-BA" dirty="0" smtClean="0"/>
          </a:p>
          <a:p>
            <a:endParaRPr lang="sr-Cyrl-BA" dirty="0" smtClean="0"/>
          </a:p>
          <a:p>
            <a:endParaRPr lang="sr-Cyrl-BA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 цијена забиљежен је код 4 од укупно 12 одјељака. Прелазак обрачуна електричне енергије са љетне на зимску тарифу узроковао</a:t>
            </a:r>
            <a:r>
              <a:rPr lang="sr-Cyrl-B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је повећање цијена у одјељку Становање за 11,3%. Раст цијена забиљежен је још у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Одјећа и обућа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1,1%,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Алкохолна пића и дуван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0,2% и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Остала добра и услуге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0,1%.</a:t>
            </a:r>
          </a:p>
          <a:p>
            <a:pPr algn="just"/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друге стране, пад цијена забиљежен је код 3 од укупно 12 одјељака. 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и безалкохолна пића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гдје су цијене у просјеку ниже за 0,9%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група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Храна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биљежи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пад цијена 1,0% и то смањење овај мјесец је забиљежено код воћа 8,1%, јестивог уља 5,4%, бијелог брашна 4,4%, кокошијих јаја 3,7%, крема на бази какаа 2,9%, телетине 2,0%, пилетине 1,1%, свињетине 1,0%. У групи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Безалкохолних пића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с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просјеку ниже за 0,6%, усљед нижих цијена кафе за 1,6% и газираних безалкохолних пића за 0,4%.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одјељку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Превоз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забиљежен је пад цијена 0,6%, док је код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Намјештаја и покућства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забиљежен пад цијена од 0,2%.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одјељцима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Здравство, Комуникације, Рекреација и култура, Образовање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Ресторани и хотели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цијене су у просјеку остале исте.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домаћем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октобру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септембар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ниже за 0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2%, у односу на октобар 2012. године ниже су за 1,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и у односу на децембар 2012. године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ниже за 1,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</a:t>
            </a:r>
            <a:endParaRPr lang="sr-Latn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октобру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септембар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цијене интермедијарних производа у просјеку су ниже за 0,4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цијене нетрајних производа за широку потрошњу за 0,3% цијене енергије за 0,1%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 су цијене капиталних прозвода као и цијене трајних производа за широку потрошњу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Цијен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произвођач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индустријских производа на страном тржишту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октобру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септембар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године у просјеку су више за 0,1%, у односу на октобар 2012. више су за 2,4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у односу на децембар 2012.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више су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 2,5%.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Посматрано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намјени потрошње,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октобру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односу на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септембар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3, цијене капиталних производа у просјеку су више з</a:t>
            </a:r>
            <a:r>
              <a:rPr lang="sr-Latn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2,6%, цијене трајних производа за широку потрошњу више су за 1,1%, а цијене нетрајних производа за широку потрошњу више су за 0,1%. Цијене интермедијарних производа у просјеку су ниже за 0,2%, док су цијене енергије у просјеку остале на истом нивоу.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48239E-87B9-4C51-918F-368D9A9686B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есезонирана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индустријска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октобру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септембром 2013.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је за 1,0%. У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подручју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руда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камена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остварен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 раст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 подручју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раст од 4,2%, док је у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Прерађивачкој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биљеж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ен пад од 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 </a:t>
            </a:r>
            <a:endParaRPr lang="sr-Cyrl-C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C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Календарски прилагођена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октобру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поређењу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октобром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2012.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већа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0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%.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подручју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Вађења руда и камена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остварен је раст од 18,2%, док је у </a:t>
            </a:r>
            <a:r>
              <a:rPr lang="sr-Cyrl-B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рерађивачк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ој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индустриј</a:t>
            </a:r>
            <a:r>
              <a:rPr lang="sr-Cyrl-C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забиљежен пад од 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sr-Cyrl-C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sr-Cyrl-BA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sr-Cyrl-BA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 </a:t>
            </a:r>
            <a:r>
              <a:rPr lang="sr-Cyrl-BA" dirty="0" smtClean="0"/>
              <a:t>периоду јануар – октобар </a:t>
            </a:r>
            <a:r>
              <a:rPr lang="ru-RU" dirty="0" smtClean="0"/>
              <a:t>2013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 Српске са иностранством износио</a:t>
            </a:r>
            <a:r>
              <a:rPr lang="ru-RU" baseline="0" dirty="0" smtClean="0"/>
              <a:t> је око</a:t>
            </a:r>
            <a:r>
              <a:rPr lang="ru-RU" dirty="0" smtClean="0"/>
              <a:t> </a:t>
            </a:r>
            <a:r>
              <a:rPr lang="en-US" b="0" dirty="0" smtClean="0"/>
              <a:t>5 </a:t>
            </a:r>
            <a:r>
              <a:rPr lang="sr-Cyrl-BA" b="0" dirty="0" smtClean="0"/>
              <a:t>милијарди 869 </a:t>
            </a:r>
            <a:r>
              <a:rPr lang="sr-Cyrl-CS" b="0" dirty="0" smtClean="0"/>
              <a:t>милион</a:t>
            </a:r>
            <a:r>
              <a:rPr lang="en-US" b="0" dirty="0" smtClean="0"/>
              <a:t>a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2 милијарде 134</a:t>
            </a:r>
            <a:r>
              <a:rPr lang="en-US" baseline="0" dirty="0" smtClean="0"/>
              <a:t> </a:t>
            </a:r>
            <a:r>
              <a:rPr lang="sr-Cyrl-BA" dirty="0" smtClean="0"/>
              <a:t>милиона </a:t>
            </a:r>
            <a:r>
              <a:rPr lang="ru-RU" dirty="0" smtClean="0"/>
              <a:t>КМ, а на увоз </a:t>
            </a:r>
            <a:r>
              <a:rPr lang="en-US" dirty="0" smtClean="0"/>
              <a:t>3</a:t>
            </a:r>
            <a:r>
              <a:rPr lang="ru-RU" dirty="0" smtClean="0"/>
              <a:t> </a:t>
            </a:r>
            <a:r>
              <a:rPr lang="sr-Cyrl-BA" dirty="0" smtClean="0"/>
              <a:t>милијарде 735</a:t>
            </a:r>
            <a:r>
              <a:rPr lang="en-US" dirty="0" smtClean="0"/>
              <a:t> </a:t>
            </a:r>
            <a:r>
              <a:rPr lang="sr-Cyrl-CS" dirty="0" smtClean="0"/>
              <a:t>милиона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r>
              <a:rPr lang="ru-RU" dirty="0" smtClean="0"/>
              <a:t>У оквиру укупно остварене робне размјене Републике Српске са иностранством у периоду јануар – </a:t>
            </a:r>
            <a:r>
              <a:rPr lang="sr-Cyrl-BA" dirty="0" smtClean="0"/>
              <a:t>октобар </a:t>
            </a:r>
            <a:r>
              <a:rPr lang="ru-RU" dirty="0" smtClean="0"/>
              <a:t>2013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покривености увоза извозом износио је 57,1%. </a:t>
            </a:r>
            <a:endParaRPr lang="sr-Cyrl-C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495778"/>
                </a:solidFill>
              </a:rPr>
              <a:t>PRESS CONFERENCE</a:t>
            </a:r>
            <a:endParaRPr lang="sr-Latn-CS" sz="3200" b="1" dirty="0" smtClean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 smtClean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 smtClean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err="1" smtClean="0">
                <a:solidFill>
                  <a:srgbClr val="495778"/>
                </a:solidFill>
              </a:rPr>
              <a:t>Radmila</a:t>
            </a:r>
            <a:r>
              <a:rPr lang="sr-Latn-RS" sz="1600" b="1" dirty="0" smtClean="0">
                <a:solidFill>
                  <a:srgbClr val="495778"/>
                </a:solidFill>
              </a:rPr>
              <a:t> Čičković</a:t>
            </a:r>
            <a:r>
              <a:rPr lang="sr-Latn-CS" sz="1600" b="1" dirty="0" smtClean="0">
                <a:solidFill>
                  <a:srgbClr val="495778"/>
                </a:solidFill>
              </a:rPr>
              <a:t>, PhD</a:t>
            </a:r>
            <a:r>
              <a:rPr lang="en-US" sz="1600" b="1" dirty="0" smtClean="0">
                <a:solidFill>
                  <a:srgbClr val="495778"/>
                </a:solidFill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RS" sz="1600" dirty="0" smtClean="0">
                <a:solidFill>
                  <a:srgbClr val="495778"/>
                </a:solidFill>
              </a:rPr>
              <a:t>Republika Srpska Institute of Statistics,</a:t>
            </a:r>
            <a:r>
              <a:rPr lang="sr-Cyrl-RS" sz="1600" dirty="0" smtClean="0">
                <a:solidFill>
                  <a:srgbClr val="495778"/>
                </a:solidFill>
              </a:rPr>
              <a:t> </a:t>
            </a:r>
            <a:r>
              <a:rPr lang="en-US" sz="1600" dirty="0" smtClean="0">
                <a:solidFill>
                  <a:srgbClr val="495778"/>
                </a:solidFill>
              </a:rPr>
              <a:t>Acting</a:t>
            </a:r>
            <a:r>
              <a:rPr lang="sr-Latn-RS" sz="1600" dirty="0" smtClean="0">
                <a:solidFill>
                  <a:srgbClr val="495778"/>
                </a:solidFill>
              </a:rPr>
              <a:t> Director</a:t>
            </a:r>
            <a:endParaRPr lang="en-US" sz="1600" dirty="0" smtClean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2907168" y="1341438"/>
            <a:ext cx="406470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200" dirty="0" smtClean="0">
                <a:solidFill>
                  <a:srgbClr val="495778"/>
                </a:solidFill>
              </a:rPr>
              <a:t>2</a:t>
            </a:r>
            <a:r>
              <a:rPr lang="sr-Latn-CS" sz="3200" dirty="0" smtClean="0">
                <a:solidFill>
                  <a:srgbClr val="495778"/>
                </a:solidFill>
              </a:rPr>
              <a:t>2</a:t>
            </a:r>
            <a:r>
              <a:rPr lang="en-US" sz="3200" baseline="30000" dirty="0" err="1" smtClean="0">
                <a:solidFill>
                  <a:srgbClr val="495778"/>
                </a:solidFill>
              </a:rPr>
              <a:t>nd</a:t>
            </a:r>
            <a:r>
              <a:rPr lang="en-US" sz="3200" dirty="0" smtClean="0">
                <a:solidFill>
                  <a:srgbClr val="495778"/>
                </a:solidFill>
              </a:rPr>
              <a:t> November </a:t>
            </a:r>
            <a:r>
              <a:rPr lang="sr-Cyrl-CS" sz="3200" dirty="0" smtClean="0">
                <a:solidFill>
                  <a:srgbClr val="495778"/>
                </a:solidFill>
              </a:rPr>
              <a:t>2013</a:t>
            </a:r>
            <a:endParaRPr lang="en-US" sz="3200" dirty="0"/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EXTERNAL TRADE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411413" y="5300663"/>
            <a:ext cx="48967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495778"/>
                </a:solidFill>
                <a:cs typeface="Tahoma" pitchFamily="34" charset="0"/>
              </a:rPr>
              <a:t>Graph </a:t>
            </a:r>
            <a:r>
              <a:rPr lang="sr-Cyrl-CS" sz="1600" dirty="0" smtClean="0">
                <a:solidFill>
                  <a:srgbClr val="495778"/>
                </a:solidFill>
                <a:cs typeface="Tahoma" pitchFamily="34" charset="0"/>
              </a:rPr>
              <a:t>2</a:t>
            </a:r>
            <a:r>
              <a:rPr lang="sr-Cyrl-CS" sz="1600" dirty="0" smtClean="0">
                <a:solidFill>
                  <a:srgbClr val="495778"/>
                </a:solidFill>
                <a:cs typeface="Tahoma" pitchFamily="34" charset="0"/>
              </a:rPr>
              <a:t>. </a:t>
            </a:r>
            <a:r>
              <a:rPr lang="en-US" sz="1600" dirty="0" smtClean="0">
                <a:solidFill>
                  <a:srgbClr val="495778"/>
                </a:solidFill>
                <a:cs typeface="Tahoma" pitchFamily="34" charset="0"/>
              </a:rPr>
              <a:t>Export and import by </a:t>
            </a:r>
            <a:r>
              <a:rPr lang="en-US" sz="1600" dirty="0" smtClean="0">
                <a:solidFill>
                  <a:srgbClr val="495778"/>
                </a:solidFill>
                <a:cs typeface="Tahoma" pitchFamily="34" charset="0"/>
              </a:rPr>
              <a:t>month, thousand KM</a:t>
            </a:r>
            <a:endParaRPr lang="en-US" sz="16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347864" y="4797152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</a:rPr>
              <a:t>2012</a:t>
            </a:r>
            <a:endParaRPr lang="en-US" sz="1600" dirty="0">
              <a:solidFill>
                <a:srgbClr val="064488"/>
              </a:solidFill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868144" y="4797152"/>
            <a:ext cx="5180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</a:rPr>
              <a:t>2013</a:t>
            </a:r>
            <a:endParaRPr lang="en-US" sz="1600" dirty="0">
              <a:solidFill>
                <a:srgbClr val="064488"/>
              </a:solidFill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411413" y="1557338"/>
            <a:ext cx="8675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err="1" smtClean="0">
                <a:solidFill>
                  <a:srgbClr val="064488"/>
                </a:solidFill>
              </a:rPr>
              <a:t>thous</a:t>
            </a:r>
            <a:r>
              <a:rPr lang="sr-Cyrl-CS" sz="1200" dirty="0" smtClean="0">
                <a:solidFill>
                  <a:srgbClr val="064488"/>
                </a:solidFill>
              </a:rPr>
              <a:t>. </a:t>
            </a:r>
            <a:r>
              <a:rPr lang="sr-Cyrl-CS" sz="1200" dirty="0">
                <a:solidFill>
                  <a:srgbClr val="064488"/>
                </a:solidFill>
              </a:rPr>
              <a:t>КМ</a:t>
            </a:r>
            <a:endParaRPr lang="en-US" sz="1200" dirty="0">
              <a:solidFill>
                <a:srgbClr val="064488"/>
              </a:solidFill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/>
          <p:nvPr/>
        </p:nvGraphicFramePr>
        <p:xfrm>
          <a:off x="2483768" y="1628800"/>
          <a:ext cx="568637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EXTERNAL TRADE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547664" y="692696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JANUARY –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OCTOBER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2013 </a:t>
            </a:r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Italy 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1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5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8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%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or 3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36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sr-Cyrl-BA" sz="20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000" dirty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Serbia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15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4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%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or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328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sr-Cyrl-CS" sz="20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000" dirty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Croatia 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1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2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7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%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or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270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sr-Cyrl-CS" sz="2000" dirty="0">
              <a:solidFill>
                <a:srgbClr val="495778"/>
              </a:solidFill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1208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EXPORT</a:t>
            </a:r>
            <a:r>
              <a:rPr lang="sr-Cyrl-C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Russia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2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6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4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%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or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985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sr-Cyrl-BA" sz="20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000" dirty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Serbia 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1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7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%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or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633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sr-Cyrl-CS" sz="20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000" dirty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Italy 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9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.8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%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or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66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sr-Cyrl-BA" sz="2000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sr-Cyrl-CS" sz="20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IMPORT</a:t>
            </a:r>
            <a:r>
              <a:rPr lang="sr-Cyrl-C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200" dirty="0" smtClean="0">
                <a:solidFill>
                  <a:srgbClr val="495778"/>
                </a:solidFill>
              </a:rPr>
              <a:t>22</a:t>
            </a:r>
            <a:r>
              <a:rPr lang="en-US" sz="3200" baseline="30000" dirty="0" err="1" smtClean="0">
                <a:solidFill>
                  <a:srgbClr val="495778"/>
                </a:solidFill>
              </a:rPr>
              <a:t>nd</a:t>
            </a:r>
            <a:r>
              <a:rPr lang="sr-Cyrl-CS" sz="3200" dirty="0" smtClean="0">
                <a:solidFill>
                  <a:srgbClr val="495778"/>
                </a:solidFill>
              </a:rPr>
              <a:t> </a:t>
            </a:r>
            <a:r>
              <a:rPr lang="en-US" sz="3200" dirty="0" smtClean="0">
                <a:solidFill>
                  <a:srgbClr val="495778"/>
                </a:solidFill>
              </a:rPr>
              <a:t>November </a:t>
            </a:r>
            <a:r>
              <a:rPr lang="sr-Cyrl-CS" sz="3200" dirty="0" smtClean="0">
                <a:solidFill>
                  <a:srgbClr val="495778"/>
                </a:solidFill>
              </a:rPr>
              <a:t>2013</a:t>
            </a:r>
            <a:endParaRPr lang="en-US" sz="3200" dirty="0"/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495778"/>
                </a:solidFill>
              </a:rPr>
              <a:t>PRESS CONFERENCE</a:t>
            </a:r>
            <a:endParaRPr lang="sr-Latn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Rad.jpg"/>
          <p:cNvPicPr/>
          <p:nvPr/>
        </p:nvPicPr>
        <p:blipFill>
          <a:blip r:embed="rId3" cstate="print"/>
          <a:srcRect t="19534" b="42952"/>
          <a:stretch>
            <a:fillRect/>
          </a:stretch>
        </p:blipFill>
        <p:spPr>
          <a:xfrm>
            <a:off x="1117600" y="4845050"/>
            <a:ext cx="8026400" cy="2012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LABOUR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95778"/>
                </a:solidFill>
              </a:rPr>
              <a:t>Average monthly net wage </a:t>
            </a:r>
            <a:r>
              <a:rPr lang="sr-Cyrl-CS" sz="2400" b="1" dirty="0" smtClean="0">
                <a:solidFill>
                  <a:srgbClr val="495778"/>
                </a:solidFill>
              </a:rPr>
              <a:t>808</a:t>
            </a:r>
            <a:r>
              <a:rPr lang="sr-Cyrl-CS" sz="2400" dirty="0" smtClean="0">
                <a:solidFill>
                  <a:srgbClr val="495778"/>
                </a:solidFill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</a:rPr>
              <a:t>КМ</a:t>
            </a:r>
            <a:endParaRPr lang="sr-Latn-CS" sz="2400" b="1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400" b="1" dirty="0">
              <a:solidFill>
                <a:srgbClr val="495778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r-Cyrl-BA" sz="2400" dirty="0">
                <a:solidFill>
                  <a:srgbClr val="495778"/>
                </a:solidFill>
              </a:rPr>
              <a:t> </a:t>
            </a:r>
            <a:r>
              <a:rPr lang="en-US" sz="2400" dirty="0" smtClean="0">
                <a:solidFill>
                  <a:srgbClr val="495778"/>
                </a:solidFill>
              </a:rPr>
              <a:t>Average monthly gross wage </a:t>
            </a:r>
            <a:r>
              <a:rPr lang="sr-Cyrl-BA" sz="2400" b="1" dirty="0" smtClean="0">
                <a:solidFill>
                  <a:srgbClr val="495778"/>
                </a:solidFill>
              </a:rPr>
              <a:t>1</a:t>
            </a:r>
            <a:r>
              <a:rPr lang="en-US" sz="2400" b="1" dirty="0" smtClean="0">
                <a:solidFill>
                  <a:srgbClr val="495778"/>
                </a:solidFill>
              </a:rPr>
              <a:t>,</a:t>
            </a:r>
            <a:r>
              <a:rPr lang="sr-Cyrl-BA" sz="2400" b="1" dirty="0" smtClean="0">
                <a:solidFill>
                  <a:srgbClr val="495778"/>
                </a:solidFill>
              </a:rPr>
              <a:t>334 </a:t>
            </a:r>
            <a:r>
              <a:rPr lang="sr-Cyrl-BA" sz="2400" b="1" dirty="0" smtClean="0">
                <a:solidFill>
                  <a:srgbClr val="495778"/>
                </a:solidFill>
              </a:rPr>
              <a:t>КМ</a:t>
            </a:r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735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OCTOBER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74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LABOUR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691680" y="4869160"/>
            <a:ext cx="7200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solidFill>
                  <a:srgbClr val="495778"/>
                </a:solidFill>
                <a:cs typeface="Tahoma" pitchFamily="34" charset="0"/>
              </a:rPr>
              <a:t>Graph </a:t>
            </a:r>
            <a:r>
              <a:rPr lang="sr-Cyrl-CS" sz="1400" dirty="0" smtClean="0">
                <a:solidFill>
                  <a:srgbClr val="495778"/>
                </a:solidFill>
                <a:cs typeface="Tahoma" pitchFamily="34" charset="0"/>
              </a:rPr>
              <a:t>1</a:t>
            </a:r>
            <a:r>
              <a:rPr lang="sr-Cyrl-CS" sz="1400" dirty="0" smtClean="0">
                <a:solidFill>
                  <a:srgbClr val="495778"/>
                </a:solidFill>
                <a:cs typeface="Tahoma" pitchFamily="34" charset="0"/>
              </a:rPr>
              <a:t>. </a:t>
            </a:r>
            <a:r>
              <a:rPr lang="en-US" sz="1400" dirty="0" smtClean="0">
                <a:solidFill>
                  <a:srgbClr val="495778"/>
                </a:solidFill>
                <a:cs typeface="Tahoma" pitchFamily="34" charset="0"/>
              </a:rPr>
              <a:t>Average net wages of employed persons</a:t>
            </a:r>
            <a:r>
              <a:rPr lang="ru-RU" sz="1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rgbClr val="495778"/>
                </a:solidFill>
                <a:cs typeface="Tahoma" pitchFamily="34" charset="0"/>
              </a:rPr>
              <a:t>by month</a:t>
            </a:r>
            <a:endParaRPr lang="en-US" sz="14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43473" y="764704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КМ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/>
        </p:nvGraphicFramePr>
        <p:xfrm>
          <a:off x="2339752" y="1340768"/>
          <a:ext cx="5112568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Picture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28073" y="3759912"/>
            <a:ext cx="5268263" cy="46117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utrasnjaTrgovina-Cijene.jpg"/>
          <p:cNvPicPr/>
          <p:nvPr/>
        </p:nvPicPr>
        <p:blipFill>
          <a:blip r:embed="rId3" cstate="print"/>
          <a:srcRect t="23311" b="48765"/>
          <a:stretch>
            <a:fillRect/>
          </a:stretch>
        </p:blipFill>
        <p:spPr>
          <a:xfrm>
            <a:off x="1117600" y="4839335"/>
            <a:ext cx="8026400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PRICES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 </a:t>
            </a:r>
            <a:r>
              <a:rPr lang="en-US" sz="2200" dirty="0" smtClean="0">
                <a:solidFill>
                  <a:srgbClr val="495778"/>
                </a:solidFill>
                <a:cs typeface="Tahoma" pitchFamily="34" charset="0"/>
              </a:rPr>
              <a:t>Monthly inflation </a:t>
            </a:r>
            <a:r>
              <a:rPr lang="sr-Cyrl-CS" sz="2300" b="1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en-US" sz="23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300" b="1" dirty="0" smtClean="0">
                <a:solidFill>
                  <a:srgbClr val="495778"/>
                </a:solidFill>
                <a:cs typeface="Tahoma" pitchFamily="34" charset="0"/>
              </a:rPr>
              <a:t>8</a:t>
            </a:r>
            <a:r>
              <a:rPr lang="sr-Cyrl-CS" sz="2300" b="1" dirty="0" smtClean="0">
                <a:solidFill>
                  <a:srgbClr val="495778"/>
                </a:solidFill>
                <a:cs typeface="Tahoma" pitchFamily="34" charset="0"/>
              </a:rPr>
              <a:t>%</a:t>
            </a:r>
          </a:p>
          <a:p>
            <a:endParaRPr lang="en-US" sz="2300" b="1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300" b="1" dirty="0">
                <a:solidFill>
                  <a:srgbClr val="495778"/>
                </a:solidFill>
                <a:cs typeface="Tahoma" pitchFamily="34" charset="0"/>
              </a:rPr>
              <a:t>  </a:t>
            </a:r>
            <a:r>
              <a:rPr lang="en-US" sz="2300" dirty="0" smtClean="0">
                <a:solidFill>
                  <a:srgbClr val="495778"/>
                </a:solidFill>
                <a:cs typeface="Tahoma" pitchFamily="34" charset="0"/>
              </a:rPr>
              <a:t>Annual inflation </a:t>
            </a:r>
            <a:r>
              <a:rPr lang="sr-Cyrl-CS" sz="2300" dirty="0" smtClean="0">
                <a:solidFill>
                  <a:srgbClr val="495778"/>
                </a:solidFill>
                <a:cs typeface="Tahoma" pitchFamily="34" charset="0"/>
              </a:rPr>
              <a:t>(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October</a:t>
            </a:r>
            <a:r>
              <a:rPr lang="sr-Latn-CS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300" dirty="0" smtClean="0">
                <a:solidFill>
                  <a:srgbClr val="495778"/>
                </a:solidFill>
                <a:cs typeface="Tahoma" pitchFamily="34" charset="0"/>
              </a:rPr>
              <a:t>2013/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October</a:t>
            </a:r>
            <a:r>
              <a:rPr lang="en-US" sz="23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300" dirty="0" smtClean="0">
                <a:solidFill>
                  <a:srgbClr val="495778"/>
                </a:solidFill>
                <a:cs typeface="Tahoma" pitchFamily="34" charset="0"/>
              </a:rPr>
              <a:t>2012) </a:t>
            </a:r>
            <a:r>
              <a:rPr lang="sr-Cyrl-BA" sz="2300" b="1" dirty="0" smtClean="0">
                <a:solidFill>
                  <a:srgbClr val="495778"/>
                </a:solidFill>
                <a:cs typeface="Tahoma" pitchFamily="34" charset="0"/>
              </a:rPr>
              <a:t>-</a:t>
            </a:r>
            <a:r>
              <a:rPr lang="sr-Cyrl-BA" sz="2300" b="1" dirty="0" smtClean="0">
                <a:solidFill>
                  <a:srgbClr val="495778"/>
                </a:solidFill>
                <a:cs typeface="Tahoma" pitchFamily="34" charset="0"/>
              </a:rPr>
              <a:t>1</a:t>
            </a:r>
            <a:r>
              <a:rPr lang="en-US" sz="23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3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sr-Cyrl-BA" sz="2300" b="1" dirty="0" smtClean="0">
                <a:solidFill>
                  <a:srgbClr val="495778"/>
                </a:solidFill>
                <a:cs typeface="Tahoma" pitchFamily="34" charset="0"/>
              </a:rPr>
              <a:t>%</a:t>
            </a:r>
            <a:endParaRPr lang="sr-Cyrl-BA" sz="23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68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OCTOBER 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2013</a:t>
            </a:r>
            <a:r>
              <a:rPr lang="en-US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utrasnjaTrgovina-Cijene.jpg"/>
          <p:cNvPicPr/>
          <p:nvPr/>
        </p:nvPicPr>
        <p:blipFill>
          <a:blip r:embed="rId3" cstate="print"/>
          <a:srcRect t="23311" b="48765"/>
          <a:stretch>
            <a:fillRect/>
          </a:stretch>
        </p:blipFill>
        <p:spPr>
          <a:xfrm>
            <a:off x="1117600" y="4839335"/>
            <a:ext cx="8026400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PRICES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76375" y="90805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i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ncrease in prices</a:t>
            </a:r>
            <a:endParaRPr lang="sr-Cyrl-BA" sz="2400" dirty="0" smtClean="0">
              <a:solidFill>
                <a:srgbClr val="495778"/>
              </a:solidFill>
            </a:endParaRPr>
          </a:p>
          <a:p>
            <a:pPr>
              <a:buFont typeface="Arial" charset="0"/>
              <a:buChar char="•"/>
            </a:pPr>
            <a:r>
              <a:rPr lang="sr-Cyrl-BA" sz="2000" dirty="0" smtClean="0">
                <a:solidFill>
                  <a:srgbClr val="495778"/>
                </a:solidFill>
              </a:rPr>
              <a:t>   </a:t>
            </a:r>
            <a:r>
              <a:rPr lang="en-US" sz="2000" dirty="0" smtClean="0">
                <a:solidFill>
                  <a:srgbClr val="495778"/>
                </a:solidFill>
              </a:rPr>
              <a:t>D</a:t>
            </a:r>
            <a:r>
              <a:rPr lang="en-US" sz="2000" dirty="0" smtClean="0">
                <a:solidFill>
                  <a:srgbClr val="495778"/>
                </a:solidFill>
              </a:rPr>
              <a:t>ivision </a:t>
            </a:r>
            <a:r>
              <a:rPr lang="en-US" sz="2000" i="1" dirty="0" smtClean="0">
                <a:solidFill>
                  <a:srgbClr val="495778"/>
                </a:solidFill>
              </a:rPr>
              <a:t>Housing </a:t>
            </a:r>
            <a:r>
              <a:rPr lang="sr-Cyrl-BA" sz="2000" b="1" dirty="0" smtClean="0">
                <a:solidFill>
                  <a:srgbClr val="495778"/>
                </a:solidFill>
              </a:rPr>
              <a:t>11</a:t>
            </a:r>
            <a:r>
              <a:rPr lang="en-US" sz="2000" b="1" dirty="0" smtClean="0">
                <a:solidFill>
                  <a:srgbClr val="495778"/>
                </a:solidFill>
              </a:rPr>
              <a:t>.</a:t>
            </a:r>
            <a:r>
              <a:rPr lang="sr-Cyrl-BA" sz="2000" b="1" dirty="0" smtClean="0">
                <a:solidFill>
                  <a:srgbClr val="495778"/>
                </a:solidFill>
              </a:rPr>
              <a:t>3</a:t>
            </a:r>
            <a:r>
              <a:rPr lang="sr-Cyrl-BA" sz="2000" b="1" dirty="0" smtClean="0">
                <a:solidFill>
                  <a:srgbClr val="495778"/>
                </a:solidFill>
              </a:rPr>
              <a:t>%</a:t>
            </a:r>
          </a:p>
          <a:p>
            <a:pPr>
              <a:buFont typeface="Arial" charset="0"/>
              <a:buChar char="•"/>
            </a:pPr>
            <a:r>
              <a:rPr lang="sr-Cyrl-BA" sz="2000" dirty="0" smtClean="0">
                <a:solidFill>
                  <a:srgbClr val="495778"/>
                </a:solidFill>
              </a:rPr>
              <a:t>   </a:t>
            </a:r>
            <a:r>
              <a:rPr lang="en-US" sz="2000" dirty="0" smtClean="0">
                <a:solidFill>
                  <a:srgbClr val="495778"/>
                </a:solidFill>
              </a:rPr>
              <a:t>Division </a:t>
            </a:r>
            <a:r>
              <a:rPr lang="en-US" sz="2000" i="1" dirty="0" smtClean="0">
                <a:solidFill>
                  <a:srgbClr val="495778"/>
                </a:solidFill>
              </a:rPr>
              <a:t>Clothing and footwear </a:t>
            </a:r>
            <a:r>
              <a:rPr lang="sr-Cyrl-BA" sz="2000" b="1" dirty="0" smtClean="0">
                <a:solidFill>
                  <a:srgbClr val="495778"/>
                </a:solidFill>
              </a:rPr>
              <a:t>1</a:t>
            </a:r>
            <a:r>
              <a:rPr lang="en-US" sz="2000" b="1" dirty="0" smtClean="0">
                <a:solidFill>
                  <a:srgbClr val="495778"/>
                </a:solidFill>
              </a:rPr>
              <a:t>.</a:t>
            </a:r>
            <a:r>
              <a:rPr lang="sr-Cyrl-BA" sz="2000" b="1" dirty="0" smtClean="0">
                <a:solidFill>
                  <a:srgbClr val="495778"/>
                </a:solidFill>
              </a:rPr>
              <a:t>1</a:t>
            </a:r>
            <a:r>
              <a:rPr lang="sr-Cyrl-BA" sz="2000" b="1" dirty="0" smtClean="0">
                <a:solidFill>
                  <a:srgbClr val="495778"/>
                </a:solidFill>
              </a:rPr>
              <a:t>%</a:t>
            </a:r>
          </a:p>
          <a:p>
            <a:pPr>
              <a:buFont typeface="Arial" charset="0"/>
              <a:buChar char="•"/>
            </a:pP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d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ecrease in prices</a:t>
            </a:r>
            <a:endParaRPr lang="sr-Cyrl-BA" sz="2000" b="1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000" dirty="0" smtClean="0">
                <a:solidFill>
                  <a:srgbClr val="495778"/>
                </a:solidFill>
              </a:rPr>
              <a:t>   </a:t>
            </a:r>
            <a:r>
              <a:rPr lang="en-US" sz="2000" dirty="0" smtClean="0">
                <a:solidFill>
                  <a:srgbClr val="495778"/>
                </a:solidFill>
              </a:rPr>
              <a:t>Division </a:t>
            </a:r>
            <a:r>
              <a:rPr lang="en-US" sz="2000" i="1" dirty="0" smtClean="0">
                <a:solidFill>
                  <a:srgbClr val="495778"/>
                </a:solidFill>
              </a:rPr>
              <a:t>Food and non-alcoholic beverages </a:t>
            </a:r>
            <a:r>
              <a:rPr lang="sr-Cyrl-BA" sz="2000" b="1" dirty="0" smtClean="0">
                <a:solidFill>
                  <a:srgbClr val="495778"/>
                </a:solidFill>
              </a:rPr>
              <a:t>0</a:t>
            </a:r>
            <a:r>
              <a:rPr lang="en-US" sz="2000" b="1" dirty="0" smtClean="0">
                <a:solidFill>
                  <a:srgbClr val="495778"/>
                </a:solidFill>
              </a:rPr>
              <a:t>.</a:t>
            </a:r>
            <a:r>
              <a:rPr lang="sr-Cyrl-BA" sz="2000" b="1" dirty="0" smtClean="0">
                <a:solidFill>
                  <a:srgbClr val="495778"/>
                </a:solidFill>
              </a:rPr>
              <a:t>9</a:t>
            </a:r>
            <a:r>
              <a:rPr lang="sr-Cyrl-BA" sz="2000" b="1" dirty="0" smtClean="0">
                <a:solidFill>
                  <a:srgbClr val="495778"/>
                </a:solidFill>
              </a:rPr>
              <a:t>% </a:t>
            </a:r>
          </a:p>
          <a:p>
            <a:pPr>
              <a:buFont typeface="Arial" charset="0"/>
              <a:buChar char="•"/>
            </a:pPr>
            <a:r>
              <a:rPr lang="sr-Cyrl-BA" sz="2000" dirty="0" smtClean="0">
                <a:solidFill>
                  <a:srgbClr val="495778"/>
                </a:solidFill>
              </a:rPr>
              <a:t>   </a:t>
            </a:r>
            <a:r>
              <a:rPr lang="en-US" sz="2000" dirty="0" smtClean="0">
                <a:solidFill>
                  <a:srgbClr val="495778"/>
                </a:solidFill>
              </a:rPr>
              <a:t>Division </a:t>
            </a:r>
            <a:r>
              <a:rPr lang="en-US" sz="2000" i="1" dirty="0" smtClean="0">
                <a:solidFill>
                  <a:srgbClr val="495778"/>
                </a:solidFill>
              </a:rPr>
              <a:t>Transport </a:t>
            </a:r>
            <a:r>
              <a:rPr lang="sr-Cyrl-BA" sz="2000" b="1" dirty="0" smtClean="0">
                <a:solidFill>
                  <a:srgbClr val="495778"/>
                </a:solidFill>
              </a:rPr>
              <a:t>0</a:t>
            </a:r>
            <a:r>
              <a:rPr lang="en-US" sz="2000" b="1" dirty="0" smtClean="0">
                <a:solidFill>
                  <a:srgbClr val="495778"/>
                </a:solidFill>
              </a:rPr>
              <a:t>.</a:t>
            </a:r>
            <a:r>
              <a:rPr lang="sr-Cyrl-BA" sz="2000" b="1" dirty="0" smtClean="0">
                <a:solidFill>
                  <a:srgbClr val="495778"/>
                </a:solidFill>
              </a:rPr>
              <a:t>6</a:t>
            </a:r>
            <a:r>
              <a:rPr lang="sr-Cyrl-BA" sz="2000" b="1" dirty="0" smtClean="0">
                <a:solidFill>
                  <a:srgbClr val="495778"/>
                </a:solidFill>
              </a:rPr>
              <a:t>%</a:t>
            </a:r>
          </a:p>
          <a:p>
            <a:pPr>
              <a:buFont typeface="Arial" charset="0"/>
              <a:buChar char="•"/>
            </a:pPr>
            <a:endParaRPr lang="sr-Cyrl-BA" sz="2000" b="1" dirty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688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OCTOBER 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2013</a:t>
            </a:r>
            <a:r>
              <a:rPr lang="en-US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utrasnjaTrgovina-Cijene.jpg"/>
          <p:cNvPicPr/>
          <p:nvPr/>
        </p:nvPicPr>
        <p:blipFill>
          <a:blip r:embed="rId3" cstate="print"/>
          <a:srcRect t="23311" b="48765"/>
          <a:stretch>
            <a:fillRect/>
          </a:stretch>
        </p:blipFill>
        <p:spPr>
          <a:xfrm>
            <a:off x="1117600" y="4839335"/>
            <a:ext cx="8026400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PRICES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cs typeface="Tahoma" pitchFamily="34" charset="0"/>
              </a:rPr>
              <a:t>Producer Prices of Industrial Products on domestic market</a:t>
            </a:r>
            <a:r>
              <a:rPr lang="sr-Cyrl-CS" sz="2800" b="1" dirty="0" smtClean="0">
                <a:solidFill>
                  <a:srgbClr val="495778"/>
                </a:solidFill>
                <a:cs typeface="Tahoma" pitchFamily="34" charset="0"/>
              </a:rPr>
              <a:t>:</a:t>
            </a: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October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2013/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September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2%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lower</a:t>
            </a:r>
            <a:endParaRPr lang="sr-Cyrl-CS" sz="20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October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2013/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October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2012 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1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Latn-CS" sz="2000" b="1" dirty="0" smtClean="0">
                <a:solidFill>
                  <a:srgbClr val="495778"/>
                </a:solidFill>
                <a:cs typeface="Tahoma" pitchFamily="34" charset="0"/>
              </a:rPr>
              <a:t>4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%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lower</a:t>
            </a:r>
            <a:endParaRPr lang="sr-Cyrl-CS" sz="2000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735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OCTOBER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utrasnjaTrgovina-Cijene.jpg"/>
          <p:cNvPicPr/>
          <p:nvPr/>
        </p:nvPicPr>
        <p:blipFill>
          <a:blip r:embed="rId3" cstate="print"/>
          <a:srcRect t="23311" b="48765"/>
          <a:stretch>
            <a:fillRect/>
          </a:stretch>
        </p:blipFill>
        <p:spPr>
          <a:xfrm>
            <a:off x="1117600" y="4839335"/>
            <a:ext cx="8026400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PRICES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1433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4343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1331641" y="1628800"/>
            <a:ext cx="748883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495778"/>
                </a:solidFill>
                <a:cs typeface="Tahoma" pitchFamily="34" charset="0"/>
              </a:rPr>
              <a:t>Producer Prices of Industrial Products on non-domestic market</a:t>
            </a:r>
            <a:r>
              <a:rPr lang="sr-Cyrl-CS" sz="2800" b="1" dirty="0" smtClean="0">
                <a:solidFill>
                  <a:srgbClr val="495778"/>
                </a:solidFill>
                <a:cs typeface="Tahoma" pitchFamily="34" charset="0"/>
              </a:rPr>
              <a:t>:</a:t>
            </a:r>
          </a:p>
          <a:p>
            <a:endParaRPr lang="sr-Cyrl-CS" sz="24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October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2013/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September</a:t>
            </a:r>
            <a:r>
              <a:rPr lang="sr-Latn-CS" sz="20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1%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higher</a:t>
            </a:r>
            <a:endParaRPr lang="sr-Cyrl-CS" sz="2000" dirty="0" smtClean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  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October</a:t>
            </a:r>
            <a:r>
              <a:rPr lang="sr-Latn-CS" sz="20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2013/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October</a:t>
            </a:r>
            <a:r>
              <a:rPr lang="sr-Cyrl-CS" sz="2000" dirty="0" smtClean="0">
                <a:solidFill>
                  <a:srgbClr val="495778"/>
                </a:solidFill>
                <a:cs typeface="Tahoma" pitchFamily="34" charset="0"/>
              </a:rPr>
              <a:t> 2012 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2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4%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495778"/>
                </a:solidFill>
                <a:cs typeface="Tahoma" pitchFamily="34" charset="0"/>
              </a:rPr>
              <a:t>higher</a:t>
            </a:r>
            <a:endParaRPr lang="sr-Cyrl-CS" sz="2000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/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638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OCTOBER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dustrija3-kalemovimali.jpg"/>
          <p:cNvPicPr/>
          <p:nvPr/>
        </p:nvPicPr>
        <p:blipFill>
          <a:blip r:embed="rId3" cstate="print"/>
          <a:srcRect b="66989"/>
          <a:stretch>
            <a:fillRect/>
          </a:stretch>
        </p:blipFill>
        <p:spPr>
          <a:xfrm>
            <a:off x="971550" y="4833620"/>
            <a:ext cx="8174355" cy="2024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INDUSTRY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800" b="1" dirty="0" smtClean="0">
                <a:solidFill>
                  <a:srgbClr val="495778"/>
                </a:solidFill>
                <a:cs typeface="Tahoma" pitchFamily="34" charset="0"/>
              </a:rPr>
              <a:t>Industrial Production Index </a:t>
            </a:r>
            <a:r>
              <a:rPr lang="ru-RU" sz="2800" b="1" dirty="0" smtClean="0">
                <a:solidFill>
                  <a:srgbClr val="495778"/>
                </a:solidFill>
                <a:cs typeface="Tahoma" pitchFamily="34" charset="0"/>
              </a:rPr>
              <a:t>:</a:t>
            </a:r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331640" y="2290226"/>
            <a:ext cx="781426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sr-Cyrl-CS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Increase </a:t>
            </a:r>
            <a:r>
              <a:rPr lang="en-US" dirty="0" smtClean="0">
                <a:solidFill>
                  <a:srgbClr val="495778"/>
                </a:solidFill>
                <a:cs typeface="Tahoma" pitchFamily="34" charset="0"/>
              </a:rPr>
              <a:t>in seasonally adjusted industrial production 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1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CS" sz="2000" b="1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ru-RU" sz="2000" b="1" dirty="0" smtClean="0">
                <a:solidFill>
                  <a:srgbClr val="495778"/>
                </a:solidFill>
                <a:cs typeface="Tahoma" pitchFamily="34" charset="0"/>
              </a:rPr>
              <a:t>%</a:t>
            </a:r>
          </a:p>
          <a:p>
            <a:pPr algn="just">
              <a:spcAft>
                <a:spcPts val="1200"/>
              </a:spcAft>
              <a:buFont typeface="Arial" charset="0"/>
              <a:buChar char="•"/>
            </a:pPr>
            <a:r>
              <a:rPr lang="ru-RU" sz="20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495778"/>
                </a:solidFill>
                <a:cs typeface="Tahoma" pitchFamily="34" charset="0"/>
              </a:rPr>
              <a:t>Increase </a:t>
            </a:r>
            <a:r>
              <a:rPr lang="en-US" dirty="0" smtClean="0">
                <a:solidFill>
                  <a:srgbClr val="495778"/>
                </a:solidFill>
                <a:cs typeface="Tahoma" pitchFamily="34" charset="0"/>
              </a:rPr>
              <a:t>in working-day adjusted industrial production </a:t>
            </a:r>
            <a:r>
              <a:rPr lang="ru-RU" sz="2000" b="1" dirty="0" smtClean="0">
                <a:solidFill>
                  <a:srgbClr val="495778"/>
                </a:solidFill>
                <a:cs typeface="Tahoma" pitchFamily="34" charset="0"/>
              </a:rPr>
              <a:t>0</a:t>
            </a:r>
            <a:r>
              <a:rPr lang="en-US" sz="20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ru-RU" sz="2000" b="1" dirty="0" smtClean="0">
                <a:solidFill>
                  <a:srgbClr val="495778"/>
                </a:solidFill>
                <a:cs typeface="Tahoma" pitchFamily="34" charset="0"/>
              </a:rPr>
              <a:t>7</a:t>
            </a:r>
            <a:r>
              <a:rPr lang="ru-RU" sz="2000" b="1" dirty="0" smtClean="0">
                <a:solidFill>
                  <a:srgbClr val="495778"/>
                </a:solidFill>
                <a:cs typeface="Tahoma" pitchFamily="34" charset="0"/>
              </a:rPr>
              <a:t>%</a:t>
            </a:r>
            <a:endParaRPr lang="sr-Cyrl-CS" sz="2000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ru-RU" sz="24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735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OCTOBER</a:t>
            </a:r>
            <a:r>
              <a:rPr lang="sr-Cyrl-CS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369888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 smtClean="0">
                <a:solidFill>
                  <a:srgbClr val="495778"/>
                </a:solidFill>
              </a:rPr>
              <a:t>EXTERNAL TRADE STATISTICS</a:t>
            </a:r>
            <a:endParaRPr lang="en-US" dirty="0">
              <a:solidFill>
                <a:srgbClr val="495778"/>
              </a:solidFill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45669"/>
            <a:ext cx="64817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Republika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C8E6E6"/>
                </a:solidFill>
                <a:cs typeface="Tahoma" pitchFamily="34" charset="0"/>
              </a:rPr>
              <a:t>Srpska</a:t>
            </a:r>
            <a:r>
              <a:rPr lang="en-US" dirty="0" smtClean="0">
                <a:solidFill>
                  <a:srgbClr val="C8E6E6"/>
                </a:solidFill>
                <a:cs typeface="Tahoma" pitchFamily="34" charset="0"/>
              </a:rPr>
              <a:t> Institute of Statistics</a:t>
            </a:r>
            <a:endParaRPr lang="en-US" dirty="0">
              <a:solidFill>
                <a:srgbClr val="C8E6E6"/>
              </a:solidFill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500438"/>
            <a:ext cx="5734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400" dirty="0">
                <a:solidFill>
                  <a:srgbClr val="064488"/>
                </a:solidFill>
                <a:latin typeface="Cambria" pitchFamily="18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Coverage of import with export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57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1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%</a:t>
            </a: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475656" y="764704"/>
            <a:ext cx="4392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JANUARY –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OCTOBER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201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8888" y="1412875"/>
            <a:ext cx="788511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srgbClr val="495778"/>
                </a:solidFill>
                <a:cs typeface="Tahoma" pitchFamily="34" charset="0"/>
              </a:rPr>
              <a:t>Scope of external trade of </a:t>
            </a:r>
            <a:r>
              <a:rPr lang="en-US" sz="2200" dirty="0" err="1" smtClean="0">
                <a:solidFill>
                  <a:srgbClr val="495778"/>
                </a:solidFill>
                <a:cs typeface="Tahoma" pitchFamily="34" charset="0"/>
              </a:rPr>
              <a:t>Republika</a:t>
            </a:r>
            <a:r>
              <a:rPr lang="en-US" sz="22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dirty="0" err="1" smtClean="0">
                <a:solidFill>
                  <a:srgbClr val="495778"/>
                </a:solidFill>
                <a:cs typeface="Tahoma" pitchFamily="34" charset="0"/>
              </a:rPr>
              <a:t>Srpska</a:t>
            </a:r>
            <a:r>
              <a:rPr lang="en-US" sz="22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200" b="1" dirty="0" smtClean="0">
                <a:solidFill>
                  <a:srgbClr val="495778"/>
                </a:solidFill>
                <a:cs typeface="Tahoma" pitchFamily="34" charset="0"/>
              </a:rPr>
              <a:t>5</a:t>
            </a:r>
            <a:r>
              <a:rPr lang="en-US" sz="2200" b="1" dirty="0" smtClean="0">
                <a:solidFill>
                  <a:srgbClr val="495778"/>
                </a:solidFill>
                <a:cs typeface="Tahoma" pitchFamily="34" charset="0"/>
              </a:rPr>
              <a:t>.</a:t>
            </a:r>
            <a:r>
              <a:rPr lang="en-US" sz="2200" b="1" dirty="0" smtClean="0">
                <a:solidFill>
                  <a:srgbClr val="495778"/>
                </a:solidFill>
                <a:cs typeface="Tahoma" pitchFamily="34" charset="0"/>
              </a:rPr>
              <a:t>9 billion </a:t>
            </a:r>
            <a:r>
              <a:rPr lang="ru-RU" sz="2200" b="1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en-US" sz="22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EXPORT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2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billion and</a:t>
            </a:r>
            <a:r>
              <a:rPr lang="sr-Cyrl-CS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cs typeface="Tahoma" pitchFamily="34" charset="0"/>
              </a:rPr>
              <a:t>134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r>
              <a:rPr lang="sr-Cyrl-BA" sz="2400" b="1" dirty="0">
                <a:solidFill>
                  <a:srgbClr val="495778"/>
                </a:solidFill>
                <a:latin typeface="Arial" charset="0"/>
                <a:cs typeface="Tahoma" pitchFamily="34" charset="0"/>
              </a:rPr>
              <a:t> </a:t>
            </a:r>
            <a:r>
              <a:rPr lang="en-US" sz="2400" dirty="0" smtClean="0">
                <a:solidFill>
                  <a:srgbClr val="495778"/>
                </a:solidFill>
                <a:cs typeface="Tahoma" pitchFamily="34" charset="0"/>
              </a:rPr>
              <a:t>IMPORT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3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billion and </a:t>
            </a:r>
            <a:r>
              <a:rPr lang="sr-Cyrl-BA" sz="2400" b="1" dirty="0" smtClean="0">
                <a:solidFill>
                  <a:srgbClr val="495778"/>
                </a:solidFill>
                <a:cs typeface="Tahoma" pitchFamily="34" charset="0"/>
              </a:rPr>
              <a:t>735 </a:t>
            </a:r>
            <a:r>
              <a:rPr lang="en-US" sz="2400" b="1" dirty="0" smtClean="0">
                <a:solidFill>
                  <a:srgbClr val="495778"/>
                </a:solidFill>
                <a:cs typeface="Tahoma" pitchFamily="34" charset="0"/>
              </a:rPr>
              <a:t>million </a:t>
            </a:r>
            <a:r>
              <a:rPr lang="ru-RU" sz="2400" b="1" dirty="0" smtClean="0">
                <a:solidFill>
                  <a:srgbClr val="495778"/>
                </a:solidFill>
                <a:cs typeface="Tahoma" pitchFamily="34" charset="0"/>
              </a:rPr>
              <a:t>КМ</a:t>
            </a: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12957</TotalTime>
  <Words>1511</Words>
  <Application>Microsoft Office PowerPoint</Application>
  <PresentationFormat>On-screen Show (4:3)</PresentationFormat>
  <Paragraphs>184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RZS 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kandicje</cp:lastModifiedBy>
  <cp:revision>1846</cp:revision>
  <dcterms:created xsi:type="dcterms:W3CDTF">2004-12-13T09:54:15Z</dcterms:created>
  <dcterms:modified xsi:type="dcterms:W3CDTF">2013-11-22T11:41:47Z</dcterms:modified>
</cp:coreProperties>
</file>